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 id="2147483678" r:id="rId2"/>
    <p:sldMasterId id="2147483705" r:id="rId3"/>
    <p:sldMasterId id="2147483719" r:id="rId4"/>
  </p:sldMasterIdLst>
  <p:notesMasterIdLst>
    <p:notesMasterId r:id="rId50"/>
  </p:notesMasterIdLst>
  <p:handoutMasterIdLst>
    <p:handoutMasterId r:id="rId51"/>
  </p:handoutMasterIdLst>
  <p:sldIdLst>
    <p:sldId id="1005" r:id="rId5"/>
    <p:sldId id="938" r:id="rId6"/>
    <p:sldId id="1226" r:id="rId7"/>
    <p:sldId id="1266" r:id="rId8"/>
    <p:sldId id="1280" r:id="rId9"/>
    <p:sldId id="1181" r:id="rId10"/>
    <p:sldId id="1274" r:id="rId11"/>
    <p:sldId id="1231" r:id="rId12"/>
    <p:sldId id="1184" r:id="rId13"/>
    <p:sldId id="1234" r:id="rId14"/>
    <p:sldId id="1168" r:id="rId15"/>
    <p:sldId id="1275" r:id="rId16"/>
    <p:sldId id="1220" r:id="rId17"/>
    <p:sldId id="1279" r:id="rId18"/>
    <p:sldId id="1255" r:id="rId19"/>
    <p:sldId id="964" r:id="rId20"/>
    <p:sldId id="1276" r:id="rId21"/>
    <p:sldId id="1237" r:id="rId22"/>
    <p:sldId id="1067" r:id="rId23"/>
    <p:sldId id="1242" r:id="rId24"/>
    <p:sldId id="1243" r:id="rId25"/>
    <p:sldId id="1270" r:id="rId26"/>
    <p:sldId id="1193" r:id="rId27"/>
    <p:sldId id="1267" r:id="rId28"/>
    <p:sldId id="1199" r:id="rId29"/>
    <p:sldId id="1194" r:id="rId30"/>
    <p:sldId id="1203" r:id="rId31"/>
    <p:sldId id="1277" r:id="rId32"/>
    <p:sldId id="1212" r:id="rId33"/>
    <p:sldId id="1222" r:id="rId34"/>
    <p:sldId id="1278" r:id="rId35"/>
    <p:sldId id="1281" r:id="rId36"/>
    <p:sldId id="1282" r:id="rId37"/>
    <p:sldId id="1283" r:id="rId38"/>
    <p:sldId id="1247" r:id="rId39"/>
    <p:sldId id="1248" r:id="rId40"/>
    <p:sldId id="1249" r:id="rId41"/>
    <p:sldId id="1250" r:id="rId42"/>
    <p:sldId id="1251" r:id="rId43"/>
    <p:sldId id="1259" r:id="rId44"/>
    <p:sldId id="1252" r:id="rId45"/>
    <p:sldId id="1260" r:id="rId46"/>
    <p:sldId id="1253" r:id="rId47"/>
    <p:sldId id="1264" r:id="rId48"/>
    <p:sldId id="1258" r:id="rId49"/>
  </p:sldIdLst>
  <p:sldSz cx="9144000" cy="6858000" type="screen4x3"/>
  <p:notesSz cx="6858000" cy="9296400"/>
  <p:custDataLst>
    <p:tags r:id="rId52"/>
  </p:custDataLst>
  <p:defaultTextStyle>
    <a:defPPr>
      <a:defRPr lang="en-US"/>
    </a:defPPr>
    <a:lvl1pPr algn="l" rtl="0" fontAlgn="base">
      <a:spcBef>
        <a:spcPct val="0"/>
      </a:spcBef>
      <a:spcAft>
        <a:spcPct val="0"/>
      </a:spcAft>
      <a:defRPr sz="2400" kern="1200">
        <a:solidFill>
          <a:schemeClr val="tx1"/>
        </a:solidFill>
        <a:latin typeface="Arial" charset="0"/>
        <a:ea typeface="+mn-ea"/>
        <a:cs typeface="Arial" charset="0"/>
      </a:defRPr>
    </a:lvl1pPr>
    <a:lvl2pPr marL="457200" algn="l" rtl="0" fontAlgn="base">
      <a:spcBef>
        <a:spcPct val="0"/>
      </a:spcBef>
      <a:spcAft>
        <a:spcPct val="0"/>
      </a:spcAft>
      <a:defRPr sz="2400" kern="1200">
        <a:solidFill>
          <a:schemeClr val="tx1"/>
        </a:solidFill>
        <a:latin typeface="Arial" charset="0"/>
        <a:ea typeface="+mn-ea"/>
        <a:cs typeface="Arial" charset="0"/>
      </a:defRPr>
    </a:lvl2pPr>
    <a:lvl3pPr marL="914400" algn="l" rtl="0" fontAlgn="base">
      <a:spcBef>
        <a:spcPct val="0"/>
      </a:spcBef>
      <a:spcAft>
        <a:spcPct val="0"/>
      </a:spcAft>
      <a:defRPr sz="2400" kern="1200">
        <a:solidFill>
          <a:schemeClr val="tx1"/>
        </a:solidFill>
        <a:latin typeface="Arial" charset="0"/>
        <a:ea typeface="+mn-ea"/>
        <a:cs typeface="Arial" charset="0"/>
      </a:defRPr>
    </a:lvl3pPr>
    <a:lvl4pPr marL="1371600" algn="l" rtl="0" fontAlgn="base">
      <a:spcBef>
        <a:spcPct val="0"/>
      </a:spcBef>
      <a:spcAft>
        <a:spcPct val="0"/>
      </a:spcAft>
      <a:defRPr sz="2400" kern="1200">
        <a:solidFill>
          <a:schemeClr val="tx1"/>
        </a:solidFill>
        <a:latin typeface="Arial" charset="0"/>
        <a:ea typeface="+mn-ea"/>
        <a:cs typeface="Arial" charset="0"/>
      </a:defRPr>
    </a:lvl4pPr>
    <a:lvl5pPr marL="1828800" algn="l"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E164"/>
    <a:srgbClr val="FFFF00"/>
    <a:srgbClr val="000000"/>
    <a:srgbClr val="FF3300"/>
    <a:srgbClr val="FF0066"/>
    <a:srgbClr val="FF7C80"/>
    <a:srgbClr val="008000"/>
    <a:srgbClr val="66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156" autoAdjust="0"/>
    <p:restoredTop sz="94368" autoAdjust="0"/>
  </p:normalViewPr>
  <p:slideViewPr>
    <p:cSldViewPr snapToGrid="0">
      <p:cViewPr varScale="1">
        <p:scale>
          <a:sx n="109" d="100"/>
          <a:sy n="109" d="100"/>
        </p:scale>
        <p:origin x="192" y="8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50" Type="http://schemas.openxmlformats.org/officeDocument/2006/relationships/notesMaster" Target="notesMasters/notesMaster1.xml"/><Relationship Id="rId51" Type="http://schemas.openxmlformats.org/officeDocument/2006/relationships/handoutMaster" Target="handoutMasters/handoutMaster1.xml"/><Relationship Id="rId52" Type="http://schemas.openxmlformats.org/officeDocument/2006/relationships/tags" Target="tags/tag1.xml"/><Relationship Id="rId53" Type="http://schemas.openxmlformats.org/officeDocument/2006/relationships/presProps" Target="presProps.xml"/><Relationship Id="rId54" Type="http://schemas.openxmlformats.org/officeDocument/2006/relationships/viewProps" Target="viewProps.xml"/><Relationship Id="rId55" Type="http://schemas.openxmlformats.org/officeDocument/2006/relationships/theme" Target="theme/theme1.xml"/><Relationship Id="rId56" Type="http://schemas.openxmlformats.org/officeDocument/2006/relationships/tableStyles" Target="tableStyles.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8" charset="0"/>
                <a:cs typeface="+mn-cs"/>
              </a:defRPr>
            </a:lvl1pPr>
          </a:lstStyle>
          <a:p>
            <a:pPr>
              <a:defRPr/>
            </a:pPr>
            <a:endParaRPr lang="en-US"/>
          </a:p>
        </p:txBody>
      </p:sp>
      <p:sp>
        <p:nvSpPr>
          <p:cNvPr id="45059" name="Rectangle 3"/>
          <p:cNvSpPr>
            <a:spLocks noGrp="1" noChangeArrowheads="1"/>
          </p:cNvSpPr>
          <p:nvPr>
            <p:ph type="dt" sz="quarter" idx="1"/>
          </p:nvPr>
        </p:nvSpPr>
        <p:spPr bwMode="auto">
          <a:xfrm>
            <a:off x="3886200"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8" charset="0"/>
                <a:cs typeface="+mn-cs"/>
              </a:defRPr>
            </a:lvl1pPr>
          </a:lstStyle>
          <a:p>
            <a:pPr>
              <a:defRPr/>
            </a:pPr>
            <a:endParaRPr lang="en-US"/>
          </a:p>
        </p:txBody>
      </p:sp>
      <p:sp>
        <p:nvSpPr>
          <p:cNvPr id="45060" name="Rectangle 4"/>
          <p:cNvSpPr>
            <a:spLocks noGrp="1" noChangeArrowheads="1"/>
          </p:cNvSpPr>
          <p:nvPr>
            <p:ph type="ftr" sz="quarter" idx="2"/>
          </p:nvPr>
        </p:nvSpPr>
        <p:spPr bwMode="auto">
          <a:xfrm>
            <a:off x="0" y="8831263"/>
            <a:ext cx="2971800" cy="4651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8" charset="0"/>
                <a:cs typeface="+mn-cs"/>
              </a:defRPr>
            </a:lvl1pPr>
          </a:lstStyle>
          <a:p>
            <a:pPr>
              <a:defRPr/>
            </a:pPr>
            <a:endParaRPr lang="en-US"/>
          </a:p>
        </p:txBody>
      </p:sp>
      <p:sp>
        <p:nvSpPr>
          <p:cNvPr id="45061" name="Rectangle 5"/>
          <p:cNvSpPr>
            <a:spLocks noGrp="1" noChangeArrowheads="1"/>
          </p:cNvSpPr>
          <p:nvPr>
            <p:ph type="sldNum" sz="quarter" idx="3"/>
          </p:nvPr>
        </p:nvSpPr>
        <p:spPr bwMode="auto">
          <a:xfrm>
            <a:off x="3886200" y="8831263"/>
            <a:ext cx="2971800" cy="4651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pitchFamily="18" charset="0"/>
                <a:cs typeface="+mn-cs"/>
              </a:defRPr>
            </a:lvl1pPr>
          </a:lstStyle>
          <a:p>
            <a:pPr>
              <a:defRPr/>
            </a:pPr>
            <a:fld id="{44A5BED6-BC75-4BC0-8A7D-A407DA7FEE09}" type="slidenum">
              <a:rPr lang="en-US"/>
              <a:pPr>
                <a:defRPr/>
              </a:pPr>
              <a:t>‹#›</a:t>
            </a:fld>
            <a:endParaRPr lang="en-US" dirty="0"/>
          </a:p>
        </p:txBody>
      </p:sp>
    </p:spTree>
    <p:extLst>
      <p:ext uri="{BB962C8B-B14F-4D97-AF65-F5344CB8AC3E}">
        <p14:creationId xmlns:p14="http://schemas.microsoft.com/office/powerpoint/2010/main" val="32735963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2386"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8" charset="0"/>
                <a:cs typeface="+mn-cs"/>
              </a:defRPr>
            </a:lvl1pPr>
          </a:lstStyle>
          <a:p>
            <a:pPr>
              <a:defRPr/>
            </a:pPr>
            <a:endParaRPr lang="en-US"/>
          </a:p>
        </p:txBody>
      </p:sp>
      <p:sp>
        <p:nvSpPr>
          <p:cNvPr id="272387" name="Rectangle 3"/>
          <p:cNvSpPr>
            <a:spLocks noGrp="1" noChangeArrowheads="1"/>
          </p:cNvSpPr>
          <p:nvPr>
            <p:ph type="dt" idx="1"/>
          </p:nvPr>
        </p:nvSpPr>
        <p:spPr bwMode="auto">
          <a:xfrm>
            <a:off x="3884613"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8" charset="0"/>
                <a:cs typeface="+mn-cs"/>
              </a:defRPr>
            </a:lvl1pPr>
          </a:lstStyle>
          <a:p>
            <a:pPr>
              <a:defRPr/>
            </a:pPr>
            <a:endParaRPr lang="en-US"/>
          </a:p>
        </p:txBody>
      </p:sp>
      <p:sp>
        <p:nvSpPr>
          <p:cNvPr id="61444" name="Rectangle 4"/>
          <p:cNvSpPr>
            <a:spLocks noGrp="1" noRot="1" noChangeAspect="1" noChangeArrowheads="1" noTextEdit="1"/>
          </p:cNvSpPr>
          <p:nvPr>
            <p:ph type="sldImg" idx="2"/>
          </p:nvPr>
        </p:nvSpPr>
        <p:spPr bwMode="auto">
          <a:xfrm>
            <a:off x="1104900" y="696913"/>
            <a:ext cx="4648200" cy="348615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72389" name="Rectangle 5"/>
          <p:cNvSpPr>
            <a:spLocks noGrp="1" noChangeArrowheads="1"/>
          </p:cNvSpPr>
          <p:nvPr>
            <p:ph type="body" sz="quarter" idx="3"/>
          </p:nvPr>
        </p:nvSpPr>
        <p:spPr bwMode="auto">
          <a:xfrm>
            <a:off x="685800" y="4416425"/>
            <a:ext cx="5486400" cy="4183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72390" name="Rectangle 6"/>
          <p:cNvSpPr>
            <a:spLocks noGrp="1" noChangeArrowheads="1"/>
          </p:cNvSpPr>
          <p:nvPr>
            <p:ph type="ftr" sz="quarter" idx="4"/>
          </p:nvPr>
        </p:nvSpPr>
        <p:spPr bwMode="auto">
          <a:xfrm>
            <a:off x="0" y="8829675"/>
            <a:ext cx="2971800"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8" charset="0"/>
                <a:cs typeface="+mn-cs"/>
              </a:defRPr>
            </a:lvl1pPr>
          </a:lstStyle>
          <a:p>
            <a:pPr>
              <a:defRPr/>
            </a:pPr>
            <a:endParaRPr lang="en-US"/>
          </a:p>
        </p:txBody>
      </p:sp>
      <p:sp>
        <p:nvSpPr>
          <p:cNvPr id="272391" name="Rectangle 7"/>
          <p:cNvSpPr>
            <a:spLocks noGrp="1" noChangeArrowheads="1"/>
          </p:cNvSpPr>
          <p:nvPr>
            <p:ph type="sldNum" sz="quarter" idx="5"/>
          </p:nvPr>
        </p:nvSpPr>
        <p:spPr bwMode="auto">
          <a:xfrm>
            <a:off x="3884613" y="8829675"/>
            <a:ext cx="2971800"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pitchFamily="18" charset="0"/>
                <a:cs typeface="+mn-cs"/>
              </a:defRPr>
            </a:lvl1pPr>
          </a:lstStyle>
          <a:p>
            <a:pPr>
              <a:defRPr/>
            </a:pPr>
            <a:fld id="{DF7D50B1-EAFA-4930-A3EE-096C356FF163}" type="slidenum">
              <a:rPr lang="en-US"/>
              <a:pPr>
                <a:defRPr/>
              </a:pPr>
              <a:t>‹#›</a:t>
            </a:fld>
            <a:endParaRPr lang="en-US" dirty="0"/>
          </a:p>
        </p:txBody>
      </p:sp>
    </p:spTree>
    <p:extLst>
      <p:ext uri="{BB962C8B-B14F-4D97-AF65-F5344CB8AC3E}">
        <p14:creationId xmlns:p14="http://schemas.microsoft.com/office/powerpoint/2010/main" val="23477846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dirty="0" smtClean="0"/>
          </a:p>
          <a:p>
            <a:r>
              <a:rPr lang="es-ES_tradnl" sz="1200" kern="1200" dirty="0" smtClean="0">
                <a:solidFill>
                  <a:schemeClr val="tx1"/>
                </a:solidFill>
                <a:effectLst/>
                <a:latin typeface="Times New Roman" pitchFamily="18" charset="0"/>
                <a:ea typeface="+mn-ea"/>
                <a:cs typeface="+mn-cs"/>
              </a:rPr>
              <a:t>Presentación con guiones # 2: Para uso principalmente del personal de la Oficina de Extensión y educadores de empresas de paisajismo y pesticidas para hacer llegar la información a los propietarios de viviendas. Hay información adicional en cada diapositiva que no puede ser mostrado en el module de entrenamiento que el cliente puede ver. La información proporcionada aquí es solo para el beneficio de la Facultad de la Oficina de Extensión, la cual podría querer más información para proporcionar a los interesados.</a:t>
            </a:r>
            <a:endParaRPr lang="en-US" sz="1200" kern="1200" dirty="0" smtClean="0">
              <a:solidFill>
                <a:schemeClr val="tx1"/>
              </a:solidFill>
              <a:effectLst/>
              <a:latin typeface="Times New Roman" pitchFamily="18" charset="0"/>
              <a:ea typeface="+mn-ea"/>
              <a:cs typeface="+mn-cs"/>
            </a:endParaRPr>
          </a:p>
          <a:p>
            <a:endParaRPr lang="es-ES_tradnl" sz="1200" kern="1200" dirty="0" smtClean="0">
              <a:solidFill>
                <a:schemeClr val="tx1"/>
              </a:solidFill>
              <a:effectLst/>
              <a:latin typeface="Times New Roman" pitchFamily="18" charset="0"/>
              <a:ea typeface="+mn-ea"/>
              <a:cs typeface="+mn-cs"/>
            </a:endParaRPr>
          </a:p>
          <a:p>
            <a:r>
              <a:rPr lang="es-ES_tradnl" sz="1200" kern="1200" dirty="0" smtClean="0">
                <a:solidFill>
                  <a:schemeClr val="tx1"/>
                </a:solidFill>
                <a:effectLst/>
                <a:latin typeface="Times New Roman" pitchFamily="18" charset="0"/>
                <a:ea typeface="+mn-ea"/>
                <a:cs typeface="+mn-cs"/>
              </a:rPr>
              <a:t>Durante décadas, la Florida ha experimentado invasiones repetidas de especies de Mosca Blanca. En esta presentación vamos a hablar de las Moscas Blancas que se establecieron recientemente en el paisaje de la Florida. Las especies de Mosca Blanca recién introducidas pueden ser especialmente problemáticas porque no tienen depredadores naturales, enfermedades, parásitos y/o parasitoides que ayudaron a controlarlas en su país</a:t>
            </a:r>
            <a:r>
              <a:rPr lang="es-ES_tradnl" sz="1200" kern="1200" baseline="0" dirty="0" smtClean="0">
                <a:solidFill>
                  <a:schemeClr val="tx1"/>
                </a:solidFill>
                <a:effectLst/>
                <a:latin typeface="Times New Roman" pitchFamily="18" charset="0"/>
                <a:ea typeface="+mn-ea"/>
                <a:cs typeface="+mn-cs"/>
              </a:rPr>
              <a:t> </a:t>
            </a:r>
            <a:r>
              <a:rPr lang="es-ES_tradnl" sz="1200" kern="1200" dirty="0" smtClean="0">
                <a:solidFill>
                  <a:schemeClr val="tx1"/>
                </a:solidFill>
                <a:effectLst/>
                <a:latin typeface="Times New Roman" pitchFamily="18" charset="0"/>
                <a:ea typeface="+mn-ea"/>
                <a:cs typeface="+mn-cs"/>
              </a:rPr>
              <a:t>nativo. </a:t>
            </a:r>
            <a:r>
              <a:rPr lang="en-US" sz="1200" kern="1200" dirty="0" smtClean="0">
                <a:solidFill>
                  <a:schemeClr val="tx1"/>
                </a:solidFill>
                <a:effectLst/>
                <a:latin typeface="Times New Roman" pitchFamily="18" charset="0"/>
                <a:ea typeface="+mn-ea"/>
                <a:cs typeface="+mn-cs"/>
              </a:rPr>
              <a:t>C</a:t>
            </a:r>
            <a:r>
              <a:rPr lang="es-ES_tradnl" sz="1200" kern="1200" dirty="0" err="1" smtClean="0">
                <a:solidFill>
                  <a:schemeClr val="tx1"/>
                </a:solidFill>
                <a:effectLst/>
                <a:latin typeface="Times New Roman" pitchFamily="18" charset="0"/>
                <a:ea typeface="+mn-ea"/>
                <a:cs typeface="+mn-cs"/>
              </a:rPr>
              <a:t>on</a:t>
            </a:r>
            <a:r>
              <a:rPr lang="es-ES_tradnl" sz="1200" kern="1200" dirty="0" smtClean="0">
                <a:solidFill>
                  <a:schemeClr val="tx1"/>
                </a:solidFill>
                <a:effectLst/>
                <a:latin typeface="Times New Roman" pitchFamily="18" charset="0"/>
                <a:ea typeface="+mn-ea"/>
                <a:cs typeface="+mn-cs"/>
              </a:rPr>
              <a:t> frecuencia hay poca información o ninguna sobre estas plagas en sus países nativos.</a:t>
            </a:r>
            <a:endParaRPr lang="en-US" sz="1200" kern="1200" dirty="0" smtClean="0">
              <a:solidFill>
                <a:schemeClr val="tx1"/>
              </a:solidFill>
              <a:effectLst/>
              <a:latin typeface="Times New Roman" pitchFamily="18" charset="0"/>
              <a:ea typeface="+mn-ea"/>
              <a:cs typeface="+mn-cs"/>
            </a:endParaRPr>
          </a:p>
          <a:p>
            <a:endParaRPr lang="en-US" altLang="en-US" dirty="0" smtClean="0"/>
          </a:p>
        </p:txBody>
      </p:sp>
      <p:sp>
        <p:nvSpPr>
          <p:cNvPr id="4" name="Slide Number Placeholder 3"/>
          <p:cNvSpPr>
            <a:spLocks noGrp="1"/>
          </p:cNvSpPr>
          <p:nvPr>
            <p:ph type="sldNum" sz="quarter" idx="5"/>
          </p:nvPr>
        </p:nvSpPr>
        <p:spPr/>
        <p:txBody>
          <a:bodyPr/>
          <a:lstStyle/>
          <a:p>
            <a:pPr>
              <a:defRPr/>
            </a:pPr>
            <a:fld id="{CBFEE8FA-6941-415E-893B-D397FB8650F7}" type="slidenum">
              <a:rPr lang="en-US" smtClean="0"/>
              <a:pPr>
                <a:defRPr/>
              </a:pPr>
              <a:t>1</a:t>
            </a:fld>
            <a:endParaRPr lang="en-US" dirty="0"/>
          </a:p>
        </p:txBody>
      </p:sp>
    </p:spTree>
    <p:extLst>
      <p:ext uri="{BB962C8B-B14F-4D97-AF65-F5344CB8AC3E}">
        <p14:creationId xmlns:p14="http://schemas.microsoft.com/office/powerpoint/2010/main" val="4672792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s-ES_tradnl" sz="1200" kern="1200" dirty="0" smtClean="0">
                <a:solidFill>
                  <a:schemeClr val="tx1"/>
                </a:solidFill>
                <a:effectLst/>
                <a:latin typeface="Times New Roman" pitchFamily="18" charset="0"/>
                <a:ea typeface="+mn-ea"/>
                <a:cs typeface="+mn-cs"/>
              </a:rPr>
              <a:t>Estos tipos de mosca blanca no suelen causar daños severos, pero puede haber caída de las hoja de los arboles como respuesta al estrés de una infestación. Los problemas más grandes con esta mosca blanca son su cera, la melaza azucarada de las excretas del insecto y el moho o </a:t>
            </a:r>
            <a:r>
              <a:rPr lang="es-ES_tradnl" sz="1200" kern="1200" dirty="0" err="1" smtClean="0">
                <a:solidFill>
                  <a:schemeClr val="tx1"/>
                </a:solidFill>
                <a:effectLst/>
                <a:latin typeface="Times New Roman" pitchFamily="18" charset="0"/>
                <a:ea typeface="+mn-ea"/>
                <a:cs typeface="+mn-cs"/>
              </a:rPr>
              <a:t>fumagina</a:t>
            </a:r>
            <a:r>
              <a:rPr lang="es-ES_tradnl" sz="1200" kern="1200" dirty="0" smtClean="0">
                <a:solidFill>
                  <a:schemeClr val="tx1"/>
                </a:solidFill>
                <a:effectLst/>
                <a:latin typeface="Times New Roman" pitchFamily="18" charset="0"/>
                <a:ea typeface="+mn-ea"/>
                <a:cs typeface="+mn-cs"/>
              </a:rPr>
              <a:t> que cubre las hojas.</a:t>
            </a:r>
            <a:endParaRPr lang="en-US" sz="1200" kern="1200" dirty="0" smtClean="0">
              <a:solidFill>
                <a:schemeClr val="tx1"/>
              </a:solidFill>
              <a:effectLst/>
              <a:latin typeface="Times New Roman" pitchFamily="18" charset="0"/>
              <a:ea typeface="+mn-ea"/>
              <a:cs typeface="+mn-cs"/>
            </a:endParaRPr>
          </a:p>
          <a:p>
            <a:r>
              <a:rPr lang="es-ES_tradnl" sz="1200" kern="1200" dirty="0" smtClean="0">
                <a:solidFill>
                  <a:schemeClr val="tx1"/>
                </a:solidFill>
                <a:effectLst/>
                <a:latin typeface="Times New Roman" pitchFamily="18" charset="0"/>
                <a:ea typeface="+mn-ea"/>
                <a:cs typeface="+mn-cs"/>
              </a:rPr>
              <a:t>Observe los nidos que se pueden ver incluso desde una distancia (flechas amarillas).</a:t>
            </a:r>
            <a:endParaRPr lang="en-US" sz="1200" kern="1200" dirty="0" smtClean="0">
              <a:solidFill>
                <a:schemeClr val="tx1"/>
              </a:solidFill>
              <a:effectLst/>
              <a:latin typeface="Times New Roman" pitchFamily="18" charset="0"/>
              <a:ea typeface="+mn-ea"/>
              <a:cs typeface="+mn-cs"/>
            </a:endParaRPr>
          </a:p>
          <a:p>
            <a:endParaRPr lang="en-US" altLang="en-US" dirty="0" smtClean="0"/>
          </a:p>
          <a:p>
            <a:r>
              <a:rPr lang="en-US" altLang="en-US" dirty="0" err="1" smtClean="0"/>
              <a:t>Fuente</a:t>
            </a:r>
            <a:r>
              <a:rPr lang="en-US" altLang="en-US" dirty="0" smtClean="0"/>
              <a:t> de </a:t>
            </a:r>
            <a:r>
              <a:rPr lang="en-US" altLang="en-US" dirty="0" err="1" smtClean="0"/>
              <a:t>Informacion</a:t>
            </a:r>
            <a:r>
              <a:rPr lang="en-US" altLang="en-US" dirty="0" smtClean="0"/>
              <a:t>:</a:t>
            </a:r>
          </a:p>
          <a:p>
            <a:r>
              <a:rPr lang="en-US" altLang="en-US" dirty="0" smtClean="0"/>
              <a:t>Stocks, I.C.  2012. </a:t>
            </a:r>
            <a:r>
              <a:rPr lang="en-US" altLang="en-US" dirty="0" err="1" smtClean="0"/>
              <a:t>Bondar’s</a:t>
            </a:r>
            <a:r>
              <a:rPr lang="en-US" altLang="en-US" dirty="0" smtClean="0"/>
              <a:t> Nesting Whitefly, </a:t>
            </a:r>
            <a:r>
              <a:rPr lang="en-US" altLang="en-US" i="1" dirty="0" err="1" smtClean="0"/>
              <a:t>Paraleyrodes</a:t>
            </a:r>
            <a:r>
              <a:rPr lang="en-US" altLang="en-US" i="1" dirty="0" smtClean="0"/>
              <a:t> </a:t>
            </a:r>
            <a:r>
              <a:rPr lang="en-US" altLang="en-US" i="1" dirty="0" err="1" smtClean="0"/>
              <a:t>bondari</a:t>
            </a:r>
            <a:r>
              <a:rPr lang="en-US" altLang="en-US" dirty="0" smtClean="0"/>
              <a:t>, a Whitefly (</a:t>
            </a:r>
            <a:r>
              <a:rPr lang="en-US" altLang="en-US" dirty="0" err="1" smtClean="0"/>
              <a:t>Hemiptera</a:t>
            </a:r>
            <a:r>
              <a:rPr lang="en-US" altLang="en-US" dirty="0" smtClean="0"/>
              <a:t>: </a:t>
            </a:r>
            <a:r>
              <a:rPr lang="en-US" altLang="en-US" dirty="0" err="1" smtClean="0"/>
              <a:t>Aleyrodidae</a:t>
            </a:r>
            <a:r>
              <a:rPr lang="en-US" altLang="en-US" dirty="0" smtClean="0"/>
              <a:t>) New to Florida Attacking </a:t>
            </a:r>
            <a:r>
              <a:rPr lang="en-US" altLang="en-US" dirty="0" err="1" smtClean="0"/>
              <a:t>Ficus</a:t>
            </a:r>
            <a:r>
              <a:rPr lang="en-US" altLang="en-US" dirty="0" smtClean="0"/>
              <a:t> and Other Hosts. FDACS-DPI Pest Alert.  </a:t>
            </a:r>
          </a:p>
          <a:p>
            <a:r>
              <a:rPr lang="en-US" altLang="en-US" dirty="0" smtClean="0"/>
              <a:t>	accessed 2/25/2012-</a:t>
            </a:r>
          </a:p>
          <a:p>
            <a:r>
              <a:rPr lang="en-US" altLang="en-US" dirty="0" smtClean="0"/>
              <a:t>	http://</a:t>
            </a:r>
            <a:r>
              <a:rPr lang="en-US" altLang="en-US" dirty="0" err="1" smtClean="0"/>
              <a:t>www.freshfromflorida.com</a:t>
            </a:r>
            <a:r>
              <a:rPr lang="en-US" altLang="en-US" dirty="0" smtClean="0"/>
              <a:t>/pi/pest-alerts/</a:t>
            </a:r>
            <a:r>
              <a:rPr lang="en-US" altLang="en-US" dirty="0" err="1" smtClean="0"/>
              <a:t>pdf</a:t>
            </a:r>
            <a:r>
              <a:rPr lang="en-US" altLang="en-US" dirty="0" smtClean="0"/>
              <a:t>/</a:t>
            </a:r>
            <a:r>
              <a:rPr lang="en-US" altLang="en-US" dirty="0" err="1" smtClean="0"/>
              <a:t>paraleyrodes-bondari.pdf</a:t>
            </a:r>
            <a:r>
              <a:rPr lang="en-US" altLang="en-US" dirty="0" smtClean="0"/>
              <a:t> </a:t>
            </a:r>
          </a:p>
          <a:p>
            <a:endParaRPr lang="en-US" altLang="en-US" dirty="0" smtClean="0"/>
          </a:p>
          <a:p>
            <a:endParaRPr lang="en-US" altLang="en-US" dirty="0" smtClean="0"/>
          </a:p>
        </p:txBody>
      </p:sp>
      <p:sp>
        <p:nvSpPr>
          <p:cNvPr id="4" name="Slide Number Placeholder 3"/>
          <p:cNvSpPr>
            <a:spLocks noGrp="1"/>
          </p:cNvSpPr>
          <p:nvPr>
            <p:ph type="sldNum" sz="quarter" idx="5"/>
          </p:nvPr>
        </p:nvSpPr>
        <p:spPr/>
        <p:txBody>
          <a:bodyPr/>
          <a:lstStyle/>
          <a:p>
            <a:pPr>
              <a:defRPr/>
            </a:pPr>
            <a:fld id="{D8D926A1-89AF-42E3-B36C-86493B3A5DAF}" type="slidenum">
              <a:rPr lang="en-US" smtClean="0"/>
              <a:pPr>
                <a:defRPr/>
              </a:pPr>
              <a:t>10</a:t>
            </a:fld>
            <a:endParaRPr lang="en-US" dirty="0"/>
          </a:p>
        </p:txBody>
      </p:sp>
    </p:spTree>
    <p:extLst>
      <p:ext uri="{BB962C8B-B14F-4D97-AF65-F5344CB8AC3E}">
        <p14:creationId xmlns:p14="http://schemas.microsoft.com/office/powerpoint/2010/main" val="2973327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70000" lnSpcReduction="20000"/>
          </a:bodyPr>
          <a:lstStyle/>
          <a:p>
            <a:r>
              <a:rPr lang="es-ES_tradnl" sz="1200" kern="1200" dirty="0" smtClean="0">
                <a:solidFill>
                  <a:schemeClr val="tx1"/>
                </a:solidFill>
                <a:effectLst/>
                <a:latin typeface="Times New Roman" pitchFamily="18" charset="0"/>
                <a:ea typeface="+mn-ea"/>
                <a:cs typeface="+mn-cs"/>
              </a:rPr>
              <a:t>La Mosca Blanca del ficus, también conocida como Mosca Blanca del </a:t>
            </a:r>
            <a:r>
              <a:rPr lang="es-ES_tradnl" sz="1200" kern="1200" dirty="0" err="1" smtClean="0">
                <a:solidFill>
                  <a:schemeClr val="tx1"/>
                </a:solidFill>
                <a:effectLst/>
                <a:latin typeface="Times New Roman" pitchFamily="18" charset="0"/>
                <a:ea typeface="+mn-ea"/>
                <a:cs typeface="+mn-cs"/>
              </a:rPr>
              <a:t>Fig</a:t>
            </a:r>
            <a:r>
              <a:rPr lang="es-ES_tradnl" sz="1200" kern="1200" dirty="0" smtClean="0">
                <a:solidFill>
                  <a:schemeClr val="tx1"/>
                </a:solidFill>
                <a:effectLst/>
                <a:latin typeface="Times New Roman" pitchFamily="18" charset="0"/>
                <a:ea typeface="+mn-ea"/>
                <a:cs typeface="+mn-cs"/>
              </a:rPr>
              <a:t>  ( higuera o Ficus) es nativa de la India, Birmania y China, donde infesta plantas en el género Ficus.</a:t>
            </a:r>
            <a:endParaRPr lang="en-US" sz="1200" kern="1200" dirty="0" smtClean="0">
              <a:solidFill>
                <a:schemeClr val="tx1"/>
              </a:solidFill>
              <a:effectLst/>
              <a:latin typeface="Times New Roman" pitchFamily="18" charset="0"/>
              <a:ea typeface="+mn-ea"/>
              <a:cs typeface="+mn-cs"/>
            </a:endParaRPr>
          </a:p>
          <a:p>
            <a:r>
              <a:rPr lang="es-ES_tradnl" sz="1200" kern="1200" dirty="0" smtClean="0">
                <a:solidFill>
                  <a:schemeClr val="tx1"/>
                </a:solidFill>
                <a:effectLst/>
                <a:latin typeface="Times New Roman" pitchFamily="18" charset="0"/>
                <a:ea typeface="+mn-ea"/>
                <a:cs typeface="+mn-cs"/>
              </a:rPr>
              <a:t>Fue detectado en Florida en agosto de 2007.</a:t>
            </a:r>
            <a:endParaRPr lang="en-US" sz="1200" kern="1200" dirty="0" smtClean="0">
              <a:solidFill>
                <a:schemeClr val="tx1"/>
              </a:solidFill>
              <a:effectLst/>
              <a:latin typeface="Times New Roman" pitchFamily="18" charset="0"/>
              <a:ea typeface="+mn-ea"/>
              <a:cs typeface="+mn-cs"/>
            </a:endParaRPr>
          </a:p>
          <a:p>
            <a:r>
              <a:rPr lang="es-ES_tradnl" sz="1200" kern="1200" dirty="0" smtClean="0">
                <a:solidFill>
                  <a:schemeClr val="tx1"/>
                </a:solidFill>
                <a:effectLst/>
                <a:latin typeface="Times New Roman" pitchFamily="18" charset="0"/>
                <a:ea typeface="+mn-ea"/>
                <a:cs typeface="+mn-cs"/>
              </a:rPr>
              <a:t>El ciclo de vida típico es alrededor de 1 mes. Los huevos toman alrededor de 10 días para eclosionar, la próxima etapa ala cual se le llama rastreo o gateadoras  dura 4 días, las ninfas de 7 días, la etapa de pupa es de 6 días y los adultos viven durante 2-4 días. </a:t>
            </a:r>
            <a:endParaRPr lang="en-US" sz="1200" kern="1200" dirty="0" smtClean="0">
              <a:solidFill>
                <a:schemeClr val="tx1"/>
              </a:solidFill>
              <a:effectLst/>
              <a:latin typeface="Times New Roman" pitchFamily="18" charset="0"/>
              <a:ea typeface="+mn-ea"/>
              <a:cs typeface="+mn-cs"/>
            </a:endParaRPr>
          </a:p>
          <a:p>
            <a:r>
              <a:rPr lang="es-ES_tradnl" sz="1200" kern="1200" dirty="0" smtClean="0">
                <a:solidFill>
                  <a:schemeClr val="tx1"/>
                </a:solidFill>
                <a:effectLst/>
                <a:latin typeface="Times New Roman" pitchFamily="18" charset="0"/>
                <a:ea typeface="+mn-ea"/>
                <a:cs typeface="+mn-cs"/>
              </a:rPr>
              <a:t>Sin embargo, la temperatura afecta el tiempo de desarrollo,  a temperaturas de 59˚F (15˚C) una generación tarda unos 99 días en completarse  pero a temperaturas de 86˚F (30˚C) solo son necesarios 27 días para completar su biológico.</a:t>
            </a:r>
            <a:endParaRPr lang="en-US" sz="1200" kern="1200" dirty="0" smtClean="0">
              <a:solidFill>
                <a:schemeClr val="tx1"/>
              </a:solidFill>
              <a:effectLst/>
              <a:latin typeface="Times New Roman" pitchFamily="18" charset="0"/>
              <a:ea typeface="+mn-ea"/>
              <a:cs typeface="+mn-cs"/>
            </a:endParaRPr>
          </a:p>
          <a:p>
            <a:pPr>
              <a:defRPr/>
            </a:pPr>
            <a:endParaRPr lang="en-US" dirty="0" smtClean="0"/>
          </a:p>
          <a:p>
            <a:pPr>
              <a:defRPr/>
            </a:pPr>
            <a:r>
              <a:rPr lang="en-US" dirty="0" err="1" smtClean="0"/>
              <a:t>Fuente</a:t>
            </a:r>
            <a:r>
              <a:rPr lang="en-US" baseline="0" dirty="0" smtClean="0"/>
              <a:t> de </a:t>
            </a:r>
            <a:r>
              <a:rPr lang="en-US" baseline="0" dirty="0" err="1" smtClean="0"/>
              <a:t>informacion</a:t>
            </a:r>
            <a:r>
              <a:rPr lang="en-US" dirty="0" smtClean="0"/>
              <a:t>:</a:t>
            </a:r>
          </a:p>
          <a:p>
            <a:pPr>
              <a:defRPr/>
            </a:pPr>
            <a:r>
              <a:rPr lang="en-US" dirty="0" smtClean="0"/>
              <a:t>Evans, G.A. 2008.  The Whiteflies (Hemiptera: Aleyrodidae) of the World and Their Host Plants and Natural Enemies.  USDA-APHIS.</a:t>
            </a:r>
          </a:p>
          <a:p>
            <a:pPr>
              <a:defRPr/>
            </a:pPr>
            <a:r>
              <a:rPr lang="en-US" dirty="0" smtClean="0"/>
              <a:t>	accessed 2/26/2012 – </a:t>
            </a:r>
          </a:p>
          <a:p>
            <a:pPr>
              <a:defRPr/>
            </a:pPr>
            <a:r>
              <a:rPr lang="en-US" dirty="0" smtClean="0"/>
              <a:t>	http://www.sel.barc.usda.gov:8080/1WF/World-Whitefly-Catalog.pdf</a:t>
            </a:r>
          </a:p>
          <a:p>
            <a:pPr>
              <a:defRPr/>
            </a:pPr>
            <a:endParaRPr lang="en-US" dirty="0" smtClean="0"/>
          </a:p>
          <a:p>
            <a:pPr>
              <a:defRPr/>
            </a:pPr>
            <a:r>
              <a:rPr lang="en-US" dirty="0" smtClean="0"/>
              <a:t>Hodges, G.S. 2007. The Fig Whitefly </a:t>
            </a:r>
            <a:r>
              <a:rPr lang="en-US" i="1" dirty="0" smtClean="0"/>
              <a:t>Singhiella simplex </a:t>
            </a:r>
            <a:r>
              <a:rPr lang="en-US" dirty="0" smtClean="0"/>
              <a:t>(Singh) (Hemiptera: Aleyrodidae): A New Exotic Whitefly Found on Ficus Species in South Florida.  FDACS-DPI Pest Alert.</a:t>
            </a:r>
          </a:p>
          <a:p>
            <a:pPr>
              <a:defRPr/>
            </a:pPr>
            <a:r>
              <a:rPr lang="en-US" dirty="0" smtClean="0"/>
              <a:t>	accessed 2/25/2012-</a:t>
            </a:r>
          </a:p>
          <a:p>
            <a:pPr>
              <a:defRPr/>
            </a:pPr>
            <a:r>
              <a:rPr lang="en-US" dirty="0" smtClean="0"/>
              <a:t>	http://www.freshfromflorida.com/pi/pest-alerts/singhiella-simplex.html</a:t>
            </a:r>
          </a:p>
          <a:p>
            <a:pPr>
              <a:defRPr/>
            </a:pPr>
            <a:endParaRPr lang="en-US" dirty="0" smtClean="0"/>
          </a:p>
          <a:p>
            <a:pPr>
              <a:defRPr/>
            </a:pPr>
            <a:r>
              <a:rPr lang="en-US" dirty="0" smtClean="0"/>
              <a:t>Legaspi, J.C., C. Mannion, D. Amalin, and B.C. Legaspi, Jr.  2011.  “Life Table Analysis and Development of </a:t>
            </a:r>
            <a:r>
              <a:rPr lang="en-US" i="1" dirty="0" smtClean="0"/>
              <a:t>Singhiella simplex </a:t>
            </a:r>
            <a:r>
              <a:rPr lang="en-US" dirty="0" smtClean="0"/>
              <a:t>(Hemiptera: Aleyrodidae) Under Different Constant Temperatures”.  Annals of the Entomological Society of America, vol. 104, issue 3, pp. 451-458.</a:t>
            </a:r>
            <a:r>
              <a:rPr lang="en-US" i="1" dirty="0" smtClean="0"/>
              <a:t> </a:t>
            </a:r>
          </a:p>
          <a:p>
            <a:pPr>
              <a:defRPr/>
            </a:pPr>
            <a:endParaRPr lang="en-US" dirty="0" smtClean="0"/>
          </a:p>
          <a:p>
            <a:pPr>
              <a:defRPr/>
            </a:pPr>
            <a:r>
              <a:rPr lang="en-US" dirty="0" smtClean="0"/>
              <a:t>Mannion, C. 2010. Ficus Whitefly – Management in the Landscape. </a:t>
            </a:r>
          </a:p>
          <a:p>
            <a:pPr>
              <a:defRPr/>
            </a:pPr>
            <a:r>
              <a:rPr lang="en-US" dirty="0" smtClean="0"/>
              <a:t>	Accessed 3/8/2012 - 	http://trec.ifas.ufl.edu/mannion/pdfs/Ficus%20Whitefly%20(Feb2010)%20Fact%20Sheet.pdf</a:t>
            </a:r>
          </a:p>
          <a:p>
            <a:pPr>
              <a:defRPr/>
            </a:pPr>
            <a:endParaRPr lang="en-US" dirty="0" smtClean="0"/>
          </a:p>
          <a:p>
            <a:pPr>
              <a:defRPr/>
            </a:pPr>
            <a:r>
              <a:rPr lang="en-US" dirty="0" smtClean="0"/>
              <a:t>Stocks, I.C. 2012. Florida Department of Agriculture and Consumer Services, Division of Plant Industry.  Personal Communication.  ian.stocks@freshfromflorida.com</a:t>
            </a:r>
          </a:p>
          <a:p>
            <a:pPr>
              <a:defRPr/>
            </a:pPr>
            <a:endParaRPr lang="en-US" dirty="0" smtClean="0"/>
          </a:p>
          <a:p>
            <a:pPr>
              <a:defRPr/>
            </a:pPr>
            <a:endParaRPr lang="en-US" dirty="0" smtClean="0"/>
          </a:p>
          <a:p>
            <a:pPr>
              <a:defRPr/>
            </a:pPr>
            <a:endParaRPr lang="en-US" dirty="0" smtClean="0"/>
          </a:p>
          <a:p>
            <a:pPr>
              <a:defRPr/>
            </a:pPr>
            <a:r>
              <a:rPr lang="en-US" dirty="0" smtClean="0"/>
              <a:t> </a:t>
            </a:r>
          </a:p>
        </p:txBody>
      </p:sp>
      <p:sp>
        <p:nvSpPr>
          <p:cNvPr id="4" name="Slide Number Placeholder 3"/>
          <p:cNvSpPr>
            <a:spLocks noGrp="1"/>
          </p:cNvSpPr>
          <p:nvPr>
            <p:ph type="sldNum" sz="quarter" idx="5"/>
          </p:nvPr>
        </p:nvSpPr>
        <p:spPr/>
        <p:txBody>
          <a:bodyPr/>
          <a:lstStyle/>
          <a:p>
            <a:pPr>
              <a:defRPr/>
            </a:pPr>
            <a:fld id="{EE0B6EE6-9C69-4B27-B3DE-E934BBCF84E6}" type="slidenum">
              <a:rPr lang="en-US" smtClean="0"/>
              <a:pPr>
                <a:defRPr/>
              </a:pPr>
              <a:t>11</a:t>
            </a:fld>
            <a:endParaRPr lang="en-US" dirty="0"/>
          </a:p>
        </p:txBody>
      </p:sp>
    </p:spTree>
    <p:extLst>
      <p:ext uri="{BB962C8B-B14F-4D97-AF65-F5344CB8AC3E}">
        <p14:creationId xmlns:p14="http://schemas.microsoft.com/office/powerpoint/2010/main" val="769146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err="1" smtClean="0"/>
              <a:t>Esta</a:t>
            </a:r>
            <a:r>
              <a:rPr lang="en-US" altLang="en-US" baseline="0" dirty="0" smtClean="0"/>
              <a:t> </a:t>
            </a:r>
            <a:r>
              <a:rPr lang="en-US" altLang="en-US" baseline="0" dirty="0" err="1" smtClean="0"/>
              <a:t>Mosca</a:t>
            </a:r>
            <a:r>
              <a:rPr lang="en-US" altLang="en-US" baseline="0" dirty="0" smtClean="0"/>
              <a:t> Blanca ha </a:t>
            </a:r>
            <a:r>
              <a:rPr lang="en-US" altLang="en-US" baseline="0" dirty="0" err="1" smtClean="0"/>
              <a:t>sido</a:t>
            </a:r>
            <a:r>
              <a:rPr lang="en-US" altLang="en-US" baseline="0" dirty="0" smtClean="0"/>
              <a:t> </a:t>
            </a:r>
            <a:r>
              <a:rPr lang="en-US" altLang="en-US" baseline="0" dirty="0" err="1" smtClean="0"/>
              <a:t>detectada</a:t>
            </a:r>
            <a:r>
              <a:rPr lang="en-US" altLang="en-US" baseline="0" dirty="0" smtClean="0"/>
              <a:t> en los </a:t>
            </a:r>
            <a:r>
              <a:rPr lang="en-US" altLang="en-US" baseline="0" dirty="0" err="1" smtClean="0"/>
              <a:t>siguientes</a:t>
            </a:r>
            <a:r>
              <a:rPr lang="en-US" altLang="en-US" baseline="0" dirty="0" smtClean="0"/>
              <a:t> </a:t>
            </a:r>
            <a:r>
              <a:rPr lang="en-US" altLang="en-US" baseline="0" dirty="0" err="1" smtClean="0"/>
              <a:t>condados</a:t>
            </a:r>
            <a:r>
              <a:rPr lang="en-US" altLang="en-US" dirty="0" smtClean="0"/>
              <a:t>:  Brevard, Broward, Collier, Escambia, Hillsborough, Indian River, Lee, Manatee, Martin, Miami-Dade, Monroe, Okeechobee, Orange, Palm Beach, Pasco, Pinellas, Sarasota, St. Johns, and St. Lucie.</a:t>
            </a:r>
          </a:p>
          <a:p>
            <a:pPr eaLnBrk="1" hangingPunct="1">
              <a:spcBef>
                <a:spcPct val="0"/>
              </a:spcBef>
            </a:pPr>
            <a:endParaRPr lang="en-US" altLang="en-US" dirty="0" smtClean="0"/>
          </a:p>
          <a:p>
            <a:pPr eaLnBrk="1" hangingPunct="1">
              <a:spcBef>
                <a:spcPct val="0"/>
              </a:spcBef>
            </a:pPr>
            <a:endParaRPr lang="en-US" altLang="en-US" dirty="0" smtClean="0"/>
          </a:p>
          <a:p>
            <a:pPr eaLnBrk="1" hangingPunct="1">
              <a:spcBef>
                <a:spcPct val="0"/>
              </a:spcBef>
            </a:pPr>
            <a:endParaRPr lang="en-US" altLang="en-US" dirty="0" smtClean="0"/>
          </a:p>
        </p:txBody>
      </p:sp>
    </p:spTree>
    <p:extLst>
      <p:ext uri="{BB962C8B-B14F-4D97-AF65-F5344CB8AC3E}">
        <p14:creationId xmlns:p14="http://schemas.microsoft.com/office/powerpoint/2010/main" val="20661952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s-ES_tradnl" sz="1200" kern="1200" dirty="0" smtClean="0">
                <a:solidFill>
                  <a:schemeClr val="tx1"/>
                </a:solidFill>
                <a:effectLst/>
                <a:latin typeface="Times New Roman" pitchFamily="18" charset="0"/>
                <a:ea typeface="+mn-ea"/>
                <a:cs typeface="+mn-cs"/>
              </a:rPr>
              <a:t>El adulto tiene un poco más de 1/16 de pulgada o 2 mm de largo, con un cuerpo amarillo y alas blancas. Las alas tienen una banda gris tenue hacia el centro y también en la parte superior (flechas amarillas) .</a:t>
            </a:r>
            <a:endParaRPr lang="en-US" sz="1200" kern="1200" dirty="0" smtClean="0">
              <a:solidFill>
                <a:schemeClr val="tx1"/>
              </a:solidFill>
              <a:effectLst/>
              <a:latin typeface="Times New Roman" pitchFamily="18" charset="0"/>
              <a:ea typeface="+mn-ea"/>
              <a:cs typeface="+mn-cs"/>
            </a:endParaRPr>
          </a:p>
          <a:p>
            <a:r>
              <a:rPr lang="es-ES_tradnl" sz="1200" kern="1200" dirty="0" smtClean="0">
                <a:solidFill>
                  <a:schemeClr val="tx1"/>
                </a:solidFill>
                <a:effectLst/>
                <a:latin typeface="Times New Roman" pitchFamily="18" charset="0"/>
                <a:ea typeface="+mn-ea"/>
                <a:cs typeface="+mn-cs"/>
              </a:rPr>
              <a:t>Los estadios inmaduros (huevos, ninfas y pupa) suelen estar en la parte inferior de las hojas. Tienen forma ovalada y plana con un color translúcido. A medida que envejecen se vuelven más convexos y visibles. Cuando el adulto emerge la piel dejada atrás tiene aspecto de un papel blanquecino que hace que se vean más fácilmente durante el monitoreo de campo. La pupa mide poco menos de 1/16 pulgada o 1.3mm de largo y poco más de 1/32 de pulgada o 1mm de ancho, esta tiene forma de disco y los ojos color rojo se hacen muy visibles.</a:t>
            </a:r>
            <a:endParaRPr lang="en-US" sz="1200" kern="1200" dirty="0" smtClean="0">
              <a:solidFill>
                <a:schemeClr val="tx1"/>
              </a:solidFill>
              <a:effectLst/>
              <a:latin typeface="Times New Roman" pitchFamily="18" charset="0"/>
              <a:ea typeface="+mn-ea"/>
              <a:cs typeface="+mn-cs"/>
            </a:endParaRPr>
          </a:p>
          <a:p>
            <a:r>
              <a:rPr lang="es-ES_tradnl" sz="1200" kern="1200" dirty="0" smtClean="0">
                <a:solidFill>
                  <a:schemeClr val="tx1"/>
                </a:solidFill>
                <a:effectLst/>
                <a:latin typeface="Times New Roman" pitchFamily="18" charset="0"/>
                <a:ea typeface="+mn-ea"/>
                <a:cs typeface="+mn-cs"/>
              </a:rPr>
              <a:t>Los huevos al ser depositados son de color amarillo los cuales se van tornando de color bronce a medida que se acercan al momento de la eclosión. Las hembras van colocando los huevos en la base de la parte inferior de la hoja y a lo largo de la vena media, pero a medida que aumentan las poblaciones se pueden ver dispersos en las hojas.</a:t>
            </a:r>
            <a:endParaRPr lang="en-US" sz="1200" kern="1200" dirty="0" smtClean="0">
              <a:solidFill>
                <a:schemeClr val="tx1"/>
              </a:solidFill>
              <a:effectLst/>
              <a:latin typeface="Times New Roman" pitchFamily="18" charset="0"/>
              <a:ea typeface="+mn-ea"/>
              <a:cs typeface="+mn-cs"/>
            </a:endParaRPr>
          </a:p>
          <a:p>
            <a:pPr eaLnBrk="1" hangingPunct="1">
              <a:spcBef>
                <a:spcPct val="0"/>
              </a:spcBef>
            </a:pPr>
            <a:endParaRPr lang="en-US" altLang="en-US" dirty="0" smtClean="0"/>
          </a:p>
          <a:p>
            <a:r>
              <a:rPr lang="en-US" altLang="en-US" baseline="0" dirty="0" smtClean="0"/>
              <a:t> </a:t>
            </a:r>
            <a:r>
              <a:rPr lang="en-US" altLang="en-US" baseline="0" dirty="0" err="1" smtClean="0"/>
              <a:t>Fuente</a:t>
            </a:r>
            <a:r>
              <a:rPr lang="en-US" altLang="en-US" baseline="0" dirty="0" smtClean="0"/>
              <a:t> de </a:t>
            </a:r>
            <a:r>
              <a:rPr lang="en-US" altLang="en-US" dirty="0" err="1" smtClean="0"/>
              <a:t>Informacion</a:t>
            </a:r>
            <a:r>
              <a:rPr lang="en-US" altLang="en-US" dirty="0" smtClean="0"/>
              <a:t>:</a:t>
            </a:r>
          </a:p>
          <a:p>
            <a:r>
              <a:rPr lang="en-US" altLang="en-US" dirty="0" smtClean="0"/>
              <a:t>Evans, G.A. 2008.  The Whiteflies (</a:t>
            </a:r>
            <a:r>
              <a:rPr lang="en-US" altLang="en-US" dirty="0" err="1" smtClean="0"/>
              <a:t>Hemiptera</a:t>
            </a:r>
            <a:r>
              <a:rPr lang="en-US" altLang="en-US" dirty="0" smtClean="0"/>
              <a:t>: </a:t>
            </a:r>
            <a:r>
              <a:rPr lang="en-US" altLang="en-US" dirty="0" err="1" smtClean="0"/>
              <a:t>Aleyrodidae</a:t>
            </a:r>
            <a:r>
              <a:rPr lang="en-US" altLang="en-US" dirty="0" smtClean="0"/>
              <a:t>) of the World and Their Host Plants and Natural Enemies.  USDA-APHIS.</a:t>
            </a:r>
          </a:p>
          <a:p>
            <a:r>
              <a:rPr lang="en-US" altLang="en-US" dirty="0" smtClean="0"/>
              <a:t>	accessed 2/26/2012 – </a:t>
            </a:r>
          </a:p>
          <a:p>
            <a:r>
              <a:rPr lang="en-US" altLang="en-US" dirty="0" smtClean="0"/>
              <a:t>	http://www.sel.barc.usda.gov:8080/1WF/World-Whitefly-</a:t>
            </a:r>
            <a:r>
              <a:rPr lang="en-US" altLang="en-US" dirty="0" err="1" smtClean="0"/>
              <a:t>Catalog.pdf</a:t>
            </a:r>
            <a:endParaRPr lang="en-US" altLang="en-US" dirty="0" smtClean="0"/>
          </a:p>
          <a:p>
            <a:endParaRPr lang="en-US" altLang="en-US" dirty="0" smtClean="0"/>
          </a:p>
          <a:p>
            <a:r>
              <a:rPr lang="en-US" altLang="en-US" dirty="0" smtClean="0"/>
              <a:t>Hodges, G.S. 2007. The Fig Whitefly </a:t>
            </a:r>
            <a:r>
              <a:rPr lang="en-US" altLang="en-US" i="1" dirty="0" err="1" smtClean="0"/>
              <a:t>Singhiella</a:t>
            </a:r>
            <a:r>
              <a:rPr lang="en-US" altLang="en-US" i="1" dirty="0" smtClean="0"/>
              <a:t> simplex </a:t>
            </a:r>
            <a:r>
              <a:rPr lang="en-US" altLang="en-US" dirty="0" smtClean="0"/>
              <a:t>(Singh) (</a:t>
            </a:r>
            <a:r>
              <a:rPr lang="en-US" altLang="en-US" dirty="0" err="1" smtClean="0"/>
              <a:t>Hemiptera</a:t>
            </a:r>
            <a:r>
              <a:rPr lang="en-US" altLang="en-US" dirty="0" smtClean="0"/>
              <a:t>: </a:t>
            </a:r>
            <a:r>
              <a:rPr lang="en-US" altLang="en-US" dirty="0" err="1" smtClean="0"/>
              <a:t>Aleyrodidae</a:t>
            </a:r>
            <a:r>
              <a:rPr lang="en-US" altLang="en-US" dirty="0" smtClean="0"/>
              <a:t>): A New Exotic Whitefly Found on </a:t>
            </a:r>
            <a:r>
              <a:rPr lang="en-US" altLang="en-US" dirty="0" err="1" smtClean="0"/>
              <a:t>Ficus</a:t>
            </a:r>
            <a:r>
              <a:rPr lang="en-US" altLang="en-US" dirty="0" smtClean="0"/>
              <a:t> Species in South Florida.  FDACS-DPI Pest Alert.</a:t>
            </a:r>
          </a:p>
          <a:p>
            <a:r>
              <a:rPr lang="en-US" altLang="en-US" dirty="0" smtClean="0"/>
              <a:t>	accessed 2/25/2012-</a:t>
            </a:r>
          </a:p>
          <a:p>
            <a:r>
              <a:rPr lang="en-US" altLang="en-US" dirty="0" smtClean="0"/>
              <a:t>	http://</a:t>
            </a:r>
            <a:r>
              <a:rPr lang="en-US" altLang="en-US" dirty="0" err="1" smtClean="0"/>
              <a:t>www.freshfromflorida.com</a:t>
            </a:r>
            <a:r>
              <a:rPr lang="en-US" altLang="en-US" dirty="0" smtClean="0"/>
              <a:t>/pi/pest-alerts/</a:t>
            </a:r>
            <a:r>
              <a:rPr lang="en-US" altLang="en-US" dirty="0" err="1" smtClean="0"/>
              <a:t>singhiella-simplex.html</a:t>
            </a:r>
            <a:endParaRPr lang="en-US" altLang="en-US" dirty="0" smtClean="0"/>
          </a:p>
          <a:p>
            <a:endParaRPr lang="en-US" altLang="en-US" dirty="0" smtClean="0"/>
          </a:p>
          <a:p>
            <a:r>
              <a:rPr lang="en-US" altLang="en-US" dirty="0" err="1" smtClean="0"/>
              <a:t>Legaspi</a:t>
            </a:r>
            <a:r>
              <a:rPr lang="en-US" altLang="en-US" dirty="0" smtClean="0"/>
              <a:t>, J.C., C. </a:t>
            </a:r>
            <a:r>
              <a:rPr lang="en-US" altLang="en-US" dirty="0" err="1" smtClean="0"/>
              <a:t>Mannion</a:t>
            </a:r>
            <a:r>
              <a:rPr lang="en-US" altLang="en-US" dirty="0" smtClean="0"/>
              <a:t>, D. </a:t>
            </a:r>
            <a:r>
              <a:rPr lang="en-US" altLang="en-US" dirty="0" err="1" smtClean="0"/>
              <a:t>Amalin</a:t>
            </a:r>
            <a:r>
              <a:rPr lang="en-US" altLang="en-US" dirty="0" smtClean="0"/>
              <a:t>, and B.C. </a:t>
            </a:r>
            <a:r>
              <a:rPr lang="en-US" altLang="en-US" dirty="0" err="1" smtClean="0"/>
              <a:t>Legaspi</a:t>
            </a:r>
            <a:r>
              <a:rPr lang="en-US" altLang="en-US" dirty="0" smtClean="0"/>
              <a:t>, Jr.  2011.  “Life Table Analysis and Development of </a:t>
            </a:r>
            <a:r>
              <a:rPr lang="en-US" altLang="en-US" i="1" dirty="0" err="1" smtClean="0"/>
              <a:t>Singhiella</a:t>
            </a:r>
            <a:r>
              <a:rPr lang="en-US" altLang="en-US" i="1" dirty="0" smtClean="0"/>
              <a:t> simplex </a:t>
            </a:r>
            <a:r>
              <a:rPr lang="en-US" altLang="en-US" dirty="0" smtClean="0"/>
              <a:t>(</a:t>
            </a:r>
            <a:r>
              <a:rPr lang="en-US" altLang="en-US" dirty="0" err="1" smtClean="0"/>
              <a:t>Hemiptera</a:t>
            </a:r>
            <a:r>
              <a:rPr lang="en-US" altLang="en-US" dirty="0" smtClean="0"/>
              <a:t>: </a:t>
            </a:r>
            <a:r>
              <a:rPr lang="en-US" altLang="en-US" dirty="0" err="1" smtClean="0"/>
              <a:t>Aleyrodidae</a:t>
            </a:r>
            <a:r>
              <a:rPr lang="en-US" altLang="en-US" dirty="0" smtClean="0"/>
              <a:t>) Under Different Constant Temperatures”.  Annals of the Entomological Society of America, vol. 104, issue 3, pp. 451-458.</a:t>
            </a:r>
            <a:r>
              <a:rPr lang="en-US" altLang="en-US" i="1" dirty="0" smtClean="0"/>
              <a:t> </a:t>
            </a:r>
          </a:p>
          <a:p>
            <a:endParaRPr lang="en-US" altLang="en-US" dirty="0" smtClean="0"/>
          </a:p>
          <a:p>
            <a:r>
              <a:rPr lang="en-US" altLang="en-US" dirty="0" err="1" smtClean="0"/>
              <a:t>Mannion</a:t>
            </a:r>
            <a:r>
              <a:rPr lang="en-US" altLang="en-US" dirty="0" smtClean="0"/>
              <a:t>, C. 2010. </a:t>
            </a:r>
            <a:r>
              <a:rPr lang="en-US" altLang="en-US" dirty="0" err="1" smtClean="0"/>
              <a:t>Ficus</a:t>
            </a:r>
            <a:r>
              <a:rPr lang="en-US" altLang="en-US" dirty="0" smtClean="0"/>
              <a:t> Whitefly – Management in the Landscape. </a:t>
            </a:r>
          </a:p>
          <a:p>
            <a:r>
              <a:rPr lang="en-US" altLang="en-US" dirty="0" smtClean="0"/>
              <a:t>	Accessed 3/8/2012 - 	http://</a:t>
            </a:r>
            <a:r>
              <a:rPr lang="en-US" altLang="en-US" dirty="0" err="1" smtClean="0"/>
              <a:t>trec.ifas.ufl.edu</a:t>
            </a:r>
            <a:r>
              <a:rPr lang="en-US" altLang="en-US" dirty="0" smtClean="0"/>
              <a:t>/</a:t>
            </a:r>
            <a:r>
              <a:rPr lang="en-US" altLang="en-US" dirty="0" err="1" smtClean="0"/>
              <a:t>mannion</a:t>
            </a:r>
            <a:r>
              <a:rPr lang="en-US" altLang="en-US" dirty="0" smtClean="0"/>
              <a:t>/</a:t>
            </a:r>
            <a:r>
              <a:rPr lang="en-US" altLang="en-US" dirty="0" err="1" smtClean="0"/>
              <a:t>pdfs</a:t>
            </a:r>
            <a:r>
              <a:rPr lang="en-US" altLang="en-US" dirty="0" smtClean="0"/>
              <a:t>/Ficus%20Whitefly%20(Feb2010)%20Fact%20Sheet.pdf</a:t>
            </a:r>
          </a:p>
          <a:p>
            <a:endParaRPr lang="en-US" altLang="en-US" dirty="0" smtClean="0"/>
          </a:p>
          <a:p>
            <a:r>
              <a:rPr lang="en-US" altLang="en-US" dirty="0" smtClean="0"/>
              <a:t>Stocks, I.C. 2012. Florida Department of Agriculture and Consumer Services, Division of Plant Industry.  Personal Communication.  </a:t>
            </a:r>
            <a:r>
              <a:rPr lang="en-US" altLang="en-US" dirty="0" err="1" smtClean="0"/>
              <a:t>ian.stocks@freshfromflorida.com</a:t>
            </a:r>
            <a:endParaRPr lang="en-US" altLang="en-US" dirty="0" smtClean="0"/>
          </a:p>
          <a:p>
            <a:pPr eaLnBrk="1" hangingPunct="1">
              <a:spcBef>
                <a:spcPct val="0"/>
              </a:spcBef>
            </a:pPr>
            <a:endParaRPr lang="en-US" altLang="en-US" dirty="0" smtClean="0"/>
          </a:p>
        </p:txBody>
      </p:sp>
    </p:spTree>
    <p:extLst>
      <p:ext uri="{BB962C8B-B14F-4D97-AF65-F5344CB8AC3E}">
        <p14:creationId xmlns:p14="http://schemas.microsoft.com/office/powerpoint/2010/main" val="17326586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s-ES_tradnl" sz="1200" kern="1200" dirty="0" smtClean="0">
                <a:solidFill>
                  <a:schemeClr val="tx1"/>
                </a:solidFill>
                <a:effectLst/>
                <a:latin typeface="Times New Roman" pitchFamily="18" charset="0"/>
                <a:ea typeface="+mn-ea"/>
                <a:cs typeface="+mn-cs"/>
              </a:rPr>
              <a:t>No todos los ficus han sido probados, lo que significa que otros ficus podrían ser susceptibles a esta Mosca Blanca. Sin embargo, es mejor no asumir que su ficus estará infestado, por lo tanto no haga tratamiento en todos los ficus a menos que sepa que tiene esta Mosca Blanca.</a:t>
            </a:r>
            <a:endParaRPr lang="en-US" sz="1200" kern="1200" dirty="0" smtClean="0">
              <a:solidFill>
                <a:schemeClr val="tx1"/>
              </a:solidFill>
              <a:effectLst/>
              <a:latin typeface="Times New Roman" pitchFamily="18" charset="0"/>
              <a:ea typeface="+mn-ea"/>
              <a:cs typeface="+mn-cs"/>
            </a:endParaRPr>
          </a:p>
          <a:p>
            <a:r>
              <a:rPr lang="es-ES_tradnl" sz="1200" kern="1200" dirty="0" smtClean="0">
                <a:solidFill>
                  <a:schemeClr val="tx1"/>
                </a:solidFill>
                <a:effectLst/>
                <a:latin typeface="Times New Roman" pitchFamily="18" charset="0"/>
                <a:ea typeface="+mn-ea"/>
                <a:cs typeface="+mn-cs"/>
              </a:rPr>
              <a:t>Es interesante observar que algunas especies de ficus no parecen ser susceptibles a esta plaga como por ejemplo el F. </a:t>
            </a:r>
            <a:r>
              <a:rPr lang="es-ES_tradnl" sz="1200" kern="1200" dirty="0" err="1" smtClean="0">
                <a:solidFill>
                  <a:schemeClr val="tx1"/>
                </a:solidFill>
                <a:effectLst/>
                <a:latin typeface="Times New Roman" pitchFamily="18" charset="0"/>
                <a:ea typeface="+mn-ea"/>
                <a:cs typeface="+mn-cs"/>
              </a:rPr>
              <a:t>microcarpa</a:t>
            </a:r>
            <a:r>
              <a:rPr lang="es-ES_tradnl" sz="1200" kern="1200" dirty="0" smtClean="0">
                <a:solidFill>
                  <a:schemeClr val="tx1"/>
                </a:solidFill>
                <a:effectLst/>
                <a:latin typeface="Times New Roman" pitchFamily="18" charset="0"/>
                <a:ea typeface="+mn-ea"/>
                <a:cs typeface="+mn-cs"/>
              </a:rPr>
              <a:t> o ficus isla verde ( Ficus </a:t>
            </a:r>
            <a:r>
              <a:rPr lang="es-ES_tradnl" sz="1200" kern="1200" dirty="0" err="1" smtClean="0">
                <a:solidFill>
                  <a:schemeClr val="tx1"/>
                </a:solidFill>
                <a:effectLst/>
                <a:latin typeface="Times New Roman" pitchFamily="18" charset="0"/>
                <a:ea typeface="+mn-ea"/>
                <a:cs typeface="+mn-cs"/>
              </a:rPr>
              <a:t>green</a:t>
            </a:r>
            <a:r>
              <a:rPr lang="es-ES_tradnl" sz="1200" kern="1200" dirty="0" smtClean="0">
                <a:solidFill>
                  <a:schemeClr val="tx1"/>
                </a:solidFill>
                <a:effectLst/>
                <a:latin typeface="Times New Roman" pitchFamily="18" charset="0"/>
                <a:ea typeface="+mn-ea"/>
                <a:cs typeface="+mn-cs"/>
              </a:rPr>
              <a:t> </a:t>
            </a:r>
            <a:r>
              <a:rPr lang="es-ES_tradnl" sz="1200" kern="1200" dirty="0" err="1" smtClean="0">
                <a:solidFill>
                  <a:schemeClr val="tx1"/>
                </a:solidFill>
                <a:effectLst/>
                <a:latin typeface="Times New Roman" pitchFamily="18" charset="0"/>
                <a:ea typeface="+mn-ea"/>
                <a:cs typeface="+mn-cs"/>
              </a:rPr>
              <a:t>island</a:t>
            </a:r>
            <a:r>
              <a:rPr lang="es-ES_tradnl" sz="1200" kern="1200" dirty="0" smtClean="0">
                <a:solidFill>
                  <a:schemeClr val="tx1"/>
                </a:solidFill>
                <a:effectLst/>
                <a:latin typeface="Times New Roman" pitchFamily="18" charset="0"/>
                <a:ea typeface="+mn-ea"/>
                <a:cs typeface="+mn-cs"/>
              </a:rPr>
              <a:t>)</a:t>
            </a:r>
            <a:endParaRPr lang="en-US" sz="1200" kern="1200" dirty="0" smtClean="0">
              <a:solidFill>
                <a:schemeClr val="tx1"/>
              </a:solidFill>
              <a:effectLst/>
              <a:latin typeface="Times New Roman" pitchFamily="18" charset="0"/>
              <a:ea typeface="+mn-ea"/>
              <a:cs typeface="+mn-cs"/>
            </a:endParaRPr>
          </a:p>
          <a:p>
            <a:r>
              <a:rPr lang="es-ES_tradnl" sz="1200" kern="1200" dirty="0" smtClean="0">
                <a:solidFill>
                  <a:schemeClr val="tx1"/>
                </a:solidFill>
                <a:effectLst/>
                <a:latin typeface="Times New Roman" pitchFamily="18" charset="0"/>
                <a:ea typeface="+mn-ea"/>
                <a:cs typeface="+mn-cs"/>
              </a:rPr>
              <a:t> </a:t>
            </a:r>
            <a:endParaRPr lang="en-US" sz="1200" kern="1200" dirty="0" smtClean="0">
              <a:solidFill>
                <a:schemeClr val="tx1"/>
              </a:solidFill>
              <a:effectLst/>
              <a:latin typeface="Times New Roman" pitchFamily="18" charset="0"/>
              <a:ea typeface="+mn-ea"/>
              <a:cs typeface="+mn-cs"/>
            </a:endParaRPr>
          </a:p>
          <a:p>
            <a:endParaRPr lang="en-US" altLang="en-US" dirty="0" smtClean="0"/>
          </a:p>
          <a:p>
            <a:r>
              <a:rPr lang="en-US" altLang="en-US" dirty="0" err="1" smtClean="0"/>
              <a:t>Fuente</a:t>
            </a:r>
            <a:r>
              <a:rPr lang="en-US" altLang="en-US" baseline="0" dirty="0" smtClean="0"/>
              <a:t> de </a:t>
            </a:r>
            <a:r>
              <a:rPr lang="en-US" altLang="en-US" baseline="0" dirty="0" err="1" smtClean="0"/>
              <a:t>informacion</a:t>
            </a:r>
            <a:r>
              <a:rPr lang="en-US" altLang="en-US" dirty="0" smtClean="0"/>
              <a:t>:  </a:t>
            </a:r>
          </a:p>
          <a:p>
            <a:r>
              <a:rPr lang="en-US" altLang="en-US" dirty="0" smtClean="0"/>
              <a:t>Evans, G.A. 2008.  The Whiteflies (</a:t>
            </a:r>
            <a:r>
              <a:rPr lang="en-US" altLang="en-US" dirty="0" err="1" smtClean="0"/>
              <a:t>Hemiptera</a:t>
            </a:r>
            <a:r>
              <a:rPr lang="en-US" altLang="en-US" dirty="0" smtClean="0"/>
              <a:t>: </a:t>
            </a:r>
            <a:r>
              <a:rPr lang="en-US" altLang="en-US" dirty="0" err="1" smtClean="0"/>
              <a:t>Aleyrodidae</a:t>
            </a:r>
            <a:r>
              <a:rPr lang="en-US" altLang="en-US" dirty="0" smtClean="0"/>
              <a:t>) of the World and Their Host Plants and Natural Enemies.  USDA-APHIS.</a:t>
            </a:r>
          </a:p>
          <a:p>
            <a:r>
              <a:rPr lang="en-US" altLang="en-US" dirty="0" smtClean="0"/>
              <a:t>	accessed 2/26/2012 – </a:t>
            </a:r>
          </a:p>
          <a:p>
            <a:r>
              <a:rPr lang="en-US" altLang="en-US" dirty="0" smtClean="0"/>
              <a:t>	http://www.sel.barc.usda.gov:8080/1WF/World-Whitefly-</a:t>
            </a:r>
            <a:r>
              <a:rPr lang="en-US" altLang="en-US" dirty="0" err="1" smtClean="0"/>
              <a:t>Catalog.pdf</a:t>
            </a:r>
            <a:endParaRPr lang="en-US" altLang="en-US" dirty="0" smtClean="0"/>
          </a:p>
          <a:p>
            <a:endParaRPr lang="en-US" altLang="en-US" dirty="0" smtClean="0"/>
          </a:p>
          <a:p>
            <a:r>
              <a:rPr lang="en-US" altLang="en-US" dirty="0" smtClean="0"/>
              <a:t>Hodges, G.S. 2007. The Fig Whitefly </a:t>
            </a:r>
            <a:r>
              <a:rPr lang="en-US" altLang="en-US" i="1" dirty="0" err="1" smtClean="0"/>
              <a:t>Singhiella</a:t>
            </a:r>
            <a:r>
              <a:rPr lang="en-US" altLang="en-US" i="1" dirty="0" smtClean="0"/>
              <a:t> simplex </a:t>
            </a:r>
            <a:r>
              <a:rPr lang="en-US" altLang="en-US" dirty="0" smtClean="0"/>
              <a:t>(Singh) (</a:t>
            </a:r>
            <a:r>
              <a:rPr lang="en-US" altLang="en-US" dirty="0" err="1" smtClean="0"/>
              <a:t>Hemiptera</a:t>
            </a:r>
            <a:r>
              <a:rPr lang="en-US" altLang="en-US" dirty="0" smtClean="0"/>
              <a:t>: </a:t>
            </a:r>
            <a:r>
              <a:rPr lang="en-US" altLang="en-US" dirty="0" err="1" smtClean="0"/>
              <a:t>Aleyrodidae</a:t>
            </a:r>
            <a:r>
              <a:rPr lang="en-US" altLang="en-US" dirty="0" smtClean="0"/>
              <a:t>): A New Exotic Whitefly Found on </a:t>
            </a:r>
            <a:r>
              <a:rPr lang="en-US" altLang="en-US" dirty="0" err="1" smtClean="0"/>
              <a:t>Ficus</a:t>
            </a:r>
            <a:r>
              <a:rPr lang="en-US" altLang="en-US" dirty="0" smtClean="0"/>
              <a:t> Species in South Florida.  FDACS-DPI Pest Alert.</a:t>
            </a:r>
          </a:p>
          <a:p>
            <a:r>
              <a:rPr lang="en-US" altLang="en-US" dirty="0" smtClean="0"/>
              <a:t>	accessed 2/25/2012-</a:t>
            </a:r>
          </a:p>
          <a:p>
            <a:r>
              <a:rPr lang="en-US" altLang="en-US" dirty="0" smtClean="0"/>
              <a:t>	http://</a:t>
            </a:r>
            <a:r>
              <a:rPr lang="en-US" altLang="en-US" dirty="0" err="1" smtClean="0"/>
              <a:t>www.freshfromflorida.com</a:t>
            </a:r>
            <a:r>
              <a:rPr lang="en-US" altLang="en-US" dirty="0" smtClean="0"/>
              <a:t>/pi/pest-alerts/</a:t>
            </a:r>
            <a:r>
              <a:rPr lang="en-US" altLang="en-US" dirty="0" err="1" smtClean="0"/>
              <a:t>singhiella-simplex.html</a:t>
            </a:r>
            <a:endParaRPr lang="en-US" altLang="en-US" dirty="0" smtClean="0"/>
          </a:p>
          <a:p>
            <a:endParaRPr lang="en-US" altLang="en-US" dirty="0" smtClean="0"/>
          </a:p>
          <a:p>
            <a:r>
              <a:rPr lang="en-US" altLang="en-US" dirty="0" err="1" smtClean="0"/>
              <a:t>Legaspi</a:t>
            </a:r>
            <a:r>
              <a:rPr lang="en-US" altLang="en-US" dirty="0" smtClean="0"/>
              <a:t>, J.C., C. </a:t>
            </a:r>
            <a:r>
              <a:rPr lang="en-US" altLang="en-US" dirty="0" err="1" smtClean="0"/>
              <a:t>Mannion</a:t>
            </a:r>
            <a:r>
              <a:rPr lang="en-US" altLang="en-US" dirty="0" smtClean="0"/>
              <a:t>, D. </a:t>
            </a:r>
            <a:r>
              <a:rPr lang="en-US" altLang="en-US" dirty="0" err="1" smtClean="0"/>
              <a:t>Amalin</a:t>
            </a:r>
            <a:r>
              <a:rPr lang="en-US" altLang="en-US" dirty="0" smtClean="0"/>
              <a:t>, and B.C. </a:t>
            </a:r>
            <a:r>
              <a:rPr lang="en-US" altLang="en-US" dirty="0" err="1" smtClean="0"/>
              <a:t>Legaspi</a:t>
            </a:r>
            <a:r>
              <a:rPr lang="en-US" altLang="en-US" dirty="0" smtClean="0"/>
              <a:t>, Jr.  2011.  “Life Table Analysis and Development of </a:t>
            </a:r>
            <a:r>
              <a:rPr lang="en-US" altLang="en-US" i="1" dirty="0" err="1" smtClean="0"/>
              <a:t>Singhiella</a:t>
            </a:r>
            <a:r>
              <a:rPr lang="en-US" altLang="en-US" i="1" dirty="0" smtClean="0"/>
              <a:t> simplex </a:t>
            </a:r>
            <a:r>
              <a:rPr lang="en-US" altLang="en-US" dirty="0" smtClean="0"/>
              <a:t>(</a:t>
            </a:r>
            <a:r>
              <a:rPr lang="en-US" altLang="en-US" dirty="0" err="1" smtClean="0"/>
              <a:t>Hemiptera</a:t>
            </a:r>
            <a:r>
              <a:rPr lang="en-US" altLang="en-US" dirty="0" smtClean="0"/>
              <a:t>: </a:t>
            </a:r>
            <a:r>
              <a:rPr lang="en-US" altLang="en-US" dirty="0" err="1" smtClean="0"/>
              <a:t>Aleyrodidae</a:t>
            </a:r>
            <a:r>
              <a:rPr lang="en-US" altLang="en-US" dirty="0" smtClean="0"/>
              <a:t>) Under Different Constant Temperatures”.  Annals of the Entomological Society of America, vol. 104, issue 3, pp. 451-458.</a:t>
            </a:r>
          </a:p>
          <a:p>
            <a:endParaRPr lang="en-US" altLang="en-US" dirty="0" smtClean="0"/>
          </a:p>
          <a:p>
            <a:r>
              <a:rPr lang="en-US" altLang="en-US" dirty="0" smtClean="0"/>
              <a:t>Stocks, I.C., Florida Department of Agriculture and Consumer Services, Division of Plant Industry.  Personal Communication.  </a:t>
            </a:r>
            <a:r>
              <a:rPr lang="en-US" altLang="en-US" dirty="0" err="1" smtClean="0"/>
              <a:t>ian.stocks@freshfromflorida.com</a:t>
            </a:r>
            <a:endParaRPr lang="en-US" altLang="en-US" dirty="0" smtClean="0"/>
          </a:p>
          <a:p>
            <a:endParaRPr lang="en-US" altLang="en-US" dirty="0" smtClean="0"/>
          </a:p>
        </p:txBody>
      </p:sp>
      <p:sp>
        <p:nvSpPr>
          <p:cNvPr id="4" name="Slide Number Placeholder 3"/>
          <p:cNvSpPr>
            <a:spLocks noGrp="1"/>
          </p:cNvSpPr>
          <p:nvPr>
            <p:ph type="sldNum" sz="quarter" idx="5"/>
          </p:nvPr>
        </p:nvSpPr>
        <p:spPr/>
        <p:txBody>
          <a:bodyPr/>
          <a:lstStyle/>
          <a:p>
            <a:pPr>
              <a:defRPr/>
            </a:pPr>
            <a:fld id="{36344D80-CF0D-4993-8452-E97B82FBEE5E}" type="slidenum">
              <a:rPr lang="en-US" smtClean="0"/>
              <a:pPr>
                <a:defRPr/>
              </a:pPr>
              <a:t>14</a:t>
            </a:fld>
            <a:endParaRPr lang="en-US" dirty="0"/>
          </a:p>
        </p:txBody>
      </p:sp>
    </p:spTree>
    <p:extLst>
      <p:ext uri="{BB962C8B-B14F-4D97-AF65-F5344CB8AC3E}">
        <p14:creationId xmlns:p14="http://schemas.microsoft.com/office/powerpoint/2010/main" val="9151730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92500" lnSpcReduction="20000"/>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s-ES_tradnl" sz="1200" kern="1200" dirty="0" smtClean="0">
                <a:solidFill>
                  <a:schemeClr val="tx1"/>
                </a:solidFill>
                <a:effectLst/>
                <a:latin typeface="Times New Roman" pitchFamily="18" charset="0"/>
                <a:ea typeface="+mn-ea"/>
                <a:cs typeface="+mn-cs"/>
              </a:rPr>
              <a:t>El daño inicial incluye el </a:t>
            </a:r>
            <a:r>
              <a:rPr lang="es-ES_tradnl" sz="1200" kern="1200" dirty="0" err="1" smtClean="0">
                <a:solidFill>
                  <a:schemeClr val="tx1"/>
                </a:solidFill>
                <a:effectLst/>
                <a:latin typeface="Times New Roman" pitchFamily="18" charset="0"/>
                <a:ea typeface="+mn-ea"/>
                <a:cs typeface="+mn-cs"/>
              </a:rPr>
              <a:t>amarillamiento</a:t>
            </a:r>
            <a:r>
              <a:rPr lang="es-ES_tradnl" sz="1200" kern="1200" dirty="0" smtClean="0">
                <a:solidFill>
                  <a:schemeClr val="tx1"/>
                </a:solidFill>
                <a:effectLst/>
                <a:latin typeface="Times New Roman" pitchFamily="18" charset="0"/>
                <a:ea typeface="+mn-ea"/>
                <a:cs typeface="+mn-cs"/>
              </a:rPr>
              <a:t> de las hojas. Las infestaciones severas causan la caída de las hojas, degradación de las ramas y la defoliación de la planta. La re infestación repetida y la defoliación pueden eventualmente reducir la salud de las plantas. La Mosca Blanca del Ficus no excreta grandes cantidades de melaza, por lo que la </a:t>
            </a:r>
            <a:r>
              <a:rPr lang="es-ES_tradnl" sz="1200" kern="1200" dirty="0" err="1" smtClean="0">
                <a:solidFill>
                  <a:schemeClr val="tx1"/>
                </a:solidFill>
                <a:effectLst/>
                <a:latin typeface="Times New Roman" pitchFamily="18" charset="0"/>
                <a:ea typeface="+mn-ea"/>
                <a:cs typeface="+mn-cs"/>
              </a:rPr>
              <a:t>fumagina</a:t>
            </a:r>
            <a:r>
              <a:rPr lang="es-ES_tradnl" sz="1200" kern="1200" dirty="0" smtClean="0">
                <a:solidFill>
                  <a:schemeClr val="tx1"/>
                </a:solidFill>
                <a:effectLst/>
                <a:latin typeface="Times New Roman" pitchFamily="18" charset="0"/>
                <a:ea typeface="+mn-ea"/>
                <a:cs typeface="+mn-cs"/>
              </a:rPr>
              <a:t>, negrilla u hollín no es un problema.</a:t>
            </a:r>
            <a:endParaRPr lang="en-US" sz="1200" kern="1200" dirty="0" smtClean="0">
              <a:solidFill>
                <a:schemeClr val="tx1"/>
              </a:solidFill>
              <a:effectLst/>
              <a:latin typeface="Times New Roman" pitchFamily="18" charset="0"/>
              <a:ea typeface="+mn-ea"/>
              <a:cs typeface="+mn-cs"/>
            </a:endParaRPr>
          </a:p>
          <a:p>
            <a:pPr>
              <a:defRPr/>
            </a:pPr>
            <a:endParaRPr lang="en-US" dirty="0" smtClean="0"/>
          </a:p>
          <a:p>
            <a:pPr>
              <a:defRPr/>
            </a:pPr>
            <a:endParaRPr lang="en-US" dirty="0" smtClean="0"/>
          </a:p>
          <a:p>
            <a:pPr>
              <a:defRPr/>
            </a:pPr>
            <a:r>
              <a:rPr lang="en-US" dirty="0" err="1" smtClean="0"/>
              <a:t>Fuente</a:t>
            </a:r>
            <a:r>
              <a:rPr lang="en-US" dirty="0" smtClean="0"/>
              <a:t> de </a:t>
            </a:r>
            <a:r>
              <a:rPr lang="en-US" dirty="0" err="1" smtClean="0"/>
              <a:t>Informacion</a:t>
            </a:r>
            <a:r>
              <a:rPr lang="en-US" dirty="0" smtClean="0"/>
              <a:t>:  </a:t>
            </a:r>
          </a:p>
          <a:p>
            <a:pPr>
              <a:defRPr/>
            </a:pPr>
            <a:r>
              <a:rPr lang="en-US" dirty="0" smtClean="0"/>
              <a:t>Evans, G.A. 2008.  The Whiteflies (Hemiptera: Aleyrodidae) of the World and Their Host Plants and Natural Enemies.  USDA-APHIS.</a:t>
            </a:r>
          </a:p>
          <a:p>
            <a:pPr>
              <a:defRPr/>
            </a:pPr>
            <a:r>
              <a:rPr lang="en-US" dirty="0" smtClean="0"/>
              <a:t>	accessed 2/26/2012 – </a:t>
            </a:r>
          </a:p>
          <a:p>
            <a:pPr>
              <a:defRPr/>
            </a:pPr>
            <a:r>
              <a:rPr lang="en-US" dirty="0" smtClean="0"/>
              <a:t>	http://www.sel.barc.usda.gov:8080/1WF/World-Whitefly-Catalog.pdf</a:t>
            </a:r>
          </a:p>
          <a:p>
            <a:pPr>
              <a:defRPr/>
            </a:pPr>
            <a:endParaRPr lang="en-US" dirty="0" smtClean="0"/>
          </a:p>
          <a:p>
            <a:pPr>
              <a:defRPr/>
            </a:pPr>
            <a:r>
              <a:rPr lang="en-US" dirty="0" smtClean="0"/>
              <a:t>Hodges, G.S. 2007. The Fig Whitefly </a:t>
            </a:r>
            <a:r>
              <a:rPr lang="en-US" i="1" dirty="0" smtClean="0"/>
              <a:t>Singhiella simplex </a:t>
            </a:r>
            <a:r>
              <a:rPr lang="en-US" dirty="0" smtClean="0"/>
              <a:t>(Singh) (Hemiptera: Aleyrodidae): A New Exotic Whitefly Found on Ficus Species in South Florida.  FDACS-DPI Pest Alert.</a:t>
            </a:r>
          </a:p>
          <a:p>
            <a:pPr>
              <a:defRPr/>
            </a:pPr>
            <a:r>
              <a:rPr lang="en-US" dirty="0" smtClean="0"/>
              <a:t>	accessed 2/25/2012-</a:t>
            </a:r>
          </a:p>
          <a:p>
            <a:pPr>
              <a:defRPr/>
            </a:pPr>
            <a:r>
              <a:rPr lang="en-US" dirty="0" smtClean="0"/>
              <a:t>	http://www.freshfromflorida.com/pi/pest-alerts/singhiella-simplex.html</a:t>
            </a:r>
          </a:p>
          <a:p>
            <a:pPr>
              <a:defRPr/>
            </a:pPr>
            <a:endParaRPr lang="en-US" dirty="0" smtClean="0"/>
          </a:p>
          <a:p>
            <a:pPr>
              <a:defRPr/>
            </a:pPr>
            <a:r>
              <a:rPr lang="en-US" dirty="0" smtClean="0"/>
              <a:t>Legaspi, J.C., C. Mannion, D. Amalin, and B.C. Legaspi, Jr.  2011.  “Life Table Analysis and Development of </a:t>
            </a:r>
            <a:r>
              <a:rPr lang="en-US" i="1" dirty="0" smtClean="0"/>
              <a:t>Singhiella simplex </a:t>
            </a:r>
            <a:r>
              <a:rPr lang="en-US" dirty="0" smtClean="0"/>
              <a:t>(Hemiptera: Aleyrodidae) Under Different Constant Temperatures”.  Annals of the Entomological Society of America, vol. 104, issue 3, pp. 451-458.</a:t>
            </a:r>
          </a:p>
          <a:p>
            <a:pPr>
              <a:defRPr/>
            </a:pPr>
            <a:endParaRPr lang="en-US" dirty="0" smtClean="0"/>
          </a:p>
          <a:p>
            <a:pPr>
              <a:defRPr/>
            </a:pPr>
            <a:r>
              <a:rPr lang="en-US" dirty="0" smtClean="0"/>
              <a:t>Stocks, I.C., Florida Department of Agriculture and Consumer Services, Division of Plant Industry.  Personal Communication.  ian.stocks@freshfromflorida.com</a:t>
            </a:r>
          </a:p>
          <a:p>
            <a:pPr>
              <a:defRPr/>
            </a:pPr>
            <a:endParaRPr lang="en-US" dirty="0" smtClean="0"/>
          </a:p>
        </p:txBody>
      </p:sp>
      <p:sp>
        <p:nvSpPr>
          <p:cNvPr id="4" name="Slide Number Placeholder 3"/>
          <p:cNvSpPr>
            <a:spLocks noGrp="1"/>
          </p:cNvSpPr>
          <p:nvPr>
            <p:ph type="sldNum" sz="quarter" idx="5"/>
          </p:nvPr>
        </p:nvSpPr>
        <p:spPr/>
        <p:txBody>
          <a:bodyPr/>
          <a:lstStyle/>
          <a:p>
            <a:pPr>
              <a:defRPr/>
            </a:pPr>
            <a:fld id="{C171EE09-6C3B-442F-A826-6894E4CFBFF6}" type="slidenum">
              <a:rPr lang="en-US" smtClean="0"/>
              <a:pPr>
                <a:defRPr/>
              </a:pPr>
              <a:t>15</a:t>
            </a:fld>
            <a:endParaRPr lang="en-US" dirty="0"/>
          </a:p>
        </p:txBody>
      </p:sp>
    </p:spTree>
    <p:extLst>
      <p:ext uri="{BB962C8B-B14F-4D97-AF65-F5344CB8AC3E}">
        <p14:creationId xmlns:p14="http://schemas.microsoft.com/office/powerpoint/2010/main" val="10350673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77500" lnSpcReduction="20000"/>
          </a:bodyPr>
          <a:lstStyle/>
          <a:p>
            <a:r>
              <a:rPr lang="es-ES_tradnl" sz="1200" kern="1200" dirty="0" smtClean="0">
                <a:solidFill>
                  <a:schemeClr val="tx1"/>
                </a:solidFill>
                <a:effectLst/>
                <a:latin typeface="Times New Roman" pitchFamily="18" charset="0"/>
                <a:ea typeface="+mn-ea"/>
                <a:cs typeface="+mn-cs"/>
              </a:rPr>
              <a:t>Esta plaga es nativa de Centroamérica (Belice, México y Guatemala). Fue detectado en Florida en 2009 en el Condado de Miami-</a:t>
            </a:r>
            <a:r>
              <a:rPr lang="es-ES_tradnl" sz="1200" kern="1200" dirty="0" err="1" smtClean="0">
                <a:solidFill>
                  <a:schemeClr val="tx1"/>
                </a:solidFill>
                <a:effectLst/>
                <a:latin typeface="Times New Roman" pitchFamily="18" charset="0"/>
                <a:ea typeface="+mn-ea"/>
                <a:cs typeface="+mn-cs"/>
              </a:rPr>
              <a:t>Dade</a:t>
            </a:r>
            <a:r>
              <a:rPr lang="es-ES_tradnl" sz="1200" kern="1200" dirty="0" smtClean="0">
                <a:solidFill>
                  <a:schemeClr val="tx1"/>
                </a:solidFill>
                <a:effectLst/>
                <a:latin typeface="Times New Roman" pitchFamily="18" charset="0"/>
                <a:ea typeface="+mn-ea"/>
                <a:cs typeface="+mn-cs"/>
              </a:rPr>
              <a:t>. También se ha encontrado en los condados de </a:t>
            </a:r>
            <a:r>
              <a:rPr lang="es-ES_tradnl" sz="1200" kern="1200" dirty="0" err="1" smtClean="0">
                <a:solidFill>
                  <a:schemeClr val="tx1"/>
                </a:solidFill>
                <a:effectLst/>
                <a:latin typeface="Times New Roman" pitchFamily="18" charset="0"/>
                <a:ea typeface="+mn-ea"/>
                <a:cs typeface="+mn-cs"/>
              </a:rPr>
              <a:t>Broward</a:t>
            </a:r>
            <a:r>
              <a:rPr lang="es-ES_tradnl" sz="1200" kern="1200" dirty="0" smtClean="0">
                <a:solidFill>
                  <a:schemeClr val="tx1"/>
                </a:solidFill>
                <a:effectLst/>
                <a:latin typeface="Times New Roman" pitchFamily="18" charset="0"/>
                <a:ea typeface="+mn-ea"/>
                <a:cs typeface="+mn-cs"/>
              </a:rPr>
              <a:t>, Monroe, </a:t>
            </a:r>
            <a:r>
              <a:rPr lang="es-ES_tradnl" sz="1200" kern="1200" dirty="0" err="1" smtClean="0">
                <a:solidFill>
                  <a:schemeClr val="tx1"/>
                </a:solidFill>
                <a:effectLst/>
                <a:latin typeface="Times New Roman" pitchFamily="18" charset="0"/>
                <a:ea typeface="+mn-ea"/>
                <a:cs typeface="+mn-cs"/>
              </a:rPr>
              <a:t>Indian</a:t>
            </a:r>
            <a:r>
              <a:rPr lang="es-ES_tradnl" sz="1200" kern="1200" dirty="0" smtClean="0">
                <a:solidFill>
                  <a:schemeClr val="tx1"/>
                </a:solidFill>
                <a:effectLst/>
                <a:latin typeface="Times New Roman" pitchFamily="18" charset="0"/>
                <a:ea typeface="+mn-ea"/>
                <a:cs typeface="+mn-cs"/>
              </a:rPr>
              <a:t> </a:t>
            </a:r>
            <a:r>
              <a:rPr lang="es-ES_tradnl" sz="1200" kern="1200" dirty="0" err="1" smtClean="0">
                <a:solidFill>
                  <a:schemeClr val="tx1"/>
                </a:solidFill>
                <a:effectLst/>
                <a:latin typeface="Times New Roman" pitchFamily="18" charset="0"/>
                <a:ea typeface="+mn-ea"/>
                <a:cs typeface="+mn-cs"/>
              </a:rPr>
              <a:t>River</a:t>
            </a:r>
            <a:r>
              <a:rPr lang="es-ES_tradnl" sz="1200" kern="1200" dirty="0" smtClean="0">
                <a:solidFill>
                  <a:schemeClr val="tx1"/>
                </a:solidFill>
                <a:effectLst/>
                <a:latin typeface="Times New Roman" pitchFamily="18" charset="0"/>
                <a:ea typeface="+mn-ea"/>
                <a:cs typeface="+mn-cs"/>
              </a:rPr>
              <a:t> y </a:t>
            </a:r>
            <a:r>
              <a:rPr lang="es-ES_tradnl" sz="1200" kern="1200" dirty="0" err="1" smtClean="0">
                <a:solidFill>
                  <a:schemeClr val="tx1"/>
                </a:solidFill>
                <a:effectLst/>
                <a:latin typeface="Times New Roman" pitchFamily="18" charset="0"/>
                <a:ea typeface="+mn-ea"/>
                <a:cs typeface="+mn-cs"/>
              </a:rPr>
              <a:t>Polk</a:t>
            </a:r>
            <a:r>
              <a:rPr lang="es-ES_tradnl" sz="1200" kern="1200" dirty="0" smtClean="0">
                <a:solidFill>
                  <a:schemeClr val="tx1"/>
                </a:solidFill>
                <a:effectLst/>
                <a:latin typeface="Times New Roman" pitchFamily="18" charset="0"/>
                <a:ea typeface="+mn-ea"/>
                <a:cs typeface="+mn-cs"/>
              </a:rPr>
              <a:t> (estos dos últimos indican que puede ser capaz de sobrevivir en la zona Central del estado de Florida).</a:t>
            </a:r>
            <a:endParaRPr lang="en-US" sz="1200" kern="1200" dirty="0" smtClean="0">
              <a:solidFill>
                <a:schemeClr val="tx1"/>
              </a:solidFill>
              <a:effectLst/>
              <a:latin typeface="Times New Roman" pitchFamily="18" charset="0"/>
              <a:ea typeface="+mn-ea"/>
              <a:cs typeface="+mn-cs"/>
            </a:endParaRPr>
          </a:p>
          <a:p>
            <a:r>
              <a:rPr lang="es-ES_tradnl" sz="1200" kern="1200" dirty="0" smtClean="0">
                <a:solidFill>
                  <a:schemeClr val="tx1"/>
                </a:solidFill>
                <a:effectLst/>
                <a:latin typeface="Times New Roman" pitchFamily="18" charset="0"/>
                <a:ea typeface="+mn-ea"/>
                <a:cs typeface="+mn-cs"/>
              </a:rPr>
              <a:t>El nombre común reconocido oficialmente es la mosca blanca en espiral rugosa, pero los informes anteriores se refiere a esta plaga como la Mosca Blanca en espiral del Almacigo o </a:t>
            </a:r>
            <a:r>
              <a:rPr lang="es-ES_tradnl" sz="1200" kern="1200" dirty="0" err="1" smtClean="0">
                <a:solidFill>
                  <a:schemeClr val="tx1"/>
                </a:solidFill>
                <a:effectLst/>
                <a:latin typeface="Times New Roman" pitchFamily="18" charset="0"/>
                <a:ea typeface="+mn-ea"/>
                <a:cs typeface="+mn-cs"/>
              </a:rPr>
              <a:t>Gumbo</a:t>
            </a:r>
            <a:r>
              <a:rPr lang="es-ES_tradnl" sz="1200" kern="1200" dirty="0" smtClean="0">
                <a:solidFill>
                  <a:schemeClr val="tx1"/>
                </a:solidFill>
                <a:effectLst/>
                <a:latin typeface="Times New Roman" pitchFamily="18" charset="0"/>
                <a:ea typeface="+mn-ea"/>
                <a:cs typeface="+mn-cs"/>
              </a:rPr>
              <a:t> limbo </a:t>
            </a:r>
            <a:endParaRPr lang="en-US" sz="1200" kern="1200" dirty="0" smtClean="0">
              <a:solidFill>
                <a:schemeClr val="tx1"/>
              </a:solidFill>
              <a:effectLst/>
              <a:latin typeface="Times New Roman" pitchFamily="18" charset="0"/>
              <a:ea typeface="+mn-ea"/>
              <a:cs typeface="+mn-cs"/>
            </a:endParaRPr>
          </a:p>
          <a:p>
            <a:r>
              <a:rPr lang="es-ES_tradnl" sz="1200" kern="1200" dirty="0" smtClean="0">
                <a:solidFill>
                  <a:schemeClr val="tx1"/>
                </a:solidFill>
                <a:effectLst/>
                <a:latin typeface="Times New Roman" pitchFamily="18" charset="0"/>
                <a:ea typeface="+mn-ea"/>
                <a:cs typeface="+mn-cs"/>
              </a:rPr>
              <a:t>Cuando las temperaturas alcanzan los años 80 (&gt; 26.5˚C), el ciclo de vida toma cerca de 31 días. A unos 77˚F (25˚C), el ciclo de vida es de unos 40 días. Se incrementa a unos 60 días a 68˚F (20˚C).</a:t>
            </a:r>
            <a:endParaRPr lang="en-US" sz="1200" kern="1200" dirty="0" smtClean="0">
              <a:solidFill>
                <a:schemeClr val="tx1"/>
              </a:solidFill>
              <a:effectLst/>
              <a:latin typeface="Times New Roman" pitchFamily="18" charset="0"/>
              <a:ea typeface="+mn-ea"/>
              <a:cs typeface="+mn-cs"/>
            </a:endParaRPr>
          </a:p>
          <a:p>
            <a:r>
              <a:rPr lang="es-ES_tradnl" sz="1200" kern="1200" dirty="0" smtClean="0">
                <a:solidFill>
                  <a:schemeClr val="tx1"/>
                </a:solidFill>
                <a:effectLst/>
                <a:latin typeface="Times New Roman" pitchFamily="18" charset="0"/>
                <a:ea typeface="+mn-ea"/>
                <a:cs typeface="+mn-cs"/>
              </a:rPr>
              <a:t>El tiempo de incubación de los huevos es más largo bajo temperaturas más frías, tomando alrededor de 16 días a 20 ° C, 10 días a 25 ° C y 8 días cuando las temperaturas alcanzan los 80 ° C (&lt;26,5 ° C ). Aunque las poblaciones de esta mosca blanca pueden disminuir durante los meses de invierno, puede vivir todo el año en el sur de la Florida.</a:t>
            </a:r>
            <a:endParaRPr lang="en-US" sz="1200" kern="1200" dirty="0" smtClean="0">
              <a:solidFill>
                <a:schemeClr val="tx1"/>
              </a:solidFill>
              <a:effectLst/>
              <a:latin typeface="Times New Roman" pitchFamily="18" charset="0"/>
              <a:ea typeface="+mn-ea"/>
              <a:cs typeface="+mn-cs"/>
            </a:endParaRPr>
          </a:p>
          <a:p>
            <a:pPr>
              <a:defRPr/>
            </a:pPr>
            <a:endParaRPr lang="en-US" dirty="0" smtClean="0"/>
          </a:p>
          <a:p>
            <a:pPr>
              <a:defRPr/>
            </a:pPr>
            <a:endParaRPr lang="en-US" dirty="0" smtClean="0"/>
          </a:p>
          <a:p>
            <a:pPr>
              <a:defRPr/>
            </a:pPr>
            <a:r>
              <a:rPr lang="en-US" dirty="0" err="1" smtClean="0"/>
              <a:t>Fuente</a:t>
            </a:r>
            <a:r>
              <a:rPr lang="en-US" dirty="0" smtClean="0"/>
              <a:t> de </a:t>
            </a:r>
            <a:r>
              <a:rPr lang="en-US" dirty="0" err="1" smtClean="0"/>
              <a:t>Informacion</a:t>
            </a:r>
            <a:r>
              <a:rPr lang="en-US" dirty="0" smtClean="0"/>
              <a:t>:</a:t>
            </a:r>
          </a:p>
          <a:p>
            <a:pPr>
              <a:defRPr/>
            </a:pPr>
            <a:r>
              <a:rPr lang="en-US" dirty="0" smtClean="0"/>
              <a:t>Evans, G.A. 2008.  The Whiteflies (Hemiptera: Aleyrodidae) of the World and Their Host Plants and Natural Enemies.  USDA-APHIS.</a:t>
            </a:r>
          </a:p>
          <a:p>
            <a:pPr>
              <a:defRPr/>
            </a:pPr>
            <a:r>
              <a:rPr lang="en-US" dirty="0" smtClean="0"/>
              <a:t>	accessed 2/26/2012 – </a:t>
            </a:r>
          </a:p>
          <a:p>
            <a:pPr>
              <a:defRPr/>
            </a:pPr>
            <a:r>
              <a:rPr lang="en-US" dirty="0" smtClean="0"/>
              <a:t>	http://www.sel.barc.usda.gov:8080/1WF/World-Whitefly-Catalog.pdf</a:t>
            </a:r>
          </a:p>
          <a:p>
            <a:pPr>
              <a:defRPr/>
            </a:pPr>
            <a:endParaRPr lang="en-US" dirty="0" smtClean="0"/>
          </a:p>
          <a:p>
            <a:pPr>
              <a:defRPr/>
            </a:pPr>
            <a:r>
              <a:rPr lang="en-US" dirty="0" smtClean="0"/>
              <a:t>Hodges, G.S., Florida Department of Agriculture and Consumer Services, Division of Plant Industry.  Personal Communication.  greg.hodges@freshfromflorida.com</a:t>
            </a:r>
          </a:p>
          <a:p>
            <a:pPr>
              <a:defRPr/>
            </a:pPr>
            <a:endParaRPr lang="en-US" dirty="0" smtClean="0"/>
          </a:p>
          <a:p>
            <a:pPr>
              <a:defRPr/>
            </a:pPr>
            <a:r>
              <a:rPr lang="en-US" dirty="0" smtClean="0"/>
              <a:t>Mannion, C. 2011. Unpublished research.  </a:t>
            </a:r>
          </a:p>
          <a:p>
            <a:pPr>
              <a:defRPr/>
            </a:pPr>
            <a:endParaRPr lang="en-US" dirty="0" smtClean="0"/>
          </a:p>
          <a:p>
            <a:pPr>
              <a:defRPr/>
            </a:pPr>
            <a:r>
              <a:rPr lang="en-US" dirty="0" smtClean="0"/>
              <a:t>Stocks, I.C.  2012. The Rugose Spiraling Whitefly, </a:t>
            </a:r>
            <a:r>
              <a:rPr lang="en-US" i="1" dirty="0" smtClean="0"/>
              <a:t>Aleurodicus rugioperculatus </a:t>
            </a:r>
            <a:r>
              <a:rPr lang="en-US" dirty="0" smtClean="0"/>
              <a:t>Martin, a New Exotic Whitefly in South Florida (Hemiptera: Aleyrodidae).  FDACS-DPI Pest Alert.</a:t>
            </a:r>
          </a:p>
          <a:p>
            <a:pPr>
              <a:defRPr/>
            </a:pPr>
            <a:r>
              <a:rPr lang="en-US" dirty="0" smtClean="0"/>
              <a:t>	accessed 2/25/2012 –</a:t>
            </a:r>
          </a:p>
          <a:p>
            <a:pPr>
              <a:defRPr/>
            </a:pPr>
            <a:r>
              <a:rPr lang="en-US" dirty="0" smtClean="0"/>
              <a:t>	http://www.freshfromflorida.com/pi/pest-alerts/pdf/aleurodicus-rugioperculatus-pest-alert.pdf  </a:t>
            </a:r>
          </a:p>
          <a:p>
            <a:pPr>
              <a:defRPr/>
            </a:pPr>
            <a:endParaRPr lang="en-US" dirty="0" smtClean="0"/>
          </a:p>
          <a:p>
            <a:pPr>
              <a:defRPr/>
            </a:pPr>
            <a:r>
              <a:rPr lang="en-US" dirty="0" smtClean="0"/>
              <a:t>Stocks, I.C., Florida Department of Agriculture and Consumer Services, Division of Plant Industry.  Personal Communication.  ian.stocks@freshfromflorida.com</a:t>
            </a:r>
          </a:p>
          <a:p>
            <a:pPr>
              <a:defRPr/>
            </a:pPr>
            <a:endParaRPr lang="en-US" dirty="0"/>
          </a:p>
        </p:txBody>
      </p:sp>
      <p:sp>
        <p:nvSpPr>
          <p:cNvPr id="4" name="Slide Number Placeholder 3"/>
          <p:cNvSpPr>
            <a:spLocks noGrp="1"/>
          </p:cNvSpPr>
          <p:nvPr>
            <p:ph type="sldNum" sz="quarter" idx="5"/>
          </p:nvPr>
        </p:nvSpPr>
        <p:spPr/>
        <p:txBody>
          <a:bodyPr/>
          <a:lstStyle/>
          <a:p>
            <a:pPr>
              <a:defRPr/>
            </a:pPr>
            <a:fld id="{151C73E4-54C6-4C70-ADCD-EEB2BF4661AC}" type="slidenum">
              <a:rPr lang="en-US" smtClean="0"/>
              <a:pPr>
                <a:defRPr/>
              </a:pPr>
              <a:t>16</a:t>
            </a:fld>
            <a:endParaRPr lang="en-US" dirty="0"/>
          </a:p>
        </p:txBody>
      </p:sp>
    </p:spTree>
    <p:extLst>
      <p:ext uri="{BB962C8B-B14F-4D97-AF65-F5344CB8AC3E}">
        <p14:creationId xmlns:p14="http://schemas.microsoft.com/office/powerpoint/2010/main" val="17590073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smtClean="0"/>
              <a:t>Ha </a:t>
            </a:r>
            <a:r>
              <a:rPr lang="en-US" altLang="en-US" dirty="0" err="1" smtClean="0"/>
              <a:t>sido</a:t>
            </a:r>
            <a:r>
              <a:rPr lang="en-US" altLang="en-US" dirty="0" smtClean="0"/>
              <a:t> </a:t>
            </a:r>
            <a:r>
              <a:rPr lang="en-US" altLang="en-US" dirty="0" err="1" smtClean="0"/>
              <a:t>encontrada</a:t>
            </a:r>
            <a:r>
              <a:rPr lang="en-US" altLang="en-US" dirty="0" smtClean="0"/>
              <a:t> en los </a:t>
            </a:r>
            <a:r>
              <a:rPr lang="en-US" altLang="en-US" dirty="0" err="1" smtClean="0"/>
              <a:t>condados</a:t>
            </a:r>
            <a:r>
              <a:rPr lang="en-US" altLang="en-US" dirty="0" smtClean="0"/>
              <a:t>: Brevard, Broward, Charlotte, Collier, Hillsborough, Indian River, Lee, Manatee, Martin, Miami-Dade, Monroe, Orange, Palm Beach, Pinellas, Polk, Sarasota, St. Lucie.</a:t>
            </a:r>
          </a:p>
          <a:p>
            <a:endParaRPr lang="en-US" altLang="en-US" dirty="0" smtClean="0"/>
          </a:p>
          <a:p>
            <a:endParaRPr lang="en-US" altLang="en-US" dirty="0" smtClean="0"/>
          </a:p>
          <a:p>
            <a:endParaRPr lang="en-US" altLang="en-US" dirty="0" smtClean="0"/>
          </a:p>
          <a:p>
            <a:endParaRPr lang="en-US" altLang="en-US" dirty="0" smtClean="0"/>
          </a:p>
          <a:p>
            <a:endParaRPr lang="en-US" altLang="en-US" dirty="0" smtClean="0"/>
          </a:p>
          <a:p>
            <a:endParaRPr lang="en-US" altLang="en-US" dirty="0" smtClean="0"/>
          </a:p>
          <a:p>
            <a:endParaRPr lang="en-US" altLang="en-US" dirty="0" smtClean="0"/>
          </a:p>
          <a:p>
            <a:endParaRPr lang="en-US" altLang="en-US" dirty="0" smtClean="0"/>
          </a:p>
          <a:p>
            <a:endParaRPr lang="en-US" altLang="en-US" dirty="0" smtClean="0"/>
          </a:p>
        </p:txBody>
      </p:sp>
      <p:sp>
        <p:nvSpPr>
          <p:cNvPr id="4" name="Slide Number Placeholder 3"/>
          <p:cNvSpPr>
            <a:spLocks noGrp="1"/>
          </p:cNvSpPr>
          <p:nvPr>
            <p:ph type="sldNum" sz="quarter" idx="5"/>
          </p:nvPr>
        </p:nvSpPr>
        <p:spPr/>
        <p:txBody>
          <a:bodyPr/>
          <a:lstStyle/>
          <a:p>
            <a:pPr>
              <a:defRPr/>
            </a:pPr>
            <a:fld id="{EC22FC5C-C513-492F-8AF8-DBDA8641112F}" type="slidenum">
              <a:rPr lang="en-US" smtClean="0"/>
              <a:pPr>
                <a:defRPr/>
              </a:pPr>
              <a:t>17</a:t>
            </a:fld>
            <a:endParaRPr lang="en-US" dirty="0"/>
          </a:p>
        </p:txBody>
      </p:sp>
    </p:spTree>
    <p:extLst>
      <p:ext uri="{BB962C8B-B14F-4D97-AF65-F5344CB8AC3E}">
        <p14:creationId xmlns:p14="http://schemas.microsoft.com/office/powerpoint/2010/main" val="13771846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55000" lnSpcReduction="20000"/>
          </a:bodyPr>
          <a:lstStyle/>
          <a:p>
            <a:r>
              <a:rPr lang="es-ES_tradnl" sz="1200" kern="1200" dirty="0" smtClean="0">
                <a:solidFill>
                  <a:schemeClr val="tx1"/>
                </a:solidFill>
                <a:effectLst/>
                <a:latin typeface="Times New Roman" pitchFamily="18" charset="0"/>
                <a:ea typeface="+mn-ea"/>
                <a:cs typeface="+mn-cs"/>
              </a:rPr>
              <a:t>Las alas adultas parecen tener cuatro puntos de color gris claro situados horizontalmente (flecha roja) y una banda de color gris claro invertida en forma de V cerca de la punta (flecha púrpura). Miden un poco menos de 1/8 de pulgada o 2.5mm en longitud. Estas moscas blancas son comparativamente más grandes que la mosca blanca "típica".</a:t>
            </a:r>
            <a:endParaRPr lang="en-US" sz="1200" kern="1200" dirty="0" smtClean="0">
              <a:solidFill>
                <a:schemeClr val="tx1"/>
              </a:solidFill>
              <a:effectLst/>
              <a:latin typeface="Times New Roman" pitchFamily="18" charset="0"/>
              <a:ea typeface="+mn-ea"/>
              <a:cs typeface="+mn-cs"/>
            </a:endParaRPr>
          </a:p>
          <a:p>
            <a:r>
              <a:rPr lang="es-ES_tradnl" sz="1200" kern="1200" dirty="0" smtClean="0">
                <a:solidFill>
                  <a:schemeClr val="tx1"/>
                </a:solidFill>
                <a:effectLst/>
                <a:latin typeface="Times New Roman" pitchFamily="18" charset="0"/>
                <a:ea typeface="+mn-ea"/>
                <a:cs typeface="+mn-cs"/>
              </a:rPr>
              <a:t>Todas las hembras del género </a:t>
            </a:r>
            <a:r>
              <a:rPr lang="es-ES_tradnl" sz="1200" kern="1200" dirty="0" err="1" smtClean="0">
                <a:solidFill>
                  <a:schemeClr val="tx1"/>
                </a:solidFill>
                <a:effectLst/>
                <a:latin typeface="Times New Roman" pitchFamily="18" charset="0"/>
                <a:ea typeface="+mn-ea"/>
                <a:cs typeface="+mn-cs"/>
              </a:rPr>
              <a:t>Aleurodicus</a:t>
            </a:r>
            <a:r>
              <a:rPr lang="es-ES_tradnl" sz="1200" kern="1200" dirty="0" smtClean="0">
                <a:solidFill>
                  <a:schemeClr val="tx1"/>
                </a:solidFill>
                <a:effectLst/>
                <a:latin typeface="Times New Roman" pitchFamily="18" charset="0"/>
                <a:ea typeface="+mn-ea"/>
                <a:cs typeface="+mn-cs"/>
              </a:rPr>
              <a:t> ponen huevos en forma de espiral en la parte inferior de la hoja (flechas amarillas) y unos mechones sueltos de cera cubren los huevos individuales . </a:t>
            </a:r>
            <a:endParaRPr lang="en-US" sz="1200" kern="1200" dirty="0" smtClean="0">
              <a:solidFill>
                <a:schemeClr val="tx1"/>
              </a:solidFill>
              <a:effectLst/>
              <a:latin typeface="Times New Roman" pitchFamily="18" charset="0"/>
              <a:ea typeface="+mn-ea"/>
              <a:cs typeface="+mn-cs"/>
            </a:endParaRPr>
          </a:p>
          <a:p>
            <a:r>
              <a:rPr lang="es-ES_tradnl" sz="1200" kern="1200" dirty="0" smtClean="0">
                <a:solidFill>
                  <a:schemeClr val="tx1"/>
                </a:solidFill>
                <a:effectLst/>
                <a:latin typeface="Times New Roman" pitchFamily="18" charset="0"/>
                <a:ea typeface="+mn-ea"/>
                <a:cs typeface="+mn-cs"/>
              </a:rPr>
              <a:t>Las hembras de esta especie depositan sus huevos sobre plantas que no son adecuadas para el desarrollo de las ninfas, así que aunque usted vea estas espirales, no quiere decir que la planta será dañada. Desafortunadamente, muchas plantas parecen ser buenos anfitriones.</a:t>
            </a:r>
            <a:endParaRPr lang="en-US" sz="1200" kern="1200" dirty="0" smtClean="0">
              <a:solidFill>
                <a:schemeClr val="tx1"/>
              </a:solidFill>
              <a:effectLst/>
              <a:latin typeface="Times New Roman" pitchFamily="18" charset="0"/>
              <a:ea typeface="+mn-ea"/>
              <a:cs typeface="+mn-cs"/>
            </a:endParaRPr>
          </a:p>
          <a:p>
            <a:r>
              <a:rPr lang="es-ES_tradnl" sz="1200" kern="1200" dirty="0" smtClean="0">
                <a:solidFill>
                  <a:schemeClr val="tx1"/>
                </a:solidFill>
                <a:effectLst/>
                <a:latin typeface="Times New Roman" pitchFamily="18" charset="0"/>
                <a:ea typeface="+mn-ea"/>
                <a:cs typeface="+mn-cs"/>
              </a:rPr>
              <a:t>Los primeros instares son ovales y generalmente de color amarillo claro, con una franja de cera a lo largo del margen. En estadios posteriores, las estructuras finas de cera brillante que se proyectan desde la superficie dorsal se vuelven más evidentes. Éstos ocurren en todas las especies en éste y otros géneros relacionados, pero se rompen fácilmente así que usted no puede verlos. El número y la ubicación exacta de estas proyecciones de cera varía entre las especies, pero el patrón es difícil de evaluar en el campo.</a:t>
            </a:r>
            <a:endParaRPr lang="en-US" sz="1200" kern="1200" dirty="0" smtClean="0">
              <a:solidFill>
                <a:schemeClr val="tx1"/>
              </a:solidFill>
              <a:effectLst/>
              <a:latin typeface="Times New Roman" pitchFamily="18" charset="0"/>
              <a:ea typeface="+mn-ea"/>
              <a:cs typeface="+mn-cs"/>
            </a:endParaRPr>
          </a:p>
          <a:p>
            <a:r>
              <a:rPr lang="es-ES_tradnl" sz="1200" kern="1200" dirty="0" smtClean="0">
                <a:solidFill>
                  <a:schemeClr val="tx1"/>
                </a:solidFill>
                <a:effectLst/>
                <a:latin typeface="Times New Roman" pitchFamily="18" charset="0"/>
                <a:ea typeface="+mn-ea"/>
                <a:cs typeface="+mn-cs"/>
              </a:rPr>
              <a:t>Cuando se produce la pupa, el </a:t>
            </a:r>
            <a:r>
              <a:rPr lang="es-ES_tradnl" sz="1200" kern="1200" dirty="0" err="1" smtClean="0">
                <a:solidFill>
                  <a:schemeClr val="tx1"/>
                </a:solidFill>
                <a:effectLst/>
                <a:latin typeface="Times New Roman" pitchFamily="18" charset="0"/>
                <a:ea typeface="+mn-ea"/>
                <a:cs typeface="+mn-cs"/>
              </a:rPr>
              <a:t>pupario</a:t>
            </a:r>
            <a:r>
              <a:rPr lang="es-ES_tradnl" sz="1200" kern="1200" dirty="0" smtClean="0">
                <a:solidFill>
                  <a:schemeClr val="tx1"/>
                </a:solidFill>
                <a:effectLst/>
                <a:latin typeface="Times New Roman" pitchFamily="18" charset="0"/>
                <a:ea typeface="+mn-ea"/>
                <a:cs typeface="+mn-cs"/>
              </a:rPr>
              <a:t> es en realidad levantado de la superficie de la hoja por una almohada o palizada de cera (lo que los hace parecerse un poco a las cajas de píldora).</a:t>
            </a:r>
            <a:endParaRPr lang="en-US" sz="1200" kern="1200" dirty="0" smtClean="0">
              <a:solidFill>
                <a:schemeClr val="tx1"/>
              </a:solidFill>
              <a:effectLst/>
              <a:latin typeface="Times New Roman" pitchFamily="18" charset="0"/>
              <a:ea typeface="+mn-ea"/>
              <a:cs typeface="+mn-cs"/>
            </a:endParaRPr>
          </a:p>
          <a:p>
            <a:r>
              <a:rPr lang="es-ES_tradnl" sz="1200" kern="1200" dirty="0" smtClean="0">
                <a:solidFill>
                  <a:schemeClr val="tx1"/>
                </a:solidFill>
                <a:effectLst/>
                <a:latin typeface="Times New Roman" pitchFamily="18" charset="0"/>
                <a:ea typeface="+mn-ea"/>
                <a:cs typeface="+mn-cs"/>
              </a:rPr>
              <a:t>Etapas inmaduras se desarrollan sólo en la parte inferior de las hojas, pero la </a:t>
            </a:r>
            <a:r>
              <a:rPr lang="es-ES_tradnl" sz="1200" kern="1200" dirty="0" err="1" smtClean="0">
                <a:solidFill>
                  <a:schemeClr val="tx1"/>
                </a:solidFill>
                <a:effectLst/>
                <a:latin typeface="Times New Roman" pitchFamily="18" charset="0"/>
                <a:ea typeface="+mn-ea"/>
                <a:cs typeface="+mn-cs"/>
              </a:rPr>
              <a:t>fumagina</a:t>
            </a:r>
            <a:r>
              <a:rPr lang="es-ES_tradnl" sz="1200" kern="1200" dirty="0" smtClean="0">
                <a:solidFill>
                  <a:schemeClr val="tx1"/>
                </a:solidFill>
                <a:effectLst/>
                <a:latin typeface="Times New Roman" pitchFamily="18" charset="0"/>
                <a:ea typeface="+mn-ea"/>
                <a:cs typeface="+mn-cs"/>
              </a:rPr>
              <a:t>/ moho (</a:t>
            </a:r>
            <a:r>
              <a:rPr lang="es-ES_tradnl" sz="1200" kern="1200" dirty="0" err="1" smtClean="0">
                <a:solidFill>
                  <a:schemeClr val="tx1"/>
                </a:solidFill>
                <a:effectLst/>
                <a:latin typeface="Times New Roman" pitchFamily="18" charset="0"/>
                <a:ea typeface="+mn-ea"/>
                <a:cs typeface="+mn-cs"/>
              </a:rPr>
              <a:t>Hollin</a:t>
            </a:r>
            <a:r>
              <a:rPr lang="es-ES_tradnl" sz="1200" kern="1200" dirty="0" smtClean="0">
                <a:solidFill>
                  <a:schemeClr val="tx1"/>
                </a:solidFill>
                <a:effectLst/>
                <a:latin typeface="Times New Roman" pitchFamily="18" charset="0"/>
                <a:ea typeface="+mn-ea"/>
                <a:cs typeface="+mn-cs"/>
              </a:rPr>
              <a:t> o Negrilla)  y la cera cubrirá la superficie superior de la hoja porque cae de las infestaciones de Mosca Blanca que se encuentran en las hojas de arriba. Las etapas inmaduras alcanzan un poco más de 1/32 de pulgada o 1,1mm de longitud.</a:t>
            </a:r>
            <a:endParaRPr lang="en-US" sz="1200" kern="1200" dirty="0" smtClean="0">
              <a:solidFill>
                <a:schemeClr val="tx1"/>
              </a:solidFill>
              <a:effectLst/>
              <a:latin typeface="Times New Roman" pitchFamily="18" charset="0"/>
              <a:ea typeface="+mn-ea"/>
              <a:cs typeface="+mn-cs"/>
            </a:endParaRPr>
          </a:p>
          <a:p>
            <a:r>
              <a:rPr lang="es-ES_tradnl" sz="1200" kern="1200" dirty="0" smtClean="0">
                <a:solidFill>
                  <a:schemeClr val="tx1"/>
                </a:solidFill>
                <a:effectLst/>
                <a:latin typeface="Times New Roman" pitchFamily="18" charset="0"/>
                <a:ea typeface="+mn-ea"/>
                <a:cs typeface="+mn-cs"/>
              </a:rPr>
              <a:t> La ninfa del centro que tiene un color oscuro, generalmente indica que ha sido parasitada.</a:t>
            </a:r>
            <a:endParaRPr lang="en-US" sz="1200" kern="1200" dirty="0" smtClean="0">
              <a:solidFill>
                <a:schemeClr val="tx1"/>
              </a:solidFill>
              <a:effectLst/>
              <a:latin typeface="Times New Roman" pitchFamily="18" charset="0"/>
              <a:ea typeface="+mn-ea"/>
              <a:cs typeface="+mn-cs"/>
            </a:endParaRPr>
          </a:p>
          <a:p>
            <a:pPr>
              <a:defRPr/>
            </a:pPr>
            <a:endParaRPr lang="en-US" dirty="0" smtClean="0"/>
          </a:p>
          <a:p>
            <a:pPr>
              <a:defRPr/>
            </a:pPr>
            <a:endParaRPr lang="en-US" dirty="0" smtClean="0"/>
          </a:p>
          <a:p>
            <a:pPr>
              <a:defRPr/>
            </a:pPr>
            <a:r>
              <a:rPr lang="en-US" dirty="0" err="1" smtClean="0"/>
              <a:t>Fuente</a:t>
            </a:r>
            <a:r>
              <a:rPr lang="en-US" dirty="0" smtClean="0"/>
              <a:t> de </a:t>
            </a:r>
            <a:r>
              <a:rPr lang="en-US" dirty="0" err="1" smtClean="0"/>
              <a:t>Informacion</a:t>
            </a:r>
            <a:r>
              <a:rPr lang="en-US" dirty="0" smtClean="0"/>
              <a:t> :</a:t>
            </a:r>
          </a:p>
          <a:p>
            <a:pPr>
              <a:defRPr/>
            </a:pPr>
            <a:r>
              <a:rPr lang="en-US" dirty="0" smtClean="0"/>
              <a:t>Evans, G.A. 2008.  The Whiteflies (Hemiptera: Aleyrodidae) of the World and Their Host Plants and Natural Enemies.  USDA-APHIS.</a:t>
            </a:r>
          </a:p>
          <a:p>
            <a:pPr>
              <a:defRPr/>
            </a:pPr>
            <a:r>
              <a:rPr lang="en-US" dirty="0" smtClean="0"/>
              <a:t>	accessed 2/26/2012 – </a:t>
            </a:r>
          </a:p>
          <a:p>
            <a:pPr>
              <a:defRPr/>
            </a:pPr>
            <a:r>
              <a:rPr lang="en-US" dirty="0" smtClean="0"/>
              <a:t>	http://www.sel.barc.usda.gov:8080/1WF/World-Whitefly-Catalog.pdf</a:t>
            </a:r>
          </a:p>
          <a:p>
            <a:pPr>
              <a:defRPr/>
            </a:pPr>
            <a:endParaRPr lang="en-US" dirty="0" smtClean="0"/>
          </a:p>
          <a:p>
            <a:pPr>
              <a:defRPr/>
            </a:pPr>
            <a:r>
              <a:rPr lang="en-US" dirty="0" smtClean="0"/>
              <a:t>Hodges, G.S., Florida Department of Agriculture and Consumer Services, Division of Plant Industry.  Personal Communication.  greg.hodges@freshfromflorida.com</a:t>
            </a:r>
          </a:p>
          <a:p>
            <a:pPr>
              <a:defRPr/>
            </a:pPr>
            <a:endParaRPr lang="en-US" dirty="0" smtClean="0"/>
          </a:p>
          <a:p>
            <a:pPr>
              <a:defRPr/>
            </a:pPr>
            <a:r>
              <a:rPr lang="en-US" dirty="0" smtClean="0"/>
              <a:t>Stocks, I.C.  2012. The Rugose Spiraling Whitefly, </a:t>
            </a:r>
            <a:r>
              <a:rPr lang="en-US" i="1" dirty="0" smtClean="0"/>
              <a:t>Aleurodicus rugioperculatus </a:t>
            </a:r>
            <a:r>
              <a:rPr lang="en-US" dirty="0" smtClean="0"/>
              <a:t>Martin, a New Exotic Whitefly in South Florida (Hemiptera: Aleyrodidae).  FDACS-DPI Pest Alert.</a:t>
            </a:r>
          </a:p>
          <a:p>
            <a:pPr>
              <a:defRPr/>
            </a:pPr>
            <a:r>
              <a:rPr lang="en-US" dirty="0" smtClean="0"/>
              <a:t>	accessed 2/25/2012 –</a:t>
            </a:r>
          </a:p>
          <a:p>
            <a:pPr>
              <a:defRPr/>
            </a:pPr>
            <a:r>
              <a:rPr lang="en-US" dirty="0" smtClean="0"/>
              <a:t>	http://www.freshfromflorida.com/pi/pest-alerts/pdf/aleurodicus-rugioperculatus-pest-alert.pdf  </a:t>
            </a:r>
          </a:p>
          <a:p>
            <a:pPr>
              <a:defRPr/>
            </a:pPr>
            <a:endParaRPr lang="en-US" dirty="0" smtClean="0"/>
          </a:p>
          <a:p>
            <a:pPr>
              <a:defRPr/>
            </a:pPr>
            <a:r>
              <a:rPr lang="en-US" dirty="0" smtClean="0"/>
              <a:t>Stocks, I.C., Florida Department of Agriculture and Consumer Services, Division of Plant Industry.  Personal Communication.  ian.stocks@freshfromflorida.com</a:t>
            </a:r>
          </a:p>
          <a:p>
            <a:pPr>
              <a:defRPr/>
            </a:pPr>
            <a:endParaRPr lang="en-US" dirty="0" smtClean="0"/>
          </a:p>
          <a:p>
            <a:pPr>
              <a:defRPr/>
            </a:pPr>
            <a:endParaRPr lang="en-US" dirty="0" smtClean="0"/>
          </a:p>
          <a:p>
            <a:pPr>
              <a:defRPr/>
            </a:pPr>
            <a:endParaRPr lang="en-US" dirty="0" smtClean="0"/>
          </a:p>
          <a:p>
            <a:pPr>
              <a:defRPr/>
            </a:pPr>
            <a:endParaRPr lang="en-US" dirty="0" smtClean="0"/>
          </a:p>
          <a:p>
            <a:pPr>
              <a:defRPr/>
            </a:pPr>
            <a:endParaRPr lang="en-US" dirty="0" smtClean="0"/>
          </a:p>
          <a:p>
            <a:pPr>
              <a:defRPr/>
            </a:pPr>
            <a:endParaRPr lang="en-US" dirty="0" smtClean="0"/>
          </a:p>
          <a:p>
            <a:pPr>
              <a:defRPr/>
            </a:pPr>
            <a:endParaRPr lang="en-US" dirty="0" smtClean="0"/>
          </a:p>
          <a:p>
            <a:pPr>
              <a:defRPr/>
            </a:pPr>
            <a:endParaRPr lang="en-US" dirty="0" smtClean="0"/>
          </a:p>
          <a:p>
            <a:pPr>
              <a:defRPr/>
            </a:pPr>
            <a:endParaRPr lang="en-US" dirty="0"/>
          </a:p>
        </p:txBody>
      </p:sp>
      <p:sp>
        <p:nvSpPr>
          <p:cNvPr id="4" name="Slide Number Placeholder 3"/>
          <p:cNvSpPr>
            <a:spLocks noGrp="1"/>
          </p:cNvSpPr>
          <p:nvPr>
            <p:ph type="sldNum" sz="quarter" idx="5"/>
          </p:nvPr>
        </p:nvSpPr>
        <p:spPr/>
        <p:txBody>
          <a:bodyPr/>
          <a:lstStyle/>
          <a:p>
            <a:pPr>
              <a:defRPr/>
            </a:pPr>
            <a:fld id="{D6F22491-E1F0-4688-B268-108F0072A8E3}" type="slidenum">
              <a:rPr lang="en-US" smtClean="0"/>
              <a:pPr>
                <a:defRPr/>
              </a:pPr>
              <a:t>18</a:t>
            </a:fld>
            <a:endParaRPr lang="en-US" dirty="0"/>
          </a:p>
        </p:txBody>
      </p:sp>
    </p:spTree>
    <p:extLst>
      <p:ext uri="{BB962C8B-B14F-4D97-AF65-F5344CB8AC3E}">
        <p14:creationId xmlns:p14="http://schemas.microsoft.com/office/powerpoint/2010/main" val="7640349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25000" lnSpcReduction="20000"/>
          </a:bodyPr>
          <a:lstStyle/>
          <a:p>
            <a:pPr>
              <a:defRPr/>
            </a:pPr>
            <a:r>
              <a:rPr lang="en-US" dirty="0" smtClean="0"/>
              <a:t>Hay mas de 90 </a:t>
            </a:r>
            <a:r>
              <a:rPr lang="en-US" dirty="0" err="1" smtClean="0"/>
              <a:t>plantas</a:t>
            </a:r>
            <a:r>
              <a:rPr lang="en-US" dirty="0" smtClean="0"/>
              <a:t> </a:t>
            </a:r>
            <a:r>
              <a:rPr lang="en-US" dirty="0" err="1" smtClean="0"/>
              <a:t>detectadas</a:t>
            </a:r>
            <a:r>
              <a:rPr lang="en-US" dirty="0" smtClean="0"/>
              <a:t> </a:t>
            </a:r>
            <a:r>
              <a:rPr lang="en-US" dirty="0" err="1" smtClean="0"/>
              <a:t>como</a:t>
            </a:r>
            <a:r>
              <a:rPr lang="en-US" dirty="0" smtClean="0"/>
              <a:t> </a:t>
            </a:r>
            <a:r>
              <a:rPr lang="en-US" dirty="0" err="1" smtClean="0"/>
              <a:t>hospederas</a:t>
            </a:r>
            <a:r>
              <a:rPr lang="en-US" dirty="0" smtClean="0"/>
              <a:t> de </a:t>
            </a:r>
            <a:r>
              <a:rPr lang="en-US" dirty="0" err="1" smtClean="0"/>
              <a:t>esta</a:t>
            </a:r>
            <a:r>
              <a:rPr lang="en-US" dirty="0" smtClean="0"/>
              <a:t> </a:t>
            </a:r>
            <a:r>
              <a:rPr lang="en-US" dirty="0" err="1" smtClean="0"/>
              <a:t>mosca</a:t>
            </a:r>
            <a:r>
              <a:rPr lang="en-US" dirty="0" smtClean="0"/>
              <a:t> Blanca (</a:t>
            </a:r>
            <a:r>
              <a:rPr lang="en-US" dirty="0" err="1" smtClean="0"/>
              <a:t>Lista</a:t>
            </a:r>
            <a:r>
              <a:rPr lang="en-US" dirty="0" smtClean="0"/>
              <a:t> </a:t>
            </a:r>
            <a:r>
              <a:rPr lang="en-US" dirty="0" err="1" smtClean="0"/>
              <a:t>completa</a:t>
            </a:r>
            <a:r>
              <a:rPr lang="en-US" dirty="0" smtClean="0"/>
              <a:t> </a:t>
            </a:r>
            <a:r>
              <a:rPr lang="en-US" dirty="0" err="1" smtClean="0"/>
              <a:t>debajo</a:t>
            </a:r>
            <a:r>
              <a:rPr lang="en-US" dirty="0" smtClean="0"/>
              <a:t>).  Mas</a:t>
            </a:r>
            <a:r>
              <a:rPr lang="en-US" baseline="0" dirty="0" smtClean="0"/>
              <a:t> del 60% de </a:t>
            </a:r>
            <a:r>
              <a:rPr lang="en-US" baseline="0" dirty="0" err="1" smtClean="0"/>
              <a:t>las</a:t>
            </a:r>
            <a:r>
              <a:rPr lang="en-US" baseline="0" dirty="0" smtClean="0"/>
              <a:t> </a:t>
            </a:r>
            <a:r>
              <a:rPr lang="en-US" baseline="0" dirty="0" err="1" smtClean="0"/>
              <a:t>detecciones</a:t>
            </a:r>
            <a:r>
              <a:rPr lang="en-US" baseline="0" dirty="0" smtClean="0"/>
              <a:t> </a:t>
            </a:r>
            <a:r>
              <a:rPr lang="en-US" baseline="0" dirty="0" err="1" smtClean="0"/>
              <a:t>han</a:t>
            </a:r>
            <a:r>
              <a:rPr lang="en-US" baseline="0" dirty="0" smtClean="0"/>
              <a:t> </a:t>
            </a:r>
            <a:r>
              <a:rPr lang="en-US" baseline="0" dirty="0" err="1" smtClean="0"/>
              <a:t>sido</a:t>
            </a:r>
            <a:r>
              <a:rPr lang="en-US" baseline="0" dirty="0" smtClean="0"/>
              <a:t> en 9 </a:t>
            </a:r>
            <a:r>
              <a:rPr lang="en-US" baseline="0" dirty="0" err="1" smtClean="0"/>
              <a:t>variedades</a:t>
            </a:r>
            <a:r>
              <a:rPr lang="en-US" dirty="0" smtClean="0"/>
              <a:t>, </a:t>
            </a:r>
            <a:r>
              <a:rPr lang="en-US" dirty="0" err="1" smtClean="0"/>
              <a:t>las</a:t>
            </a:r>
            <a:r>
              <a:rPr lang="en-US" baseline="0" dirty="0" smtClean="0"/>
              <a:t> </a:t>
            </a:r>
            <a:r>
              <a:rPr lang="en-US" baseline="0" dirty="0" err="1" smtClean="0"/>
              <a:t>cuales</a:t>
            </a:r>
            <a:r>
              <a:rPr lang="en-US" baseline="0" dirty="0" smtClean="0"/>
              <a:t> </a:t>
            </a:r>
            <a:r>
              <a:rPr lang="en-US" baseline="0" dirty="0" err="1" smtClean="0"/>
              <a:t>incluyen</a:t>
            </a:r>
            <a:r>
              <a:rPr lang="en-US" baseline="0" dirty="0" smtClean="0"/>
              <a:t>: </a:t>
            </a:r>
            <a:r>
              <a:rPr lang="en-US" baseline="0" dirty="0" err="1" smtClean="0"/>
              <a:t>Almacigo</a:t>
            </a:r>
            <a:r>
              <a:rPr lang="en-US" baseline="0" dirty="0" smtClean="0"/>
              <a:t> o Gumbo Limbo, </a:t>
            </a:r>
            <a:r>
              <a:rPr lang="en-US" baseline="0" dirty="0" err="1" smtClean="0"/>
              <a:t>Cocos</a:t>
            </a:r>
            <a:r>
              <a:rPr lang="en-US" baseline="0" dirty="0" smtClean="0"/>
              <a:t>, </a:t>
            </a:r>
            <a:r>
              <a:rPr lang="en-US" baseline="0" dirty="0" err="1" smtClean="0"/>
              <a:t>Especies</a:t>
            </a:r>
            <a:r>
              <a:rPr lang="en-US" baseline="0" dirty="0" smtClean="0"/>
              <a:t> de </a:t>
            </a:r>
            <a:r>
              <a:rPr lang="en-US" baseline="0" dirty="0" err="1" smtClean="0"/>
              <a:t>calophyllum</a:t>
            </a:r>
            <a:r>
              <a:rPr lang="en-US" baseline="0" dirty="0" smtClean="0"/>
              <a:t>, </a:t>
            </a:r>
            <a:r>
              <a:rPr lang="en-US" baseline="0" dirty="0" err="1" smtClean="0"/>
              <a:t>Aguacate</a:t>
            </a:r>
            <a:r>
              <a:rPr lang="en-US" baseline="0" dirty="0" smtClean="0"/>
              <a:t>, </a:t>
            </a:r>
            <a:r>
              <a:rPr lang="en-US" baseline="0" dirty="0" err="1" smtClean="0"/>
              <a:t>Olivo</a:t>
            </a:r>
            <a:r>
              <a:rPr lang="en-US" baseline="0" dirty="0" smtClean="0"/>
              <a:t> negro/Black Olive, Palma </a:t>
            </a:r>
            <a:r>
              <a:rPr lang="en-US" baseline="0" dirty="0" err="1" smtClean="0"/>
              <a:t>Roebellenii</a:t>
            </a:r>
            <a:r>
              <a:rPr lang="en-US" baseline="0" dirty="0" smtClean="0"/>
              <a:t>, Ave del </a:t>
            </a:r>
            <a:r>
              <a:rPr lang="en-US" baseline="0" dirty="0" err="1" smtClean="0"/>
              <a:t>Paraiso</a:t>
            </a:r>
            <a:r>
              <a:rPr lang="en-US" baseline="0" dirty="0" smtClean="0"/>
              <a:t>, </a:t>
            </a:r>
            <a:r>
              <a:rPr lang="en-US" baseline="0" dirty="0" err="1" smtClean="0"/>
              <a:t>Adonidias</a:t>
            </a:r>
            <a:r>
              <a:rPr lang="en-US" baseline="0" dirty="0" smtClean="0"/>
              <a:t>, </a:t>
            </a:r>
            <a:r>
              <a:rPr lang="en-US" baseline="0" dirty="0" err="1" smtClean="0"/>
              <a:t>Mandos</a:t>
            </a:r>
            <a:r>
              <a:rPr lang="en-US" baseline="0" dirty="0" smtClean="0"/>
              <a:t>. </a:t>
            </a:r>
            <a:endParaRPr lang="en-US" dirty="0" smtClean="0"/>
          </a:p>
          <a:p>
            <a:pPr>
              <a:defRPr/>
            </a:pPr>
            <a:endParaRPr lang="en-US" i="1" dirty="0" smtClean="0">
              <a:cs typeface="Arial" charset="0"/>
            </a:endParaRPr>
          </a:p>
          <a:p>
            <a:r>
              <a:rPr lang="en-US" sz="1200" i="1" kern="1200" dirty="0" err="1" smtClean="0">
                <a:solidFill>
                  <a:schemeClr val="tx1"/>
                </a:solidFill>
                <a:effectLst/>
                <a:latin typeface="Times New Roman" pitchFamily="18" charset="0"/>
                <a:ea typeface="+mn-ea"/>
                <a:cs typeface="+mn-cs"/>
              </a:rPr>
              <a:t>Acalypha</a:t>
            </a:r>
            <a:r>
              <a:rPr lang="en-US" sz="1200" i="1" kern="1200" dirty="0" smtClean="0">
                <a:solidFill>
                  <a:schemeClr val="tx1"/>
                </a:solidFill>
                <a:effectLst/>
                <a:latin typeface="Times New Roman" pitchFamily="18" charset="0"/>
                <a:ea typeface="+mn-ea"/>
                <a:cs typeface="+mn-cs"/>
              </a:rPr>
              <a:t> </a:t>
            </a:r>
            <a:r>
              <a:rPr lang="en-US" sz="1200" i="1" kern="1200" dirty="0" err="1" smtClean="0">
                <a:solidFill>
                  <a:schemeClr val="tx1"/>
                </a:solidFill>
                <a:effectLst/>
                <a:latin typeface="Times New Roman" pitchFamily="18" charset="0"/>
                <a:ea typeface="+mn-ea"/>
                <a:cs typeface="+mn-cs"/>
              </a:rPr>
              <a:t>wilkesiana</a:t>
            </a:r>
            <a:r>
              <a:rPr lang="en-US" sz="1200" i="1" kern="1200" dirty="0" smtClean="0">
                <a:solidFill>
                  <a:schemeClr val="tx1"/>
                </a:solidFill>
                <a:effectLst/>
                <a:latin typeface="Times New Roman" pitchFamily="18" charset="0"/>
                <a:ea typeface="+mn-ea"/>
                <a:cs typeface="+mn-cs"/>
              </a:rPr>
              <a:t> </a:t>
            </a:r>
            <a:r>
              <a:rPr lang="en-US" sz="1200" kern="1200" dirty="0" smtClean="0">
                <a:solidFill>
                  <a:schemeClr val="tx1"/>
                </a:solidFill>
                <a:effectLst/>
                <a:latin typeface="Times New Roman" pitchFamily="18" charset="0"/>
                <a:ea typeface="+mn-ea"/>
                <a:cs typeface="+mn-cs"/>
              </a:rPr>
              <a:t>(</a:t>
            </a:r>
            <a:r>
              <a:rPr lang="en-US" sz="1200" kern="1200" dirty="0" err="1" smtClean="0">
                <a:solidFill>
                  <a:schemeClr val="tx1"/>
                </a:solidFill>
                <a:effectLst/>
                <a:latin typeface="Times New Roman" pitchFamily="18" charset="0"/>
                <a:ea typeface="+mn-ea"/>
                <a:cs typeface="+mn-cs"/>
              </a:rPr>
              <a:t>Hoja</a:t>
            </a:r>
            <a:r>
              <a:rPr lang="en-US" sz="1200" kern="1200" dirty="0" smtClean="0">
                <a:solidFill>
                  <a:schemeClr val="tx1"/>
                </a:solidFill>
                <a:effectLst/>
                <a:latin typeface="Times New Roman" pitchFamily="18" charset="0"/>
                <a:ea typeface="+mn-ea"/>
                <a:cs typeface="+mn-cs"/>
              </a:rPr>
              <a:t> de </a:t>
            </a:r>
            <a:r>
              <a:rPr lang="en-US" sz="1200" kern="1200" dirty="0" err="1" smtClean="0">
                <a:solidFill>
                  <a:schemeClr val="tx1"/>
                </a:solidFill>
                <a:effectLst/>
                <a:latin typeface="Times New Roman" pitchFamily="18" charset="0"/>
                <a:ea typeface="+mn-ea"/>
                <a:cs typeface="+mn-cs"/>
              </a:rPr>
              <a:t>cobre</a:t>
            </a:r>
            <a:r>
              <a:rPr lang="en-US" sz="1200" kern="1200" dirty="0" smtClean="0">
                <a:solidFill>
                  <a:schemeClr val="tx1"/>
                </a:solidFill>
                <a:effectLst/>
                <a:latin typeface="Times New Roman" pitchFamily="18" charset="0"/>
                <a:ea typeface="+mn-ea"/>
                <a:cs typeface="+mn-cs"/>
              </a:rPr>
              <a:t>/Copperleaf)</a:t>
            </a:r>
          </a:p>
          <a:p>
            <a:r>
              <a:rPr lang="en-US" sz="1200" i="1" kern="1200" dirty="0" err="1" smtClean="0">
                <a:solidFill>
                  <a:schemeClr val="tx1"/>
                </a:solidFill>
                <a:effectLst/>
                <a:latin typeface="Times New Roman" pitchFamily="18" charset="0"/>
                <a:ea typeface="+mn-ea"/>
                <a:cs typeface="+mn-cs"/>
              </a:rPr>
              <a:t>Adonidia</a:t>
            </a:r>
            <a:r>
              <a:rPr lang="en-US" sz="1200" i="1" kern="1200" dirty="0" smtClean="0">
                <a:solidFill>
                  <a:schemeClr val="tx1"/>
                </a:solidFill>
                <a:effectLst/>
                <a:latin typeface="Times New Roman" pitchFamily="18" charset="0"/>
                <a:ea typeface="+mn-ea"/>
                <a:cs typeface="+mn-cs"/>
              </a:rPr>
              <a:t> </a:t>
            </a:r>
            <a:r>
              <a:rPr lang="en-US" sz="1200" i="1" kern="1200" dirty="0" err="1" smtClean="0">
                <a:solidFill>
                  <a:schemeClr val="tx1"/>
                </a:solidFill>
                <a:effectLst/>
                <a:latin typeface="Times New Roman" pitchFamily="18" charset="0"/>
                <a:ea typeface="+mn-ea"/>
                <a:cs typeface="+mn-cs"/>
              </a:rPr>
              <a:t>merrillii</a:t>
            </a:r>
            <a:r>
              <a:rPr lang="en-US" sz="1200" i="1" kern="1200" dirty="0" smtClean="0">
                <a:solidFill>
                  <a:schemeClr val="tx1"/>
                </a:solidFill>
                <a:effectLst/>
                <a:latin typeface="Times New Roman" pitchFamily="18" charset="0"/>
                <a:ea typeface="+mn-ea"/>
                <a:cs typeface="+mn-cs"/>
              </a:rPr>
              <a:t> </a:t>
            </a:r>
            <a:r>
              <a:rPr lang="en-US" sz="1200" kern="1200" dirty="0" smtClean="0">
                <a:solidFill>
                  <a:schemeClr val="tx1"/>
                </a:solidFill>
                <a:effectLst/>
                <a:latin typeface="Times New Roman" pitchFamily="18" charset="0"/>
                <a:ea typeface="+mn-ea"/>
                <a:cs typeface="+mn-cs"/>
              </a:rPr>
              <a:t>(</a:t>
            </a:r>
            <a:r>
              <a:rPr lang="en-US" sz="1200" kern="1200" dirty="0" err="1" smtClean="0">
                <a:solidFill>
                  <a:schemeClr val="tx1"/>
                </a:solidFill>
                <a:effectLst/>
                <a:latin typeface="Times New Roman" pitchFamily="18" charset="0"/>
                <a:ea typeface="+mn-ea"/>
                <a:cs typeface="+mn-cs"/>
              </a:rPr>
              <a:t>Adonidia</a:t>
            </a:r>
            <a:r>
              <a:rPr lang="en-US" sz="1200" kern="1200" dirty="0" smtClean="0">
                <a:solidFill>
                  <a:schemeClr val="tx1"/>
                </a:solidFill>
                <a:effectLst/>
                <a:latin typeface="Times New Roman" pitchFamily="18" charset="0"/>
                <a:ea typeface="+mn-ea"/>
                <a:cs typeface="+mn-cs"/>
              </a:rPr>
              <a:t>/ Christmas palm)</a:t>
            </a:r>
          </a:p>
          <a:p>
            <a:r>
              <a:rPr lang="en-US" sz="1200" i="1" kern="1200" dirty="0" err="1" smtClean="0">
                <a:solidFill>
                  <a:schemeClr val="tx1"/>
                </a:solidFill>
                <a:effectLst/>
                <a:latin typeface="Times New Roman" pitchFamily="18" charset="0"/>
                <a:ea typeface="+mn-ea"/>
                <a:cs typeface="+mn-cs"/>
              </a:rPr>
              <a:t>Annona</a:t>
            </a:r>
            <a:r>
              <a:rPr lang="en-US" sz="1200" i="1" kern="1200" dirty="0" smtClean="0">
                <a:solidFill>
                  <a:schemeClr val="tx1"/>
                </a:solidFill>
                <a:effectLst/>
                <a:latin typeface="Times New Roman" pitchFamily="18" charset="0"/>
                <a:ea typeface="+mn-ea"/>
                <a:cs typeface="+mn-cs"/>
              </a:rPr>
              <a:t> sp. </a:t>
            </a:r>
            <a:r>
              <a:rPr lang="en-US" sz="1200" kern="1200" dirty="0" smtClean="0">
                <a:solidFill>
                  <a:schemeClr val="tx1"/>
                </a:solidFill>
                <a:effectLst/>
                <a:latin typeface="Times New Roman" pitchFamily="18" charset="0"/>
                <a:ea typeface="+mn-ea"/>
                <a:cs typeface="+mn-cs"/>
              </a:rPr>
              <a:t>(Anon/ </a:t>
            </a:r>
            <a:r>
              <a:rPr lang="en-US" sz="1200" kern="1200" dirty="0" err="1" smtClean="0">
                <a:solidFill>
                  <a:schemeClr val="tx1"/>
                </a:solidFill>
                <a:effectLst/>
                <a:latin typeface="Times New Roman" pitchFamily="18" charset="0"/>
                <a:ea typeface="+mn-ea"/>
                <a:cs typeface="+mn-cs"/>
              </a:rPr>
              <a:t>Soursop</a:t>
            </a:r>
            <a:r>
              <a:rPr lang="en-US" sz="1200" kern="1200" dirty="0" smtClean="0">
                <a:solidFill>
                  <a:schemeClr val="tx1"/>
                </a:solidFill>
                <a:effectLst/>
                <a:latin typeface="Times New Roman" pitchFamily="18" charset="0"/>
                <a:ea typeface="+mn-ea"/>
                <a:cs typeface="+mn-cs"/>
              </a:rPr>
              <a:t>)</a:t>
            </a:r>
          </a:p>
          <a:p>
            <a:r>
              <a:rPr lang="en-US" sz="1200" i="1" kern="1200" dirty="0" smtClean="0">
                <a:solidFill>
                  <a:schemeClr val="tx1"/>
                </a:solidFill>
                <a:effectLst/>
                <a:latin typeface="Times New Roman" pitchFamily="18" charset="0"/>
                <a:ea typeface="+mn-ea"/>
                <a:cs typeface="+mn-cs"/>
              </a:rPr>
              <a:t>Araucaria </a:t>
            </a:r>
            <a:r>
              <a:rPr lang="en-US" sz="1200" i="1" kern="1200" dirty="0" err="1" smtClean="0">
                <a:solidFill>
                  <a:schemeClr val="tx1"/>
                </a:solidFill>
                <a:effectLst/>
                <a:latin typeface="Times New Roman" pitchFamily="18" charset="0"/>
                <a:ea typeface="+mn-ea"/>
                <a:cs typeface="+mn-cs"/>
              </a:rPr>
              <a:t>heterophylla</a:t>
            </a:r>
            <a:r>
              <a:rPr lang="en-US" sz="1200" i="1" kern="1200" dirty="0" smtClean="0">
                <a:solidFill>
                  <a:schemeClr val="tx1"/>
                </a:solidFill>
                <a:effectLst/>
                <a:latin typeface="Times New Roman" pitchFamily="18" charset="0"/>
                <a:ea typeface="+mn-ea"/>
                <a:cs typeface="+mn-cs"/>
              </a:rPr>
              <a:t> (</a:t>
            </a:r>
            <a:r>
              <a:rPr lang="en-US" sz="1200" kern="1200" dirty="0" smtClean="0">
                <a:solidFill>
                  <a:schemeClr val="tx1"/>
                </a:solidFill>
                <a:effectLst/>
                <a:latin typeface="Times New Roman" pitchFamily="18" charset="0"/>
                <a:ea typeface="+mn-ea"/>
                <a:cs typeface="+mn-cs"/>
              </a:rPr>
              <a:t>Araucaria/ Norfolk island pine)</a:t>
            </a:r>
          </a:p>
          <a:p>
            <a:r>
              <a:rPr lang="en-US" sz="1200" i="1" kern="1200" dirty="0" smtClean="0">
                <a:solidFill>
                  <a:schemeClr val="tx1"/>
                </a:solidFill>
                <a:effectLst/>
                <a:latin typeface="Times New Roman" pitchFamily="18" charset="0"/>
                <a:ea typeface="+mn-ea"/>
                <a:cs typeface="+mn-cs"/>
              </a:rPr>
              <a:t>Brassica </a:t>
            </a:r>
            <a:r>
              <a:rPr lang="en-US" sz="1200" i="1" kern="1200" dirty="0" err="1" smtClean="0">
                <a:solidFill>
                  <a:schemeClr val="tx1"/>
                </a:solidFill>
                <a:effectLst/>
                <a:latin typeface="Times New Roman" pitchFamily="18" charset="0"/>
                <a:ea typeface="+mn-ea"/>
                <a:cs typeface="+mn-cs"/>
              </a:rPr>
              <a:t>rapa</a:t>
            </a:r>
            <a:r>
              <a:rPr lang="en-US" sz="1200" i="1" kern="1200" dirty="0" smtClean="0">
                <a:solidFill>
                  <a:schemeClr val="tx1"/>
                </a:solidFill>
                <a:effectLst/>
                <a:latin typeface="Times New Roman" pitchFamily="18" charset="0"/>
                <a:ea typeface="+mn-ea"/>
                <a:cs typeface="+mn-cs"/>
              </a:rPr>
              <a:t> </a:t>
            </a:r>
            <a:r>
              <a:rPr lang="en-US" sz="1200" kern="1200" dirty="0" smtClean="0">
                <a:solidFill>
                  <a:schemeClr val="tx1"/>
                </a:solidFill>
                <a:effectLst/>
                <a:latin typeface="Times New Roman" pitchFamily="18" charset="0"/>
                <a:ea typeface="+mn-ea"/>
                <a:cs typeface="+mn-cs"/>
              </a:rPr>
              <a:t>(</a:t>
            </a:r>
            <a:r>
              <a:rPr lang="en-US" sz="1200" kern="1200" dirty="0" err="1" smtClean="0">
                <a:solidFill>
                  <a:schemeClr val="tx1"/>
                </a:solidFill>
                <a:effectLst/>
                <a:latin typeface="Times New Roman" pitchFamily="18" charset="0"/>
                <a:ea typeface="+mn-ea"/>
                <a:cs typeface="+mn-cs"/>
              </a:rPr>
              <a:t>Nabo</a:t>
            </a:r>
            <a:r>
              <a:rPr lang="en-US" sz="1200" kern="1200" dirty="0" smtClean="0">
                <a:solidFill>
                  <a:schemeClr val="tx1"/>
                </a:solidFill>
                <a:effectLst/>
                <a:latin typeface="Times New Roman" pitchFamily="18" charset="0"/>
                <a:ea typeface="+mn-ea"/>
                <a:cs typeface="+mn-cs"/>
              </a:rPr>
              <a:t>/Field mustard or turnip)</a:t>
            </a:r>
          </a:p>
          <a:p>
            <a:r>
              <a:rPr lang="en-US" sz="1200" i="1" kern="1200" dirty="0" err="1" smtClean="0">
                <a:solidFill>
                  <a:schemeClr val="tx1"/>
                </a:solidFill>
                <a:effectLst/>
                <a:latin typeface="Times New Roman" pitchFamily="18" charset="0"/>
                <a:ea typeface="+mn-ea"/>
                <a:cs typeface="+mn-cs"/>
              </a:rPr>
              <a:t>Bucida</a:t>
            </a:r>
            <a:r>
              <a:rPr lang="en-US" sz="1200" i="1" kern="1200" dirty="0" smtClean="0">
                <a:solidFill>
                  <a:schemeClr val="tx1"/>
                </a:solidFill>
                <a:effectLst/>
                <a:latin typeface="Times New Roman" pitchFamily="18" charset="0"/>
                <a:ea typeface="+mn-ea"/>
                <a:cs typeface="+mn-cs"/>
              </a:rPr>
              <a:t> </a:t>
            </a:r>
            <a:r>
              <a:rPr lang="en-US" sz="1200" i="1" kern="1200" dirty="0" err="1" smtClean="0">
                <a:solidFill>
                  <a:schemeClr val="tx1"/>
                </a:solidFill>
                <a:effectLst/>
                <a:latin typeface="Times New Roman" pitchFamily="18" charset="0"/>
                <a:ea typeface="+mn-ea"/>
                <a:cs typeface="+mn-cs"/>
              </a:rPr>
              <a:t>buceras</a:t>
            </a:r>
            <a:r>
              <a:rPr lang="en-US" sz="1200" i="1" kern="1200" dirty="0" smtClean="0">
                <a:solidFill>
                  <a:schemeClr val="tx1"/>
                </a:solidFill>
                <a:effectLst/>
                <a:latin typeface="Times New Roman" pitchFamily="18" charset="0"/>
                <a:ea typeface="+mn-ea"/>
                <a:cs typeface="+mn-cs"/>
              </a:rPr>
              <a:t> </a:t>
            </a:r>
            <a:r>
              <a:rPr lang="en-US" sz="1200" kern="1200" dirty="0" smtClean="0">
                <a:solidFill>
                  <a:schemeClr val="tx1"/>
                </a:solidFill>
                <a:effectLst/>
                <a:latin typeface="Times New Roman" pitchFamily="18" charset="0"/>
                <a:ea typeface="+mn-ea"/>
                <a:cs typeface="+mn-cs"/>
              </a:rPr>
              <a:t>( </a:t>
            </a:r>
            <a:r>
              <a:rPr lang="en-US" sz="1200" kern="1200" dirty="0" err="1" smtClean="0">
                <a:solidFill>
                  <a:schemeClr val="tx1"/>
                </a:solidFill>
                <a:effectLst/>
                <a:latin typeface="Times New Roman" pitchFamily="18" charset="0"/>
                <a:ea typeface="+mn-ea"/>
                <a:cs typeface="+mn-cs"/>
              </a:rPr>
              <a:t>Olivo</a:t>
            </a:r>
            <a:r>
              <a:rPr lang="en-US" sz="1200" kern="1200" dirty="0" smtClean="0">
                <a:solidFill>
                  <a:schemeClr val="tx1"/>
                </a:solidFill>
                <a:effectLst/>
                <a:latin typeface="Times New Roman" pitchFamily="18" charset="0"/>
                <a:ea typeface="+mn-ea"/>
                <a:cs typeface="+mn-cs"/>
              </a:rPr>
              <a:t> Negro de la Florida/Florida black olive)</a:t>
            </a:r>
          </a:p>
          <a:p>
            <a:r>
              <a:rPr lang="en-US" sz="1200" i="1" kern="1200" dirty="0" err="1" smtClean="0">
                <a:solidFill>
                  <a:schemeClr val="tx1"/>
                </a:solidFill>
                <a:effectLst/>
                <a:latin typeface="Times New Roman" pitchFamily="18" charset="0"/>
                <a:ea typeface="+mn-ea"/>
                <a:cs typeface="+mn-cs"/>
              </a:rPr>
              <a:t>Bursera</a:t>
            </a:r>
            <a:r>
              <a:rPr lang="en-US" sz="1200" i="1" kern="1200" dirty="0" smtClean="0">
                <a:solidFill>
                  <a:schemeClr val="tx1"/>
                </a:solidFill>
                <a:effectLst/>
                <a:latin typeface="Times New Roman" pitchFamily="18" charset="0"/>
                <a:ea typeface="+mn-ea"/>
                <a:cs typeface="+mn-cs"/>
              </a:rPr>
              <a:t> </a:t>
            </a:r>
            <a:r>
              <a:rPr lang="en-US" sz="1200" i="1" kern="1200" dirty="0" err="1" smtClean="0">
                <a:solidFill>
                  <a:schemeClr val="tx1"/>
                </a:solidFill>
                <a:effectLst/>
                <a:latin typeface="Times New Roman" pitchFamily="18" charset="0"/>
                <a:ea typeface="+mn-ea"/>
                <a:cs typeface="+mn-cs"/>
              </a:rPr>
              <a:t>simaruba</a:t>
            </a:r>
            <a:r>
              <a:rPr lang="en-US" sz="1200" i="1" kern="1200" dirty="0" smtClean="0">
                <a:solidFill>
                  <a:schemeClr val="tx1"/>
                </a:solidFill>
                <a:effectLst/>
                <a:latin typeface="Times New Roman" pitchFamily="18" charset="0"/>
                <a:ea typeface="+mn-ea"/>
                <a:cs typeface="+mn-cs"/>
              </a:rPr>
              <a:t> </a:t>
            </a:r>
            <a:r>
              <a:rPr lang="en-US" sz="1200" kern="1200" dirty="0" smtClean="0">
                <a:solidFill>
                  <a:schemeClr val="tx1"/>
                </a:solidFill>
                <a:effectLst/>
                <a:latin typeface="Times New Roman" pitchFamily="18" charset="0"/>
                <a:ea typeface="+mn-ea"/>
                <a:cs typeface="+mn-cs"/>
              </a:rPr>
              <a:t>( </a:t>
            </a:r>
            <a:r>
              <a:rPr lang="en-US" sz="1200" kern="1200" dirty="0" err="1" smtClean="0">
                <a:solidFill>
                  <a:schemeClr val="tx1"/>
                </a:solidFill>
                <a:effectLst/>
                <a:latin typeface="Times New Roman" pitchFamily="18" charset="0"/>
                <a:ea typeface="+mn-ea"/>
                <a:cs typeface="+mn-cs"/>
              </a:rPr>
              <a:t>Almacigo</a:t>
            </a:r>
            <a:r>
              <a:rPr lang="en-US" sz="1200" kern="1200" dirty="0" smtClean="0">
                <a:solidFill>
                  <a:schemeClr val="tx1"/>
                </a:solidFill>
                <a:effectLst/>
                <a:latin typeface="Times New Roman" pitchFamily="18" charset="0"/>
                <a:ea typeface="+mn-ea"/>
                <a:cs typeface="+mn-cs"/>
              </a:rPr>
              <a:t>/Gumbo limbo)</a:t>
            </a:r>
          </a:p>
          <a:p>
            <a:r>
              <a:rPr lang="en-US" sz="1200" i="1" kern="1200" dirty="0" err="1" smtClean="0">
                <a:solidFill>
                  <a:schemeClr val="tx1"/>
                </a:solidFill>
                <a:effectLst/>
                <a:latin typeface="Times New Roman" pitchFamily="18" charset="0"/>
                <a:ea typeface="+mn-ea"/>
                <a:cs typeface="+mn-cs"/>
              </a:rPr>
              <a:t>Calophyllum</a:t>
            </a:r>
            <a:r>
              <a:rPr lang="en-US" sz="1200" i="1" kern="1200" dirty="0" smtClean="0">
                <a:solidFill>
                  <a:schemeClr val="tx1"/>
                </a:solidFill>
                <a:effectLst/>
                <a:latin typeface="Times New Roman" pitchFamily="18" charset="0"/>
                <a:ea typeface="+mn-ea"/>
                <a:cs typeface="+mn-cs"/>
              </a:rPr>
              <a:t> </a:t>
            </a:r>
            <a:r>
              <a:rPr lang="en-US" sz="1200" i="1" kern="1200" dirty="0" err="1" smtClean="0">
                <a:solidFill>
                  <a:schemeClr val="tx1"/>
                </a:solidFill>
                <a:effectLst/>
                <a:latin typeface="Times New Roman" pitchFamily="18" charset="0"/>
                <a:ea typeface="+mn-ea"/>
                <a:cs typeface="+mn-cs"/>
              </a:rPr>
              <a:t>inophyllum</a:t>
            </a:r>
            <a:r>
              <a:rPr lang="en-US" sz="1200" i="1" kern="1200" dirty="0" smtClean="0">
                <a:solidFill>
                  <a:schemeClr val="tx1"/>
                </a:solidFill>
                <a:effectLst/>
                <a:latin typeface="Times New Roman" pitchFamily="18" charset="0"/>
                <a:ea typeface="+mn-ea"/>
                <a:cs typeface="+mn-cs"/>
              </a:rPr>
              <a:t> </a:t>
            </a:r>
            <a:r>
              <a:rPr lang="en-US" sz="1200" kern="1200" dirty="0" smtClean="0">
                <a:solidFill>
                  <a:schemeClr val="tx1"/>
                </a:solidFill>
                <a:effectLst/>
                <a:latin typeface="Times New Roman" pitchFamily="18" charset="0"/>
                <a:ea typeface="+mn-ea"/>
                <a:cs typeface="+mn-cs"/>
              </a:rPr>
              <a:t>(</a:t>
            </a:r>
            <a:r>
              <a:rPr lang="en-US" sz="1200" kern="1200" dirty="0" err="1" smtClean="0">
                <a:solidFill>
                  <a:schemeClr val="tx1"/>
                </a:solidFill>
                <a:effectLst/>
                <a:latin typeface="Times New Roman" pitchFamily="18" charset="0"/>
                <a:ea typeface="+mn-ea"/>
                <a:cs typeface="+mn-cs"/>
              </a:rPr>
              <a:t>Tamanu</a:t>
            </a:r>
            <a:r>
              <a:rPr lang="en-US" sz="1200" kern="1200" dirty="0" smtClean="0">
                <a:solidFill>
                  <a:schemeClr val="tx1"/>
                </a:solidFill>
                <a:effectLst/>
                <a:latin typeface="Times New Roman" pitchFamily="18" charset="0"/>
                <a:ea typeface="+mn-ea"/>
                <a:cs typeface="+mn-cs"/>
              </a:rPr>
              <a:t>/</a:t>
            </a:r>
            <a:r>
              <a:rPr lang="en-US" sz="1200" kern="1200" dirty="0" err="1" smtClean="0">
                <a:solidFill>
                  <a:schemeClr val="tx1"/>
                </a:solidFill>
                <a:effectLst/>
                <a:latin typeface="Times New Roman" pitchFamily="18" charset="0"/>
                <a:ea typeface="+mn-ea"/>
                <a:cs typeface="+mn-cs"/>
              </a:rPr>
              <a:t>Foraha</a:t>
            </a:r>
            <a:r>
              <a:rPr lang="en-US" sz="1200" kern="1200" dirty="0" smtClean="0">
                <a:solidFill>
                  <a:schemeClr val="tx1"/>
                </a:solidFill>
                <a:effectLst/>
                <a:latin typeface="Times New Roman" pitchFamily="18" charset="0"/>
                <a:ea typeface="+mn-ea"/>
                <a:cs typeface="+mn-cs"/>
              </a:rPr>
              <a:t> or </a:t>
            </a:r>
            <a:r>
              <a:rPr lang="en-US" sz="1200" kern="1200" dirty="0" err="1" smtClean="0">
                <a:solidFill>
                  <a:schemeClr val="tx1"/>
                </a:solidFill>
                <a:effectLst/>
                <a:latin typeface="Times New Roman" pitchFamily="18" charset="0"/>
                <a:ea typeface="+mn-ea"/>
                <a:cs typeface="+mn-cs"/>
              </a:rPr>
              <a:t>Tamanu</a:t>
            </a:r>
            <a:r>
              <a:rPr lang="en-US" sz="1200" kern="1200" dirty="0" smtClean="0">
                <a:solidFill>
                  <a:schemeClr val="tx1"/>
                </a:solidFill>
                <a:effectLst/>
                <a:latin typeface="Times New Roman" pitchFamily="18" charset="0"/>
                <a:ea typeface="+mn-ea"/>
                <a:cs typeface="+mn-cs"/>
              </a:rPr>
              <a:t>)</a:t>
            </a:r>
          </a:p>
          <a:p>
            <a:r>
              <a:rPr lang="en-US" sz="1200" i="1" kern="1200" dirty="0" err="1" smtClean="0">
                <a:solidFill>
                  <a:schemeClr val="tx1"/>
                </a:solidFill>
                <a:effectLst/>
                <a:latin typeface="Times New Roman" pitchFamily="18" charset="0"/>
                <a:ea typeface="+mn-ea"/>
                <a:cs typeface="+mn-cs"/>
              </a:rPr>
              <a:t>Catharanthus</a:t>
            </a:r>
            <a:r>
              <a:rPr lang="en-US" sz="1200" i="1" kern="1200" dirty="0" smtClean="0">
                <a:solidFill>
                  <a:schemeClr val="tx1"/>
                </a:solidFill>
                <a:effectLst/>
                <a:latin typeface="Times New Roman" pitchFamily="18" charset="0"/>
                <a:ea typeface="+mn-ea"/>
                <a:cs typeface="+mn-cs"/>
              </a:rPr>
              <a:t> </a:t>
            </a:r>
            <a:r>
              <a:rPr lang="en-US" sz="1200" i="1" kern="1200" dirty="0" err="1" smtClean="0">
                <a:solidFill>
                  <a:schemeClr val="tx1"/>
                </a:solidFill>
                <a:effectLst/>
                <a:latin typeface="Times New Roman" pitchFamily="18" charset="0"/>
                <a:ea typeface="+mn-ea"/>
                <a:cs typeface="+mn-cs"/>
              </a:rPr>
              <a:t>roseus</a:t>
            </a:r>
            <a:r>
              <a:rPr lang="en-US" sz="1200" i="1" kern="1200" dirty="0" smtClean="0">
                <a:solidFill>
                  <a:schemeClr val="tx1"/>
                </a:solidFill>
                <a:effectLst/>
                <a:latin typeface="Times New Roman" pitchFamily="18" charset="0"/>
                <a:ea typeface="+mn-ea"/>
                <a:cs typeface="+mn-cs"/>
              </a:rPr>
              <a:t> </a:t>
            </a:r>
            <a:r>
              <a:rPr lang="en-US" sz="1200" kern="1200" dirty="0" smtClean="0">
                <a:solidFill>
                  <a:schemeClr val="tx1"/>
                </a:solidFill>
                <a:effectLst/>
                <a:latin typeface="Times New Roman" pitchFamily="18" charset="0"/>
                <a:ea typeface="+mn-ea"/>
                <a:cs typeface="+mn-cs"/>
              </a:rPr>
              <a:t>(Madagascar periwinkle)</a:t>
            </a:r>
          </a:p>
          <a:p>
            <a:r>
              <a:rPr lang="en-US" sz="1200" i="1" kern="1200" dirty="0" err="1" smtClean="0">
                <a:solidFill>
                  <a:schemeClr val="tx1"/>
                </a:solidFill>
                <a:effectLst/>
                <a:latin typeface="Times New Roman" pitchFamily="18" charset="0"/>
                <a:ea typeface="+mn-ea"/>
                <a:cs typeface="+mn-cs"/>
              </a:rPr>
              <a:t>Chrysobalanus</a:t>
            </a:r>
            <a:r>
              <a:rPr lang="en-US" sz="1200" i="1" kern="1200" dirty="0" smtClean="0">
                <a:solidFill>
                  <a:schemeClr val="tx1"/>
                </a:solidFill>
                <a:effectLst/>
                <a:latin typeface="Times New Roman" pitchFamily="18" charset="0"/>
                <a:ea typeface="+mn-ea"/>
                <a:cs typeface="+mn-cs"/>
              </a:rPr>
              <a:t> </a:t>
            </a:r>
            <a:r>
              <a:rPr lang="en-US" sz="1200" i="1" kern="1200" dirty="0" err="1" smtClean="0">
                <a:solidFill>
                  <a:schemeClr val="tx1"/>
                </a:solidFill>
                <a:effectLst/>
                <a:latin typeface="Times New Roman" pitchFamily="18" charset="0"/>
                <a:ea typeface="+mn-ea"/>
                <a:cs typeface="+mn-cs"/>
              </a:rPr>
              <a:t>icaco</a:t>
            </a:r>
            <a:r>
              <a:rPr lang="en-US" sz="1200" i="1" kern="1200" dirty="0" smtClean="0">
                <a:solidFill>
                  <a:schemeClr val="tx1"/>
                </a:solidFill>
                <a:effectLst/>
                <a:latin typeface="Times New Roman" pitchFamily="18" charset="0"/>
                <a:ea typeface="+mn-ea"/>
                <a:cs typeface="+mn-cs"/>
              </a:rPr>
              <a:t> (</a:t>
            </a:r>
            <a:r>
              <a:rPr lang="en-US" sz="1200" kern="1200" dirty="0" err="1" smtClean="0">
                <a:solidFill>
                  <a:schemeClr val="tx1"/>
                </a:solidFill>
                <a:effectLst/>
                <a:latin typeface="Times New Roman" pitchFamily="18" charset="0"/>
                <a:ea typeface="+mn-ea"/>
                <a:cs typeface="+mn-cs"/>
              </a:rPr>
              <a:t>Icaco</a:t>
            </a:r>
            <a:r>
              <a:rPr lang="en-US" sz="1200" kern="1200" dirty="0" smtClean="0">
                <a:solidFill>
                  <a:schemeClr val="tx1"/>
                </a:solidFill>
                <a:effectLst/>
                <a:latin typeface="Times New Roman" pitchFamily="18" charset="0"/>
                <a:ea typeface="+mn-ea"/>
                <a:cs typeface="+mn-cs"/>
              </a:rPr>
              <a:t>/ </a:t>
            </a:r>
            <a:r>
              <a:rPr lang="en-US" sz="1200" kern="1200" dirty="0" err="1" smtClean="0">
                <a:solidFill>
                  <a:schemeClr val="tx1"/>
                </a:solidFill>
                <a:effectLst/>
                <a:latin typeface="Times New Roman" pitchFamily="18" charset="0"/>
                <a:ea typeface="+mn-ea"/>
                <a:cs typeface="+mn-cs"/>
              </a:rPr>
              <a:t>Cocoplum</a:t>
            </a:r>
            <a:r>
              <a:rPr lang="en-US" sz="1200" kern="1200" dirty="0" smtClean="0">
                <a:solidFill>
                  <a:schemeClr val="tx1"/>
                </a:solidFill>
                <a:effectLst/>
                <a:latin typeface="Times New Roman" pitchFamily="18" charset="0"/>
                <a:ea typeface="+mn-ea"/>
                <a:cs typeface="+mn-cs"/>
              </a:rPr>
              <a:t>) </a:t>
            </a:r>
          </a:p>
          <a:p>
            <a:r>
              <a:rPr lang="en-US" sz="1200" i="1" kern="1200" dirty="0" err="1" smtClean="0">
                <a:solidFill>
                  <a:schemeClr val="tx1"/>
                </a:solidFill>
                <a:effectLst/>
                <a:latin typeface="Times New Roman" pitchFamily="18" charset="0"/>
                <a:ea typeface="+mn-ea"/>
                <a:cs typeface="+mn-cs"/>
              </a:rPr>
              <a:t>Chrysophyllum</a:t>
            </a:r>
            <a:r>
              <a:rPr lang="en-US" sz="1200" i="1" kern="1200" dirty="0" smtClean="0">
                <a:solidFill>
                  <a:schemeClr val="tx1"/>
                </a:solidFill>
                <a:effectLst/>
                <a:latin typeface="Times New Roman" pitchFamily="18" charset="0"/>
                <a:ea typeface="+mn-ea"/>
                <a:cs typeface="+mn-cs"/>
              </a:rPr>
              <a:t> </a:t>
            </a:r>
            <a:r>
              <a:rPr lang="en-US" sz="1200" i="1" kern="1200" dirty="0" err="1" smtClean="0">
                <a:solidFill>
                  <a:schemeClr val="tx1"/>
                </a:solidFill>
                <a:effectLst/>
                <a:latin typeface="Times New Roman" pitchFamily="18" charset="0"/>
                <a:ea typeface="+mn-ea"/>
                <a:cs typeface="+mn-cs"/>
              </a:rPr>
              <a:t>oliviforme</a:t>
            </a:r>
            <a:r>
              <a:rPr lang="en-US" sz="1200" i="1" kern="1200" dirty="0" smtClean="0">
                <a:solidFill>
                  <a:schemeClr val="tx1"/>
                </a:solidFill>
                <a:effectLst/>
                <a:latin typeface="Times New Roman" pitchFamily="18" charset="0"/>
                <a:ea typeface="+mn-ea"/>
                <a:cs typeface="+mn-cs"/>
              </a:rPr>
              <a:t> </a:t>
            </a:r>
            <a:r>
              <a:rPr lang="en-US" sz="1200" kern="1200" dirty="0" smtClean="0">
                <a:solidFill>
                  <a:schemeClr val="tx1"/>
                </a:solidFill>
                <a:effectLst/>
                <a:latin typeface="Times New Roman" pitchFamily="18" charset="0"/>
                <a:ea typeface="+mn-ea"/>
                <a:cs typeface="+mn-cs"/>
              </a:rPr>
              <a:t>(</a:t>
            </a:r>
            <a:r>
              <a:rPr lang="en-US" sz="1200" kern="1200" dirty="0" err="1" smtClean="0">
                <a:solidFill>
                  <a:schemeClr val="tx1"/>
                </a:solidFill>
                <a:effectLst/>
                <a:latin typeface="Times New Roman" pitchFamily="18" charset="0"/>
                <a:ea typeface="+mn-ea"/>
                <a:cs typeface="+mn-cs"/>
              </a:rPr>
              <a:t>Hoja</a:t>
            </a:r>
            <a:r>
              <a:rPr lang="en-US" sz="1200" kern="1200" dirty="0" smtClean="0">
                <a:solidFill>
                  <a:schemeClr val="tx1"/>
                </a:solidFill>
                <a:effectLst/>
                <a:latin typeface="Times New Roman" pitchFamily="18" charset="0"/>
                <a:ea typeface="+mn-ea"/>
                <a:cs typeface="+mn-cs"/>
              </a:rPr>
              <a:t> de Satin/</a:t>
            </a:r>
            <a:r>
              <a:rPr lang="en-US" sz="1200" kern="1200" dirty="0" err="1" smtClean="0">
                <a:solidFill>
                  <a:schemeClr val="tx1"/>
                </a:solidFill>
                <a:effectLst/>
                <a:latin typeface="Times New Roman" pitchFamily="18" charset="0"/>
                <a:ea typeface="+mn-ea"/>
                <a:cs typeface="+mn-cs"/>
              </a:rPr>
              <a:t>Satinleaf</a:t>
            </a:r>
            <a:r>
              <a:rPr lang="en-US" sz="1200" kern="1200" dirty="0" smtClean="0">
                <a:solidFill>
                  <a:schemeClr val="tx1"/>
                </a:solidFill>
                <a:effectLst/>
                <a:latin typeface="Times New Roman" pitchFamily="18" charset="0"/>
                <a:ea typeface="+mn-ea"/>
                <a:cs typeface="+mn-cs"/>
              </a:rPr>
              <a:t>)</a:t>
            </a:r>
          </a:p>
          <a:p>
            <a:r>
              <a:rPr lang="en-US" sz="1200" i="1" kern="1200" dirty="0" err="1" smtClean="0">
                <a:solidFill>
                  <a:schemeClr val="tx1"/>
                </a:solidFill>
                <a:effectLst/>
                <a:latin typeface="Times New Roman" pitchFamily="18" charset="0"/>
                <a:ea typeface="+mn-ea"/>
                <a:cs typeface="+mn-cs"/>
              </a:rPr>
              <a:t>Coccothrinax</a:t>
            </a:r>
            <a:r>
              <a:rPr lang="en-US" sz="1200" i="1" kern="1200" dirty="0" smtClean="0">
                <a:solidFill>
                  <a:schemeClr val="tx1"/>
                </a:solidFill>
                <a:effectLst/>
                <a:latin typeface="Times New Roman" pitchFamily="18" charset="0"/>
                <a:ea typeface="+mn-ea"/>
                <a:cs typeface="+mn-cs"/>
              </a:rPr>
              <a:t> </a:t>
            </a:r>
            <a:r>
              <a:rPr lang="en-US" sz="1200" kern="1200" dirty="0" smtClean="0">
                <a:solidFill>
                  <a:schemeClr val="tx1"/>
                </a:solidFill>
                <a:effectLst/>
                <a:latin typeface="Times New Roman" pitchFamily="18" charset="0"/>
                <a:ea typeface="+mn-ea"/>
                <a:cs typeface="+mn-cs"/>
              </a:rPr>
              <a:t>sp. (Guano/Palm)</a:t>
            </a:r>
          </a:p>
          <a:p>
            <a:r>
              <a:rPr lang="en-US" sz="1200" i="1" kern="1200" dirty="0" err="1" smtClean="0">
                <a:solidFill>
                  <a:schemeClr val="tx1"/>
                </a:solidFill>
                <a:effectLst/>
                <a:latin typeface="Times New Roman" pitchFamily="18" charset="0"/>
                <a:ea typeface="+mn-ea"/>
                <a:cs typeface="+mn-cs"/>
              </a:rPr>
              <a:t>Cocos</a:t>
            </a:r>
            <a:r>
              <a:rPr lang="en-US" sz="1200" i="1" kern="1200" dirty="0" smtClean="0">
                <a:solidFill>
                  <a:schemeClr val="tx1"/>
                </a:solidFill>
                <a:effectLst/>
                <a:latin typeface="Times New Roman" pitchFamily="18" charset="0"/>
                <a:ea typeface="+mn-ea"/>
                <a:cs typeface="+mn-cs"/>
              </a:rPr>
              <a:t> </a:t>
            </a:r>
            <a:r>
              <a:rPr lang="en-US" sz="1200" i="1" kern="1200" dirty="0" err="1" smtClean="0">
                <a:solidFill>
                  <a:schemeClr val="tx1"/>
                </a:solidFill>
                <a:effectLst/>
                <a:latin typeface="Times New Roman" pitchFamily="18" charset="0"/>
                <a:ea typeface="+mn-ea"/>
                <a:cs typeface="+mn-cs"/>
              </a:rPr>
              <a:t>nucifera</a:t>
            </a:r>
            <a:r>
              <a:rPr lang="en-US" sz="1200" i="1" kern="1200" dirty="0" smtClean="0">
                <a:solidFill>
                  <a:schemeClr val="tx1"/>
                </a:solidFill>
                <a:effectLst/>
                <a:latin typeface="Times New Roman" pitchFamily="18" charset="0"/>
                <a:ea typeface="+mn-ea"/>
                <a:cs typeface="+mn-cs"/>
              </a:rPr>
              <a:t> </a:t>
            </a:r>
            <a:r>
              <a:rPr lang="en-US" sz="1200" kern="1200" dirty="0" smtClean="0">
                <a:solidFill>
                  <a:schemeClr val="tx1"/>
                </a:solidFill>
                <a:effectLst/>
                <a:latin typeface="Times New Roman" pitchFamily="18" charset="0"/>
                <a:ea typeface="+mn-ea"/>
                <a:cs typeface="+mn-cs"/>
              </a:rPr>
              <a:t>(Coco/Coconut palm)</a:t>
            </a:r>
          </a:p>
          <a:p>
            <a:r>
              <a:rPr lang="en-US" sz="1200" i="1" kern="1200" dirty="0" err="1" smtClean="0">
                <a:solidFill>
                  <a:schemeClr val="tx1"/>
                </a:solidFill>
                <a:effectLst/>
                <a:latin typeface="Times New Roman" pitchFamily="18" charset="0"/>
                <a:ea typeface="+mn-ea"/>
                <a:cs typeface="+mn-cs"/>
              </a:rPr>
              <a:t>Conocarpus</a:t>
            </a:r>
            <a:r>
              <a:rPr lang="en-US" sz="1200" i="1" kern="1200" dirty="0" smtClean="0">
                <a:solidFill>
                  <a:schemeClr val="tx1"/>
                </a:solidFill>
                <a:effectLst/>
                <a:latin typeface="Times New Roman" pitchFamily="18" charset="0"/>
                <a:ea typeface="+mn-ea"/>
                <a:cs typeface="+mn-cs"/>
              </a:rPr>
              <a:t> erectus </a:t>
            </a:r>
            <a:r>
              <a:rPr lang="en-US" sz="1200" kern="1200" dirty="0" smtClean="0">
                <a:solidFill>
                  <a:schemeClr val="tx1"/>
                </a:solidFill>
                <a:effectLst/>
                <a:latin typeface="Times New Roman" pitchFamily="18" charset="0"/>
                <a:ea typeface="+mn-ea"/>
                <a:cs typeface="+mn-cs"/>
              </a:rPr>
              <a:t>(Mangle </a:t>
            </a:r>
            <a:r>
              <a:rPr lang="en-US" sz="1200" kern="1200" dirty="0" err="1" smtClean="0">
                <a:solidFill>
                  <a:schemeClr val="tx1"/>
                </a:solidFill>
                <a:effectLst/>
                <a:latin typeface="Times New Roman" pitchFamily="18" charset="0"/>
                <a:ea typeface="+mn-ea"/>
                <a:cs typeface="+mn-cs"/>
              </a:rPr>
              <a:t>Boton</a:t>
            </a:r>
            <a:r>
              <a:rPr lang="en-US" sz="1200" kern="1200" dirty="0" smtClean="0">
                <a:solidFill>
                  <a:schemeClr val="tx1"/>
                </a:solidFill>
                <a:effectLst/>
                <a:latin typeface="Times New Roman" pitchFamily="18" charset="0"/>
                <a:ea typeface="+mn-ea"/>
                <a:cs typeface="+mn-cs"/>
              </a:rPr>
              <a:t>/Buttonwood)</a:t>
            </a:r>
          </a:p>
          <a:p>
            <a:r>
              <a:rPr lang="en-US" sz="1200" i="1" kern="1200" dirty="0" err="1" smtClean="0">
                <a:solidFill>
                  <a:schemeClr val="tx1"/>
                </a:solidFill>
                <a:effectLst/>
                <a:latin typeface="Times New Roman" pitchFamily="18" charset="0"/>
                <a:ea typeface="+mn-ea"/>
                <a:cs typeface="+mn-cs"/>
              </a:rPr>
              <a:t>Cordyline</a:t>
            </a:r>
            <a:r>
              <a:rPr lang="en-US" sz="1200" i="1" kern="1200" dirty="0" smtClean="0">
                <a:solidFill>
                  <a:schemeClr val="tx1"/>
                </a:solidFill>
                <a:effectLst/>
                <a:latin typeface="Times New Roman" pitchFamily="18" charset="0"/>
                <a:ea typeface="+mn-ea"/>
                <a:cs typeface="+mn-cs"/>
              </a:rPr>
              <a:t> </a:t>
            </a:r>
            <a:r>
              <a:rPr lang="en-US" sz="1200" i="1" kern="1200" dirty="0" err="1" smtClean="0">
                <a:solidFill>
                  <a:schemeClr val="tx1"/>
                </a:solidFill>
                <a:effectLst/>
                <a:latin typeface="Times New Roman" pitchFamily="18" charset="0"/>
                <a:ea typeface="+mn-ea"/>
                <a:cs typeface="+mn-cs"/>
              </a:rPr>
              <a:t>fruticosa</a:t>
            </a:r>
            <a:r>
              <a:rPr lang="en-US" sz="1200" i="1" kern="1200" dirty="0" smtClean="0">
                <a:solidFill>
                  <a:schemeClr val="tx1"/>
                </a:solidFill>
                <a:effectLst/>
                <a:latin typeface="Times New Roman" pitchFamily="18" charset="0"/>
                <a:ea typeface="+mn-ea"/>
                <a:cs typeface="+mn-cs"/>
              </a:rPr>
              <a:t> </a:t>
            </a:r>
            <a:r>
              <a:rPr lang="en-US" sz="1200" kern="1200" dirty="0" smtClean="0">
                <a:solidFill>
                  <a:schemeClr val="tx1"/>
                </a:solidFill>
                <a:effectLst/>
                <a:latin typeface="Times New Roman" pitchFamily="18" charset="0"/>
                <a:ea typeface="+mn-ea"/>
                <a:cs typeface="+mn-cs"/>
              </a:rPr>
              <a:t>(Hawaiian </a:t>
            </a:r>
            <a:r>
              <a:rPr lang="en-US" sz="1200" kern="1200" dirty="0" err="1" smtClean="0">
                <a:solidFill>
                  <a:schemeClr val="tx1"/>
                </a:solidFill>
                <a:effectLst/>
                <a:latin typeface="Times New Roman" pitchFamily="18" charset="0"/>
                <a:ea typeface="+mn-ea"/>
                <a:cs typeface="+mn-cs"/>
              </a:rPr>
              <a:t>ti</a:t>
            </a:r>
            <a:r>
              <a:rPr lang="en-US" sz="1200" kern="1200" dirty="0" smtClean="0">
                <a:solidFill>
                  <a:schemeClr val="tx1"/>
                </a:solidFill>
                <a:effectLst/>
                <a:latin typeface="Times New Roman" pitchFamily="18" charset="0"/>
                <a:ea typeface="+mn-ea"/>
                <a:cs typeface="+mn-cs"/>
              </a:rPr>
              <a:t>)</a:t>
            </a:r>
          </a:p>
          <a:p>
            <a:r>
              <a:rPr lang="en-US" sz="1200" i="1" kern="1200" dirty="0" err="1" smtClean="0">
                <a:solidFill>
                  <a:schemeClr val="tx1"/>
                </a:solidFill>
                <a:effectLst/>
                <a:latin typeface="Times New Roman" pitchFamily="18" charset="0"/>
                <a:ea typeface="+mn-ea"/>
                <a:cs typeface="+mn-cs"/>
              </a:rPr>
              <a:t>Dictyosperma</a:t>
            </a:r>
            <a:r>
              <a:rPr lang="en-US" sz="1200" i="1" kern="1200" dirty="0" smtClean="0">
                <a:solidFill>
                  <a:schemeClr val="tx1"/>
                </a:solidFill>
                <a:effectLst/>
                <a:latin typeface="Times New Roman" pitchFamily="18" charset="0"/>
                <a:ea typeface="+mn-ea"/>
                <a:cs typeface="+mn-cs"/>
              </a:rPr>
              <a:t> album </a:t>
            </a:r>
            <a:r>
              <a:rPr lang="en-US" sz="1200" kern="1200" dirty="0" smtClean="0">
                <a:solidFill>
                  <a:schemeClr val="tx1"/>
                </a:solidFill>
                <a:effectLst/>
                <a:latin typeface="Times New Roman" pitchFamily="18" charset="0"/>
                <a:ea typeface="+mn-ea"/>
                <a:cs typeface="+mn-cs"/>
              </a:rPr>
              <a:t>(Hurricane palm)</a:t>
            </a:r>
          </a:p>
          <a:p>
            <a:r>
              <a:rPr lang="en-US" sz="1200" i="1" kern="1200" dirty="0" err="1" smtClean="0">
                <a:solidFill>
                  <a:schemeClr val="tx1"/>
                </a:solidFill>
                <a:effectLst/>
                <a:latin typeface="Times New Roman" pitchFamily="18" charset="0"/>
                <a:ea typeface="+mn-ea"/>
                <a:cs typeface="+mn-cs"/>
              </a:rPr>
              <a:t>Dypsis</a:t>
            </a:r>
            <a:r>
              <a:rPr lang="en-US" sz="1200" i="1" kern="1200" dirty="0" smtClean="0">
                <a:solidFill>
                  <a:schemeClr val="tx1"/>
                </a:solidFill>
                <a:effectLst/>
                <a:latin typeface="Times New Roman" pitchFamily="18" charset="0"/>
                <a:ea typeface="+mn-ea"/>
                <a:cs typeface="+mn-cs"/>
              </a:rPr>
              <a:t> </a:t>
            </a:r>
            <a:r>
              <a:rPr lang="en-US" sz="1200" i="1" kern="1200" dirty="0" err="1" smtClean="0">
                <a:solidFill>
                  <a:schemeClr val="tx1"/>
                </a:solidFill>
                <a:effectLst/>
                <a:latin typeface="Times New Roman" pitchFamily="18" charset="0"/>
                <a:ea typeface="+mn-ea"/>
                <a:cs typeface="+mn-cs"/>
              </a:rPr>
              <a:t>decaryi</a:t>
            </a:r>
            <a:r>
              <a:rPr lang="en-US" sz="1200" i="1" kern="1200" dirty="0" smtClean="0">
                <a:solidFill>
                  <a:schemeClr val="tx1"/>
                </a:solidFill>
                <a:effectLst/>
                <a:latin typeface="Times New Roman" pitchFamily="18" charset="0"/>
                <a:ea typeface="+mn-ea"/>
                <a:cs typeface="+mn-cs"/>
              </a:rPr>
              <a:t> </a:t>
            </a:r>
            <a:r>
              <a:rPr lang="en-US" sz="1200" kern="1200" dirty="0" smtClean="0">
                <a:solidFill>
                  <a:schemeClr val="tx1"/>
                </a:solidFill>
                <a:effectLst/>
                <a:latin typeface="Times New Roman" pitchFamily="18" charset="0"/>
                <a:ea typeface="+mn-ea"/>
                <a:cs typeface="+mn-cs"/>
              </a:rPr>
              <a:t>(Palma </a:t>
            </a:r>
            <a:r>
              <a:rPr lang="en-US" sz="1200" kern="1200" dirty="0" err="1" smtClean="0">
                <a:solidFill>
                  <a:schemeClr val="tx1"/>
                </a:solidFill>
                <a:effectLst/>
                <a:latin typeface="Times New Roman" pitchFamily="18" charset="0"/>
                <a:ea typeface="+mn-ea"/>
                <a:cs typeface="+mn-cs"/>
              </a:rPr>
              <a:t>triangulo</a:t>
            </a:r>
            <a:r>
              <a:rPr lang="en-US" sz="1200" kern="1200" dirty="0" smtClean="0">
                <a:solidFill>
                  <a:schemeClr val="tx1"/>
                </a:solidFill>
                <a:effectLst/>
                <a:latin typeface="Times New Roman" pitchFamily="18" charset="0"/>
                <a:ea typeface="+mn-ea"/>
                <a:cs typeface="+mn-cs"/>
              </a:rPr>
              <a:t>/Triangle palm)</a:t>
            </a:r>
          </a:p>
          <a:p>
            <a:r>
              <a:rPr lang="en-US" sz="1200" i="1" kern="1200" dirty="0" err="1" smtClean="0">
                <a:solidFill>
                  <a:schemeClr val="tx1"/>
                </a:solidFill>
                <a:effectLst/>
                <a:latin typeface="Times New Roman" pitchFamily="18" charset="0"/>
                <a:ea typeface="+mn-ea"/>
                <a:cs typeface="+mn-cs"/>
              </a:rPr>
              <a:t>Dypsis</a:t>
            </a:r>
            <a:r>
              <a:rPr lang="en-US" sz="1200" i="1" kern="1200" dirty="0" smtClean="0">
                <a:solidFill>
                  <a:schemeClr val="tx1"/>
                </a:solidFill>
                <a:effectLst/>
                <a:latin typeface="Times New Roman" pitchFamily="18" charset="0"/>
                <a:ea typeface="+mn-ea"/>
                <a:cs typeface="+mn-cs"/>
              </a:rPr>
              <a:t> </a:t>
            </a:r>
            <a:r>
              <a:rPr lang="en-US" sz="1200" i="1" kern="1200" dirty="0" err="1" smtClean="0">
                <a:solidFill>
                  <a:schemeClr val="tx1"/>
                </a:solidFill>
                <a:effectLst/>
                <a:latin typeface="Times New Roman" pitchFamily="18" charset="0"/>
                <a:ea typeface="+mn-ea"/>
                <a:cs typeface="+mn-cs"/>
              </a:rPr>
              <a:t>lutescens</a:t>
            </a:r>
            <a:r>
              <a:rPr lang="en-US" sz="1200" i="1" kern="1200" dirty="0" smtClean="0">
                <a:solidFill>
                  <a:schemeClr val="tx1"/>
                </a:solidFill>
                <a:effectLst/>
                <a:latin typeface="Times New Roman" pitchFamily="18" charset="0"/>
                <a:ea typeface="+mn-ea"/>
                <a:cs typeface="+mn-cs"/>
              </a:rPr>
              <a:t> </a:t>
            </a:r>
            <a:r>
              <a:rPr lang="en-US" sz="1200" kern="1200" dirty="0" smtClean="0">
                <a:solidFill>
                  <a:schemeClr val="tx1"/>
                </a:solidFill>
                <a:effectLst/>
                <a:latin typeface="Times New Roman" pitchFamily="18" charset="0"/>
                <a:ea typeface="+mn-ea"/>
                <a:cs typeface="+mn-cs"/>
              </a:rPr>
              <a:t>(Areca/Areca palm)</a:t>
            </a:r>
          </a:p>
          <a:p>
            <a:r>
              <a:rPr lang="en-US" sz="1200" i="1" kern="1200" dirty="0" smtClean="0">
                <a:solidFill>
                  <a:schemeClr val="tx1"/>
                </a:solidFill>
                <a:effectLst/>
                <a:latin typeface="Times New Roman" pitchFamily="18" charset="0"/>
                <a:ea typeface="+mn-ea"/>
                <a:cs typeface="+mn-cs"/>
              </a:rPr>
              <a:t>Eugenia </a:t>
            </a:r>
            <a:r>
              <a:rPr lang="en-US" sz="1200" i="1" kern="1200" dirty="0" err="1" smtClean="0">
                <a:solidFill>
                  <a:schemeClr val="tx1"/>
                </a:solidFill>
                <a:effectLst/>
                <a:latin typeface="Times New Roman" pitchFamily="18" charset="0"/>
                <a:ea typeface="+mn-ea"/>
                <a:cs typeface="+mn-cs"/>
              </a:rPr>
              <a:t>axillaris</a:t>
            </a:r>
            <a:r>
              <a:rPr lang="en-US" sz="1200" i="1" kern="1200" dirty="0" smtClean="0">
                <a:solidFill>
                  <a:schemeClr val="tx1"/>
                </a:solidFill>
                <a:effectLst/>
                <a:latin typeface="Times New Roman" pitchFamily="18" charset="0"/>
                <a:ea typeface="+mn-ea"/>
                <a:cs typeface="+mn-cs"/>
              </a:rPr>
              <a:t> </a:t>
            </a:r>
            <a:r>
              <a:rPr lang="en-US" sz="1200" kern="1200" dirty="0" smtClean="0">
                <a:solidFill>
                  <a:schemeClr val="tx1"/>
                </a:solidFill>
                <a:effectLst/>
                <a:latin typeface="Times New Roman" pitchFamily="18" charset="0"/>
                <a:ea typeface="+mn-ea"/>
                <a:cs typeface="+mn-cs"/>
              </a:rPr>
              <a:t>(White Stopper)</a:t>
            </a:r>
          </a:p>
          <a:p>
            <a:r>
              <a:rPr lang="en-US" sz="1200" i="1" kern="1200" dirty="0" smtClean="0">
                <a:solidFill>
                  <a:schemeClr val="tx1"/>
                </a:solidFill>
                <a:effectLst/>
                <a:latin typeface="Times New Roman" pitchFamily="18" charset="0"/>
                <a:ea typeface="+mn-ea"/>
                <a:cs typeface="+mn-cs"/>
              </a:rPr>
              <a:t>Eugenia </a:t>
            </a:r>
            <a:r>
              <a:rPr lang="en-US" sz="1200" i="1" kern="1200" dirty="0" err="1" smtClean="0">
                <a:solidFill>
                  <a:schemeClr val="tx1"/>
                </a:solidFill>
                <a:effectLst/>
                <a:latin typeface="Times New Roman" pitchFamily="18" charset="0"/>
                <a:ea typeface="+mn-ea"/>
                <a:cs typeface="+mn-cs"/>
              </a:rPr>
              <a:t>uniflora</a:t>
            </a:r>
            <a:r>
              <a:rPr lang="en-US" sz="1200" i="1" kern="1200" dirty="0" smtClean="0">
                <a:solidFill>
                  <a:schemeClr val="tx1"/>
                </a:solidFill>
                <a:effectLst/>
                <a:latin typeface="Times New Roman" pitchFamily="18" charset="0"/>
                <a:ea typeface="+mn-ea"/>
                <a:cs typeface="+mn-cs"/>
              </a:rPr>
              <a:t> </a:t>
            </a:r>
            <a:r>
              <a:rPr lang="en-US" sz="1200" kern="1200" dirty="0" smtClean="0">
                <a:solidFill>
                  <a:schemeClr val="tx1"/>
                </a:solidFill>
                <a:effectLst/>
                <a:latin typeface="Times New Roman" pitchFamily="18" charset="0"/>
                <a:ea typeface="+mn-ea"/>
                <a:cs typeface="+mn-cs"/>
              </a:rPr>
              <a:t>(</a:t>
            </a:r>
            <a:r>
              <a:rPr lang="en-US" sz="1200" kern="1200" dirty="0" err="1" smtClean="0">
                <a:solidFill>
                  <a:schemeClr val="tx1"/>
                </a:solidFill>
                <a:effectLst/>
                <a:latin typeface="Times New Roman" pitchFamily="18" charset="0"/>
                <a:ea typeface="+mn-ea"/>
                <a:cs typeface="+mn-cs"/>
              </a:rPr>
              <a:t>Cereza</a:t>
            </a:r>
            <a:r>
              <a:rPr lang="en-US" sz="1200" kern="1200" dirty="0" smtClean="0">
                <a:solidFill>
                  <a:schemeClr val="tx1"/>
                </a:solidFill>
                <a:effectLst/>
                <a:latin typeface="Times New Roman" pitchFamily="18" charset="0"/>
                <a:ea typeface="+mn-ea"/>
                <a:cs typeface="+mn-cs"/>
              </a:rPr>
              <a:t>/Surinam cherry)</a:t>
            </a:r>
          </a:p>
          <a:p>
            <a:r>
              <a:rPr lang="en-US" sz="1200" i="1" kern="1200" dirty="0" err="1" smtClean="0">
                <a:solidFill>
                  <a:schemeClr val="tx1"/>
                </a:solidFill>
                <a:effectLst/>
                <a:latin typeface="Times New Roman" pitchFamily="18" charset="0"/>
                <a:ea typeface="+mn-ea"/>
                <a:cs typeface="+mn-cs"/>
              </a:rPr>
              <a:t>Ficus</a:t>
            </a:r>
            <a:r>
              <a:rPr lang="en-US" sz="1200" i="1" kern="1200" dirty="0" smtClean="0">
                <a:solidFill>
                  <a:schemeClr val="tx1"/>
                </a:solidFill>
                <a:effectLst/>
                <a:latin typeface="Times New Roman" pitchFamily="18" charset="0"/>
                <a:ea typeface="+mn-ea"/>
                <a:cs typeface="+mn-cs"/>
              </a:rPr>
              <a:t> </a:t>
            </a:r>
            <a:r>
              <a:rPr lang="en-US" sz="1200" i="1" kern="1200" dirty="0" err="1" smtClean="0">
                <a:solidFill>
                  <a:schemeClr val="tx1"/>
                </a:solidFill>
                <a:effectLst/>
                <a:latin typeface="Times New Roman" pitchFamily="18" charset="0"/>
                <a:ea typeface="+mn-ea"/>
                <a:cs typeface="+mn-cs"/>
              </a:rPr>
              <a:t>aurea</a:t>
            </a:r>
            <a:r>
              <a:rPr lang="en-US" sz="1200" i="1" kern="1200" dirty="0" smtClean="0">
                <a:solidFill>
                  <a:schemeClr val="tx1"/>
                </a:solidFill>
                <a:effectLst/>
                <a:latin typeface="Times New Roman" pitchFamily="18" charset="0"/>
                <a:ea typeface="+mn-ea"/>
                <a:cs typeface="+mn-cs"/>
              </a:rPr>
              <a:t> </a:t>
            </a:r>
            <a:r>
              <a:rPr lang="en-US" sz="1200" kern="1200" dirty="0" smtClean="0">
                <a:solidFill>
                  <a:schemeClr val="tx1"/>
                </a:solidFill>
                <a:effectLst/>
                <a:latin typeface="Times New Roman" pitchFamily="18" charset="0"/>
                <a:ea typeface="+mn-ea"/>
                <a:cs typeface="+mn-cs"/>
              </a:rPr>
              <a:t>( </a:t>
            </a:r>
            <a:r>
              <a:rPr lang="en-US" sz="1200" kern="1200" dirty="0" err="1" smtClean="0">
                <a:solidFill>
                  <a:schemeClr val="tx1"/>
                </a:solidFill>
                <a:effectLst/>
                <a:latin typeface="Times New Roman" pitchFamily="18" charset="0"/>
                <a:ea typeface="+mn-ea"/>
                <a:cs typeface="+mn-cs"/>
              </a:rPr>
              <a:t>Ficus</a:t>
            </a:r>
            <a:r>
              <a:rPr lang="en-US" sz="1200" kern="1200" dirty="0" smtClean="0">
                <a:solidFill>
                  <a:schemeClr val="tx1"/>
                </a:solidFill>
                <a:effectLst/>
                <a:latin typeface="Times New Roman" pitchFamily="18" charset="0"/>
                <a:ea typeface="+mn-ea"/>
                <a:cs typeface="+mn-cs"/>
              </a:rPr>
              <a:t> </a:t>
            </a:r>
            <a:r>
              <a:rPr lang="en-US" sz="1200" kern="1200" dirty="0" err="1" smtClean="0">
                <a:solidFill>
                  <a:schemeClr val="tx1"/>
                </a:solidFill>
                <a:effectLst/>
                <a:latin typeface="Times New Roman" pitchFamily="18" charset="0"/>
                <a:ea typeface="+mn-ea"/>
                <a:cs typeface="+mn-cs"/>
              </a:rPr>
              <a:t>estrangulador</a:t>
            </a:r>
            <a:r>
              <a:rPr lang="en-US" sz="1200" kern="1200" dirty="0" smtClean="0">
                <a:solidFill>
                  <a:schemeClr val="tx1"/>
                </a:solidFill>
                <a:effectLst/>
                <a:latin typeface="Times New Roman" pitchFamily="18" charset="0"/>
                <a:ea typeface="+mn-ea"/>
                <a:cs typeface="+mn-cs"/>
              </a:rPr>
              <a:t>/Strangler fig)</a:t>
            </a:r>
          </a:p>
          <a:p>
            <a:r>
              <a:rPr lang="en-US" sz="1200" i="1" kern="1200" dirty="0" err="1" smtClean="0">
                <a:solidFill>
                  <a:schemeClr val="tx1"/>
                </a:solidFill>
                <a:effectLst/>
                <a:latin typeface="Times New Roman" pitchFamily="18" charset="0"/>
                <a:ea typeface="+mn-ea"/>
                <a:cs typeface="+mn-cs"/>
              </a:rPr>
              <a:t>Ficus</a:t>
            </a:r>
            <a:r>
              <a:rPr lang="en-US" sz="1200" i="1" kern="1200" dirty="0" smtClean="0">
                <a:solidFill>
                  <a:schemeClr val="tx1"/>
                </a:solidFill>
                <a:effectLst/>
                <a:latin typeface="Times New Roman" pitchFamily="18" charset="0"/>
                <a:ea typeface="+mn-ea"/>
                <a:cs typeface="+mn-cs"/>
              </a:rPr>
              <a:t> </a:t>
            </a:r>
            <a:r>
              <a:rPr lang="en-US" sz="1200" i="1" kern="1200" dirty="0" err="1" smtClean="0">
                <a:solidFill>
                  <a:schemeClr val="tx1"/>
                </a:solidFill>
                <a:effectLst/>
                <a:latin typeface="Times New Roman" pitchFamily="18" charset="0"/>
                <a:ea typeface="+mn-ea"/>
                <a:cs typeface="+mn-cs"/>
              </a:rPr>
              <a:t>carica</a:t>
            </a:r>
            <a:r>
              <a:rPr lang="en-US" sz="1200" i="1" kern="1200" dirty="0" smtClean="0">
                <a:solidFill>
                  <a:schemeClr val="tx1"/>
                </a:solidFill>
                <a:effectLst/>
                <a:latin typeface="Times New Roman" pitchFamily="18" charset="0"/>
                <a:ea typeface="+mn-ea"/>
                <a:cs typeface="+mn-cs"/>
              </a:rPr>
              <a:t> </a:t>
            </a:r>
            <a:r>
              <a:rPr lang="en-US" sz="1200" kern="1200" dirty="0" smtClean="0">
                <a:solidFill>
                  <a:schemeClr val="tx1"/>
                </a:solidFill>
                <a:effectLst/>
                <a:latin typeface="Times New Roman" pitchFamily="18" charset="0"/>
                <a:ea typeface="+mn-ea"/>
                <a:cs typeface="+mn-cs"/>
              </a:rPr>
              <a:t>(</a:t>
            </a:r>
            <a:r>
              <a:rPr lang="en-US" sz="1200" kern="1200" dirty="0" err="1" smtClean="0">
                <a:solidFill>
                  <a:schemeClr val="tx1"/>
                </a:solidFill>
                <a:effectLst/>
                <a:latin typeface="Times New Roman" pitchFamily="18" charset="0"/>
                <a:ea typeface="+mn-ea"/>
                <a:cs typeface="+mn-cs"/>
              </a:rPr>
              <a:t>Higuera</a:t>
            </a:r>
            <a:r>
              <a:rPr lang="en-US" sz="1200" kern="1200" dirty="0" smtClean="0">
                <a:solidFill>
                  <a:schemeClr val="tx1"/>
                </a:solidFill>
                <a:effectLst/>
                <a:latin typeface="Times New Roman" pitchFamily="18" charset="0"/>
                <a:ea typeface="+mn-ea"/>
                <a:cs typeface="+mn-cs"/>
              </a:rPr>
              <a:t> /Edible fig)</a:t>
            </a:r>
          </a:p>
          <a:p>
            <a:r>
              <a:rPr lang="en-US" sz="1200" i="1" kern="1200" dirty="0" err="1" smtClean="0">
                <a:solidFill>
                  <a:schemeClr val="tx1"/>
                </a:solidFill>
                <a:effectLst/>
                <a:latin typeface="Times New Roman" pitchFamily="18" charset="0"/>
                <a:ea typeface="+mn-ea"/>
                <a:cs typeface="+mn-cs"/>
              </a:rPr>
              <a:t>Hyophorbe</a:t>
            </a:r>
            <a:r>
              <a:rPr lang="en-US" sz="1200" i="1" kern="1200" dirty="0" smtClean="0">
                <a:solidFill>
                  <a:schemeClr val="tx1"/>
                </a:solidFill>
                <a:effectLst/>
                <a:latin typeface="Times New Roman" pitchFamily="18" charset="0"/>
                <a:ea typeface="+mn-ea"/>
                <a:cs typeface="+mn-cs"/>
              </a:rPr>
              <a:t> </a:t>
            </a:r>
            <a:r>
              <a:rPr lang="en-US" sz="1200" i="1" kern="1200" dirty="0" err="1" smtClean="0">
                <a:solidFill>
                  <a:schemeClr val="tx1"/>
                </a:solidFill>
                <a:effectLst/>
                <a:latin typeface="Times New Roman" pitchFamily="18" charset="0"/>
                <a:ea typeface="+mn-ea"/>
                <a:cs typeface="+mn-cs"/>
              </a:rPr>
              <a:t>verschaffeltii</a:t>
            </a:r>
            <a:r>
              <a:rPr lang="en-US" sz="1200" i="1" kern="1200" dirty="0" smtClean="0">
                <a:solidFill>
                  <a:schemeClr val="tx1"/>
                </a:solidFill>
                <a:effectLst/>
                <a:latin typeface="Times New Roman" pitchFamily="18" charset="0"/>
                <a:ea typeface="+mn-ea"/>
                <a:cs typeface="+mn-cs"/>
              </a:rPr>
              <a:t> </a:t>
            </a:r>
            <a:r>
              <a:rPr lang="en-US" sz="1200" kern="1200" dirty="0" smtClean="0">
                <a:solidFill>
                  <a:schemeClr val="tx1"/>
                </a:solidFill>
                <a:effectLst/>
                <a:latin typeface="Times New Roman" pitchFamily="18" charset="0"/>
                <a:ea typeface="+mn-ea"/>
                <a:cs typeface="+mn-cs"/>
              </a:rPr>
              <a:t>(Spindle palm)</a:t>
            </a:r>
          </a:p>
          <a:p>
            <a:r>
              <a:rPr lang="en-US" sz="1200" i="1" kern="1200" dirty="0" err="1" smtClean="0">
                <a:solidFill>
                  <a:schemeClr val="tx1"/>
                </a:solidFill>
                <a:effectLst/>
                <a:latin typeface="Times New Roman" pitchFamily="18" charset="0"/>
                <a:ea typeface="+mn-ea"/>
                <a:cs typeface="+mn-cs"/>
              </a:rPr>
              <a:t>Mangifera</a:t>
            </a:r>
            <a:r>
              <a:rPr lang="en-US" sz="1200" i="1" kern="1200" dirty="0" smtClean="0">
                <a:solidFill>
                  <a:schemeClr val="tx1"/>
                </a:solidFill>
                <a:effectLst/>
                <a:latin typeface="Times New Roman" pitchFamily="18" charset="0"/>
                <a:ea typeface="+mn-ea"/>
                <a:cs typeface="+mn-cs"/>
              </a:rPr>
              <a:t> </a:t>
            </a:r>
            <a:r>
              <a:rPr lang="en-US" sz="1200" i="1" kern="1200" dirty="0" err="1" smtClean="0">
                <a:solidFill>
                  <a:schemeClr val="tx1"/>
                </a:solidFill>
                <a:effectLst/>
                <a:latin typeface="Times New Roman" pitchFamily="18" charset="0"/>
                <a:ea typeface="+mn-ea"/>
                <a:cs typeface="+mn-cs"/>
              </a:rPr>
              <a:t>indica</a:t>
            </a:r>
            <a:r>
              <a:rPr lang="en-US" sz="1200" i="1" kern="1200" dirty="0" smtClean="0">
                <a:solidFill>
                  <a:schemeClr val="tx1"/>
                </a:solidFill>
                <a:effectLst/>
                <a:latin typeface="Times New Roman" pitchFamily="18" charset="0"/>
                <a:ea typeface="+mn-ea"/>
                <a:cs typeface="+mn-cs"/>
              </a:rPr>
              <a:t> </a:t>
            </a:r>
            <a:r>
              <a:rPr lang="en-US" sz="1200" kern="1200" dirty="0" smtClean="0">
                <a:solidFill>
                  <a:schemeClr val="tx1"/>
                </a:solidFill>
                <a:effectLst/>
                <a:latin typeface="Times New Roman" pitchFamily="18" charset="0"/>
                <a:ea typeface="+mn-ea"/>
                <a:cs typeface="+mn-cs"/>
              </a:rPr>
              <a:t>(Mango)</a:t>
            </a:r>
          </a:p>
          <a:p>
            <a:r>
              <a:rPr lang="en-US" sz="1200" i="1" kern="1200" dirty="0" err="1" smtClean="0">
                <a:solidFill>
                  <a:schemeClr val="tx1"/>
                </a:solidFill>
                <a:effectLst/>
                <a:latin typeface="Times New Roman" pitchFamily="18" charset="0"/>
                <a:ea typeface="+mn-ea"/>
                <a:cs typeface="+mn-cs"/>
              </a:rPr>
              <a:t>Manilkara</a:t>
            </a:r>
            <a:r>
              <a:rPr lang="en-US" sz="1200" i="1" kern="1200" dirty="0" smtClean="0">
                <a:solidFill>
                  <a:schemeClr val="tx1"/>
                </a:solidFill>
                <a:effectLst/>
                <a:latin typeface="Times New Roman" pitchFamily="18" charset="0"/>
                <a:ea typeface="+mn-ea"/>
                <a:cs typeface="+mn-cs"/>
              </a:rPr>
              <a:t> </a:t>
            </a:r>
            <a:r>
              <a:rPr lang="en-US" sz="1200" i="1" kern="1200" dirty="0" err="1" smtClean="0">
                <a:solidFill>
                  <a:schemeClr val="tx1"/>
                </a:solidFill>
                <a:effectLst/>
                <a:latin typeface="Times New Roman" pitchFamily="18" charset="0"/>
                <a:ea typeface="+mn-ea"/>
                <a:cs typeface="+mn-cs"/>
              </a:rPr>
              <a:t>roxburghiana</a:t>
            </a:r>
            <a:endParaRPr lang="en-US" sz="1200" kern="1200" dirty="0" smtClean="0">
              <a:solidFill>
                <a:schemeClr val="tx1"/>
              </a:solidFill>
              <a:effectLst/>
              <a:latin typeface="Times New Roman" pitchFamily="18" charset="0"/>
              <a:ea typeface="+mn-ea"/>
              <a:cs typeface="+mn-cs"/>
            </a:endParaRPr>
          </a:p>
          <a:p>
            <a:r>
              <a:rPr lang="en-US" sz="1200" i="1" kern="1200" dirty="0" err="1" smtClean="0">
                <a:solidFill>
                  <a:schemeClr val="tx1"/>
                </a:solidFill>
                <a:effectLst/>
                <a:latin typeface="Times New Roman" pitchFamily="18" charset="0"/>
                <a:ea typeface="+mn-ea"/>
                <a:cs typeface="+mn-cs"/>
              </a:rPr>
              <a:t>Manilkara</a:t>
            </a:r>
            <a:r>
              <a:rPr lang="en-US" sz="1200" i="1" kern="1200" dirty="0" smtClean="0">
                <a:solidFill>
                  <a:schemeClr val="tx1"/>
                </a:solidFill>
                <a:effectLst/>
                <a:latin typeface="Times New Roman" pitchFamily="18" charset="0"/>
                <a:ea typeface="+mn-ea"/>
                <a:cs typeface="+mn-cs"/>
              </a:rPr>
              <a:t> </a:t>
            </a:r>
            <a:r>
              <a:rPr lang="en-US" sz="1200" i="1" kern="1200" dirty="0" err="1" smtClean="0">
                <a:solidFill>
                  <a:schemeClr val="tx1"/>
                </a:solidFill>
                <a:effectLst/>
                <a:latin typeface="Times New Roman" pitchFamily="18" charset="0"/>
                <a:ea typeface="+mn-ea"/>
                <a:cs typeface="+mn-cs"/>
              </a:rPr>
              <a:t>zapota</a:t>
            </a:r>
            <a:r>
              <a:rPr lang="en-US" sz="1200" i="1" kern="1200" dirty="0" smtClean="0">
                <a:solidFill>
                  <a:schemeClr val="tx1"/>
                </a:solidFill>
                <a:effectLst/>
                <a:latin typeface="Times New Roman" pitchFamily="18" charset="0"/>
                <a:ea typeface="+mn-ea"/>
                <a:cs typeface="+mn-cs"/>
              </a:rPr>
              <a:t> </a:t>
            </a:r>
            <a:r>
              <a:rPr lang="en-US" sz="1200" kern="1200" dirty="0" smtClean="0">
                <a:solidFill>
                  <a:schemeClr val="tx1"/>
                </a:solidFill>
                <a:effectLst/>
                <a:latin typeface="Times New Roman" pitchFamily="18" charset="0"/>
                <a:ea typeface="+mn-ea"/>
                <a:cs typeface="+mn-cs"/>
              </a:rPr>
              <a:t>(Sapodilla)</a:t>
            </a:r>
          </a:p>
          <a:p>
            <a:r>
              <a:rPr lang="en-US" sz="1200" i="1" kern="1200" dirty="0" err="1" smtClean="0">
                <a:solidFill>
                  <a:schemeClr val="tx1"/>
                </a:solidFill>
                <a:effectLst/>
                <a:latin typeface="Times New Roman" pitchFamily="18" charset="0"/>
                <a:ea typeface="+mn-ea"/>
                <a:cs typeface="+mn-cs"/>
              </a:rPr>
              <a:t>Myrica</a:t>
            </a:r>
            <a:r>
              <a:rPr lang="en-US" sz="1200" i="1" kern="1200" dirty="0" smtClean="0">
                <a:solidFill>
                  <a:schemeClr val="tx1"/>
                </a:solidFill>
                <a:effectLst/>
                <a:latin typeface="Times New Roman" pitchFamily="18" charset="0"/>
                <a:ea typeface="+mn-ea"/>
                <a:cs typeface="+mn-cs"/>
              </a:rPr>
              <a:t> </a:t>
            </a:r>
            <a:r>
              <a:rPr lang="en-US" sz="1200" i="1" kern="1200" dirty="0" err="1" smtClean="0">
                <a:solidFill>
                  <a:schemeClr val="tx1"/>
                </a:solidFill>
                <a:effectLst/>
                <a:latin typeface="Times New Roman" pitchFamily="18" charset="0"/>
                <a:ea typeface="+mn-ea"/>
                <a:cs typeface="+mn-cs"/>
              </a:rPr>
              <a:t>cerifera</a:t>
            </a:r>
            <a:r>
              <a:rPr lang="en-US" sz="1200" i="1" kern="1200" dirty="0" smtClean="0">
                <a:solidFill>
                  <a:schemeClr val="tx1"/>
                </a:solidFill>
                <a:effectLst/>
                <a:latin typeface="Times New Roman" pitchFamily="18" charset="0"/>
                <a:ea typeface="+mn-ea"/>
                <a:cs typeface="+mn-cs"/>
              </a:rPr>
              <a:t> </a:t>
            </a:r>
            <a:r>
              <a:rPr lang="en-US" sz="1200" kern="1200" dirty="0" smtClean="0">
                <a:solidFill>
                  <a:schemeClr val="tx1"/>
                </a:solidFill>
                <a:effectLst/>
                <a:latin typeface="Times New Roman" pitchFamily="18" charset="0"/>
                <a:ea typeface="+mn-ea"/>
                <a:cs typeface="+mn-cs"/>
              </a:rPr>
              <a:t>(</a:t>
            </a:r>
            <a:r>
              <a:rPr lang="en-US" sz="1200" kern="1200" dirty="0" err="1" smtClean="0">
                <a:solidFill>
                  <a:schemeClr val="tx1"/>
                </a:solidFill>
                <a:effectLst/>
                <a:latin typeface="Times New Roman" pitchFamily="18" charset="0"/>
                <a:ea typeface="+mn-ea"/>
                <a:cs typeface="+mn-cs"/>
              </a:rPr>
              <a:t>Aebol</a:t>
            </a:r>
            <a:r>
              <a:rPr lang="en-US" sz="1200" kern="1200" dirty="0" smtClean="0">
                <a:solidFill>
                  <a:schemeClr val="tx1"/>
                </a:solidFill>
                <a:effectLst/>
                <a:latin typeface="Times New Roman" pitchFamily="18" charset="0"/>
                <a:ea typeface="+mn-ea"/>
                <a:cs typeface="+mn-cs"/>
              </a:rPr>
              <a:t> de </a:t>
            </a:r>
            <a:r>
              <a:rPr lang="en-US" sz="1200" kern="1200" dirty="0" err="1" smtClean="0">
                <a:solidFill>
                  <a:schemeClr val="tx1"/>
                </a:solidFill>
                <a:effectLst/>
                <a:latin typeface="Times New Roman" pitchFamily="18" charset="0"/>
                <a:ea typeface="+mn-ea"/>
                <a:cs typeface="+mn-cs"/>
              </a:rPr>
              <a:t>cera</a:t>
            </a:r>
            <a:r>
              <a:rPr lang="en-US" sz="1200" kern="1200" dirty="0" smtClean="0">
                <a:solidFill>
                  <a:schemeClr val="tx1"/>
                </a:solidFill>
                <a:effectLst/>
                <a:latin typeface="Times New Roman" pitchFamily="18" charset="0"/>
                <a:ea typeface="+mn-ea"/>
                <a:cs typeface="+mn-cs"/>
              </a:rPr>
              <a:t>/Wax myrtle)</a:t>
            </a:r>
          </a:p>
          <a:p>
            <a:r>
              <a:rPr lang="en-US" sz="1200" i="1" kern="1200" dirty="0" err="1" smtClean="0">
                <a:solidFill>
                  <a:schemeClr val="tx1"/>
                </a:solidFill>
                <a:effectLst/>
                <a:latin typeface="Times New Roman" pitchFamily="18" charset="0"/>
                <a:ea typeface="+mn-ea"/>
                <a:cs typeface="+mn-cs"/>
              </a:rPr>
              <a:t>Myrcianthes</a:t>
            </a:r>
            <a:r>
              <a:rPr lang="en-US" sz="1200" i="1" kern="1200" dirty="0" smtClean="0">
                <a:solidFill>
                  <a:schemeClr val="tx1"/>
                </a:solidFill>
                <a:effectLst/>
                <a:latin typeface="Times New Roman" pitchFamily="18" charset="0"/>
                <a:ea typeface="+mn-ea"/>
                <a:cs typeface="+mn-cs"/>
              </a:rPr>
              <a:t> </a:t>
            </a:r>
            <a:r>
              <a:rPr lang="en-US" sz="1200" i="1" kern="1200" dirty="0" err="1" smtClean="0">
                <a:solidFill>
                  <a:schemeClr val="tx1"/>
                </a:solidFill>
                <a:effectLst/>
                <a:latin typeface="Times New Roman" pitchFamily="18" charset="0"/>
                <a:ea typeface="+mn-ea"/>
                <a:cs typeface="+mn-cs"/>
              </a:rPr>
              <a:t>fragrans</a:t>
            </a:r>
            <a:r>
              <a:rPr lang="en-US" sz="1200" i="1" kern="1200" dirty="0" smtClean="0">
                <a:solidFill>
                  <a:schemeClr val="tx1"/>
                </a:solidFill>
                <a:effectLst/>
                <a:latin typeface="Times New Roman" pitchFamily="18" charset="0"/>
                <a:ea typeface="+mn-ea"/>
                <a:cs typeface="+mn-cs"/>
              </a:rPr>
              <a:t> </a:t>
            </a:r>
            <a:r>
              <a:rPr lang="en-US" sz="1200" kern="1200" dirty="0" smtClean="0">
                <a:solidFill>
                  <a:schemeClr val="tx1"/>
                </a:solidFill>
                <a:effectLst/>
                <a:latin typeface="Times New Roman" pitchFamily="18" charset="0"/>
                <a:ea typeface="+mn-ea"/>
                <a:cs typeface="+mn-cs"/>
              </a:rPr>
              <a:t>(Simpson’s stopper)</a:t>
            </a:r>
          </a:p>
          <a:p>
            <a:r>
              <a:rPr lang="en-US" sz="1200" i="1" kern="1200" dirty="0" smtClean="0">
                <a:solidFill>
                  <a:schemeClr val="tx1"/>
                </a:solidFill>
                <a:effectLst/>
                <a:latin typeface="Times New Roman" pitchFamily="18" charset="0"/>
                <a:ea typeface="+mn-ea"/>
                <a:cs typeface="+mn-cs"/>
              </a:rPr>
              <a:t>Musa sp. </a:t>
            </a:r>
            <a:r>
              <a:rPr lang="en-US" sz="1200" kern="1200" dirty="0" smtClean="0">
                <a:solidFill>
                  <a:schemeClr val="tx1"/>
                </a:solidFill>
                <a:effectLst/>
                <a:latin typeface="Times New Roman" pitchFamily="18" charset="0"/>
                <a:ea typeface="+mn-ea"/>
                <a:cs typeface="+mn-cs"/>
              </a:rPr>
              <a:t>(Banana)</a:t>
            </a:r>
          </a:p>
          <a:p>
            <a:r>
              <a:rPr lang="en-US" sz="1200" i="1" kern="1200" dirty="0" err="1" smtClean="0">
                <a:solidFill>
                  <a:schemeClr val="tx1"/>
                </a:solidFill>
                <a:effectLst/>
                <a:latin typeface="Times New Roman" pitchFamily="18" charset="0"/>
                <a:ea typeface="+mn-ea"/>
                <a:cs typeface="+mn-cs"/>
              </a:rPr>
              <a:t>Parthenocissus</a:t>
            </a:r>
            <a:r>
              <a:rPr lang="en-US" sz="1200" i="1" kern="1200" dirty="0" smtClean="0">
                <a:solidFill>
                  <a:schemeClr val="tx1"/>
                </a:solidFill>
                <a:effectLst/>
                <a:latin typeface="Times New Roman" pitchFamily="18" charset="0"/>
                <a:ea typeface="+mn-ea"/>
                <a:cs typeface="+mn-cs"/>
              </a:rPr>
              <a:t> </a:t>
            </a:r>
            <a:r>
              <a:rPr lang="en-US" sz="1200" i="1" kern="1200" dirty="0" err="1" smtClean="0">
                <a:solidFill>
                  <a:schemeClr val="tx1"/>
                </a:solidFill>
                <a:effectLst/>
                <a:latin typeface="Times New Roman" pitchFamily="18" charset="0"/>
                <a:ea typeface="+mn-ea"/>
                <a:cs typeface="+mn-cs"/>
              </a:rPr>
              <a:t>quinquefolia</a:t>
            </a:r>
            <a:r>
              <a:rPr lang="en-US" sz="1200" i="1" kern="1200" dirty="0" smtClean="0">
                <a:solidFill>
                  <a:schemeClr val="tx1"/>
                </a:solidFill>
                <a:effectLst/>
                <a:latin typeface="Times New Roman" pitchFamily="18" charset="0"/>
                <a:ea typeface="+mn-ea"/>
                <a:cs typeface="+mn-cs"/>
              </a:rPr>
              <a:t> </a:t>
            </a:r>
            <a:r>
              <a:rPr lang="en-US" sz="1200" kern="1200" dirty="0" smtClean="0">
                <a:solidFill>
                  <a:schemeClr val="tx1"/>
                </a:solidFill>
                <a:effectLst/>
                <a:latin typeface="Times New Roman" pitchFamily="18" charset="0"/>
                <a:ea typeface="+mn-ea"/>
                <a:cs typeface="+mn-cs"/>
              </a:rPr>
              <a:t>(Virginia creeper)</a:t>
            </a:r>
          </a:p>
          <a:p>
            <a:r>
              <a:rPr lang="en-US" sz="1200" i="1" kern="1200" dirty="0" err="1" smtClean="0">
                <a:solidFill>
                  <a:schemeClr val="tx1"/>
                </a:solidFill>
                <a:effectLst/>
                <a:latin typeface="Times New Roman" pitchFamily="18" charset="0"/>
                <a:ea typeface="+mn-ea"/>
                <a:cs typeface="+mn-cs"/>
              </a:rPr>
              <a:t>Persea</a:t>
            </a:r>
            <a:r>
              <a:rPr lang="en-US" sz="1200" i="1" kern="1200" dirty="0" smtClean="0">
                <a:solidFill>
                  <a:schemeClr val="tx1"/>
                </a:solidFill>
                <a:effectLst/>
                <a:latin typeface="Times New Roman" pitchFamily="18" charset="0"/>
                <a:ea typeface="+mn-ea"/>
                <a:cs typeface="+mn-cs"/>
              </a:rPr>
              <a:t> </a:t>
            </a:r>
            <a:r>
              <a:rPr lang="en-US" sz="1200" i="1" kern="1200" dirty="0" err="1" smtClean="0">
                <a:solidFill>
                  <a:schemeClr val="tx1"/>
                </a:solidFill>
                <a:effectLst/>
                <a:latin typeface="Times New Roman" pitchFamily="18" charset="0"/>
                <a:ea typeface="+mn-ea"/>
                <a:cs typeface="+mn-cs"/>
              </a:rPr>
              <a:t>americana</a:t>
            </a:r>
            <a:r>
              <a:rPr lang="en-US" sz="1200" i="1" kern="1200" dirty="0" smtClean="0">
                <a:solidFill>
                  <a:schemeClr val="tx1"/>
                </a:solidFill>
                <a:effectLst/>
                <a:latin typeface="Times New Roman" pitchFamily="18" charset="0"/>
                <a:ea typeface="+mn-ea"/>
                <a:cs typeface="+mn-cs"/>
              </a:rPr>
              <a:t> </a:t>
            </a:r>
            <a:r>
              <a:rPr lang="en-US" sz="1200" kern="1200" dirty="0" smtClean="0">
                <a:solidFill>
                  <a:schemeClr val="tx1"/>
                </a:solidFill>
                <a:effectLst/>
                <a:latin typeface="Times New Roman" pitchFamily="18" charset="0"/>
                <a:ea typeface="+mn-ea"/>
                <a:cs typeface="+mn-cs"/>
              </a:rPr>
              <a:t>(</a:t>
            </a:r>
            <a:r>
              <a:rPr lang="en-US" sz="1200" kern="1200" dirty="0" err="1" smtClean="0">
                <a:solidFill>
                  <a:schemeClr val="tx1"/>
                </a:solidFill>
                <a:effectLst/>
                <a:latin typeface="Times New Roman" pitchFamily="18" charset="0"/>
                <a:ea typeface="+mn-ea"/>
                <a:cs typeface="+mn-cs"/>
              </a:rPr>
              <a:t>Aguacate</a:t>
            </a:r>
            <a:r>
              <a:rPr lang="en-US" sz="1200" kern="1200" dirty="0" smtClean="0">
                <a:solidFill>
                  <a:schemeClr val="tx1"/>
                </a:solidFill>
                <a:effectLst/>
                <a:latin typeface="Times New Roman" pitchFamily="18" charset="0"/>
                <a:ea typeface="+mn-ea"/>
                <a:cs typeface="+mn-cs"/>
              </a:rPr>
              <a:t>/Avocado)</a:t>
            </a:r>
          </a:p>
          <a:p>
            <a:r>
              <a:rPr lang="en-US" sz="1200" i="1" kern="1200" dirty="0" smtClean="0">
                <a:solidFill>
                  <a:schemeClr val="tx1"/>
                </a:solidFill>
                <a:effectLst/>
                <a:latin typeface="Times New Roman" pitchFamily="18" charset="0"/>
                <a:ea typeface="+mn-ea"/>
                <a:cs typeface="+mn-cs"/>
              </a:rPr>
              <a:t>Phoenix </a:t>
            </a:r>
            <a:r>
              <a:rPr lang="en-US" sz="1200" i="1" kern="1200" dirty="0" err="1" smtClean="0">
                <a:solidFill>
                  <a:schemeClr val="tx1"/>
                </a:solidFill>
                <a:effectLst/>
                <a:latin typeface="Times New Roman" pitchFamily="18" charset="0"/>
                <a:ea typeface="+mn-ea"/>
                <a:cs typeface="+mn-cs"/>
              </a:rPr>
              <a:t>roebelenii</a:t>
            </a:r>
            <a:r>
              <a:rPr lang="en-US" sz="1200" i="1" kern="1200" dirty="0" smtClean="0">
                <a:solidFill>
                  <a:schemeClr val="tx1"/>
                </a:solidFill>
                <a:effectLst/>
                <a:latin typeface="Times New Roman" pitchFamily="18" charset="0"/>
                <a:ea typeface="+mn-ea"/>
                <a:cs typeface="+mn-cs"/>
              </a:rPr>
              <a:t> </a:t>
            </a:r>
            <a:r>
              <a:rPr lang="en-US" sz="1200" kern="1200" dirty="0" smtClean="0">
                <a:solidFill>
                  <a:schemeClr val="tx1"/>
                </a:solidFill>
                <a:effectLst/>
                <a:latin typeface="Times New Roman" pitchFamily="18" charset="0"/>
                <a:ea typeface="+mn-ea"/>
                <a:cs typeface="+mn-cs"/>
              </a:rPr>
              <a:t>(Palma </a:t>
            </a:r>
            <a:r>
              <a:rPr lang="en-US" sz="1200" kern="1200" dirty="0" err="1" smtClean="0">
                <a:solidFill>
                  <a:schemeClr val="tx1"/>
                </a:solidFill>
                <a:effectLst/>
                <a:latin typeface="Times New Roman" pitchFamily="18" charset="0"/>
                <a:ea typeface="+mn-ea"/>
                <a:cs typeface="+mn-cs"/>
              </a:rPr>
              <a:t>roebelenii</a:t>
            </a:r>
            <a:r>
              <a:rPr lang="en-US" sz="1200" kern="1200" dirty="0" smtClean="0">
                <a:solidFill>
                  <a:schemeClr val="tx1"/>
                </a:solidFill>
                <a:effectLst/>
                <a:latin typeface="Times New Roman" pitchFamily="18" charset="0"/>
                <a:ea typeface="+mn-ea"/>
                <a:cs typeface="+mn-cs"/>
              </a:rPr>
              <a:t>/Pigmy palm)</a:t>
            </a:r>
          </a:p>
          <a:p>
            <a:r>
              <a:rPr lang="en-US" sz="1200" i="1" kern="1200" dirty="0" err="1" smtClean="0">
                <a:solidFill>
                  <a:schemeClr val="tx1"/>
                </a:solidFill>
                <a:effectLst/>
                <a:latin typeface="Times New Roman" pitchFamily="18" charset="0"/>
                <a:ea typeface="+mn-ea"/>
                <a:cs typeface="+mn-cs"/>
              </a:rPr>
              <a:t>Pinanga</a:t>
            </a:r>
            <a:r>
              <a:rPr lang="en-US" sz="1200" i="1" kern="1200" dirty="0" smtClean="0">
                <a:solidFill>
                  <a:schemeClr val="tx1"/>
                </a:solidFill>
                <a:effectLst/>
                <a:latin typeface="Times New Roman" pitchFamily="18" charset="0"/>
                <a:ea typeface="+mn-ea"/>
                <a:cs typeface="+mn-cs"/>
              </a:rPr>
              <a:t> </a:t>
            </a:r>
            <a:r>
              <a:rPr lang="en-US" sz="1200" i="1" kern="1200" dirty="0" err="1" smtClean="0">
                <a:solidFill>
                  <a:schemeClr val="tx1"/>
                </a:solidFill>
                <a:effectLst/>
                <a:latin typeface="Times New Roman" pitchFamily="18" charset="0"/>
                <a:ea typeface="+mn-ea"/>
                <a:cs typeface="+mn-cs"/>
              </a:rPr>
              <a:t>coronata</a:t>
            </a:r>
            <a:r>
              <a:rPr lang="en-US" sz="1200" kern="1200" dirty="0" smtClean="0">
                <a:solidFill>
                  <a:schemeClr val="tx1"/>
                </a:solidFill>
                <a:effectLst/>
                <a:latin typeface="Times New Roman" pitchFamily="18" charset="0"/>
                <a:ea typeface="+mn-ea"/>
                <a:cs typeface="+mn-cs"/>
              </a:rPr>
              <a:t> (</a:t>
            </a:r>
            <a:r>
              <a:rPr lang="en-US" sz="1200" kern="1200" dirty="0" err="1" smtClean="0">
                <a:solidFill>
                  <a:schemeClr val="tx1"/>
                </a:solidFill>
                <a:effectLst/>
                <a:latin typeface="Times New Roman" pitchFamily="18" charset="0"/>
                <a:ea typeface="+mn-ea"/>
                <a:cs typeface="+mn-cs"/>
              </a:rPr>
              <a:t>Pinanga</a:t>
            </a:r>
            <a:r>
              <a:rPr lang="en-US" sz="1200" kern="1200" dirty="0" smtClean="0">
                <a:solidFill>
                  <a:schemeClr val="tx1"/>
                </a:solidFill>
                <a:effectLst/>
                <a:latin typeface="Times New Roman" pitchFamily="18" charset="0"/>
                <a:ea typeface="+mn-ea"/>
                <a:cs typeface="+mn-cs"/>
              </a:rPr>
              <a:t> de corona/Ivory cane palm)</a:t>
            </a:r>
          </a:p>
          <a:p>
            <a:r>
              <a:rPr lang="en-US" sz="1200" i="1" kern="1200" dirty="0" err="1" smtClean="0">
                <a:solidFill>
                  <a:schemeClr val="tx1"/>
                </a:solidFill>
                <a:effectLst/>
                <a:latin typeface="Times New Roman" pitchFamily="18" charset="0"/>
                <a:ea typeface="+mn-ea"/>
                <a:cs typeface="+mn-cs"/>
              </a:rPr>
              <a:t>Pithecellobium</a:t>
            </a:r>
            <a:r>
              <a:rPr lang="en-US" sz="1200" i="1" kern="1200" dirty="0" smtClean="0">
                <a:solidFill>
                  <a:schemeClr val="tx1"/>
                </a:solidFill>
                <a:effectLst/>
                <a:latin typeface="Times New Roman" pitchFamily="18" charset="0"/>
                <a:ea typeface="+mn-ea"/>
                <a:cs typeface="+mn-cs"/>
              </a:rPr>
              <a:t> </a:t>
            </a:r>
            <a:r>
              <a:rPr lang="en-US" sz="1200" i="1" kern="1200" dirty="0" err="1" smtClean="0">
                <a:solidFill>
                  <a:schemeClr val="tx1"/>
                </a:solidFill>
                <a:effectLst/>
                <a:latin typeface="Times New Roman" pitchFamily="18" charset="0"/>
                <a:ea typeface="+mn-ea"/>
                <a:cs typeface="+mn-cs"/>
              </a:rPr>
              <a:t>keyense</a:t>
            </a:r>
            <a:r>
              <a:rPr lang="en-US" sz="1200" i="1" kern="1200" dirty="0" smtClean="0">
                <a:solidFill>
                  <a:schemeClr val="tx1"/>
                </a:solidFill>
                <a:effectLst/>
                <a:latin typeface="Times New Roman" pitchFamily="18" charset="0"/>
                <a:ea typeface="+mn-ea"/>
                <a:cs typeface="+mn-cs"/>
              </a:rPr>
              <a:t> </a:t>
            </a:r>
            <a:r>
              <a:rPr lang="en-US" sz="1200" kern="1200" dirty="0" smtClean="0">
                <a:solidFill>
                  <a:schemeClr val="tx1"/>
                </a:solidFill>
                <a:effectLst/>
                <a:latin typeface="Times New Roman" pitchFamily="18" charset="0"/>
                <a:ea typeface="+mn-ea"/>
                <a:cs typeface="+mn-cs"/>
              </a:rPr>
              <a:t>(Florida Keys </a:t>
            </a:r>
            <a:r>
              <a:rPr lang="en-US" sz="1200" kern="1200" dirty="0" err="1" smtClean="0">
                <a:solidFill>
                  <a:schemeClr val="tx1"/>
                </a:solidFill>
                <a:effectLst/>
                <a:latin typeface="Times New Roman" pitchFamily="18" charset="0"/>
                <a:ea typeface="+mn-ea"/>
                <a:cs typeface="+mn-cs"/>
              </a:rPr>
              <a:t>blackbead</a:t>
            </a:r>
            <a:r>
              <a:rPr lang="en-US" sz="1200" kern="1200" dirty="0" smtClean="0">
                <a:solidFill>
                  <a:schemeClr val="tx1"/>
                </a:solidFill>
                <a:effectLst/>
                <a:latin typeface="Times New Roman" pitchFamily="18" charset="0"/>
                <a:ea typeface="+mn-ea"/>
                <a:cs typeface="+mn-cs"/>
              </a:rPr>
              <a:t>)</a:t>
            </a:r>
            <a:r>
              <a:rPr lang="en-US" sz="1200" i="1" kern="1200" dirty="0" smtClean="0">
                <a:solidFill>
                  <a:schemeClr val="tx1"/>
                </a:solidFill>
                <a:effectLst/>
                <a:latin typeface="Times New Roman" pitchFamily="18" charset="0"/>
                <a:ea typeface="+mn-ea"/>
                <a:cs typeface="+mn-cs"/>
              </a:rPr>
              <a:t>	</a:t>
            </a:r>
            <a:endParaRPr lang="en-US" sz="1200" kern="1200" dirty="0" smtClean="0">
              <a:solidFill>
                <a:schemeClr val="tx1"/>
              </a:solidFill>
              <a:effectLst/>
              <a:latin typeface="Times New Roman" pitchFamily="18" charset="0"/>
              <a:ea typeface="+mn-ea"/>
              <a:cs typeface="+mn-cs"/>
            </a:endParaRPr>
          </a:p>
          <a:p>
            <a:r>
              <a:rPr lang="en-US" sz="1200" i="1" kern="1200" dirty="0" err="1" smtClean="0">
                <a:solidFill>
                  <a:schemeClr val="tx1"/>
                </a:solidFill>
                <a:effectLst/>
                <a:latin typeface="Times New Roman" pitchFamily="18" charset="0"/>
                <a:ea typeface="+mn-ea"/>
                <a:cs typeface="+mn-cs"/>
              </a:rPr>
              <a:t>Psidium</a:t>
            </a:r>
            <a:r>
              <a:rPr lang="en-US" sz="1200" i="1" kern="1200" dirty="0" smtClean="0">
                <a:solidFill>
                  <a:schemeClr val="tx1"/>
                </a:solidFill>
                <a:effectLst/>
                <a:latin typeface="Times New Roman" pitchFamily="18" charset="0"/>
                <a:ea typeface="+mn-ea"/>
                <a:cs typeface="+mn-cs"/>
              </a:rPr>
              <a:t> </a:t>
            </a:r>
            <a:r>
              <a:rPr lang="en-US" sz="1200" i="1" kern="1200" dirty="0" err="1" smtClean="0">
                <a:solidFill>
                  <a:schemeClr val="tx1"/>
                </a:solidFill>
                <a:effectLst/>
                <a:latin typeface="Times New Roman" pitchFamily="18" charset="0"/>
                <a:ea typeface="+mn-ea"/>
                <a:cs typeface="+mn-cs"/>
              </a:rPr>
              <a:t>guajava</a:t>
            </a:r>
            <a:r>
              <a:rPr lang="en-US" sz="1200" i="1" kern="1200" dirty="0" smtClean="0">
                <a:solidFill>
                  <a:schemeClr val="tx1"/>
                </a:solidFill>
                <a:effectLst/>
                <a:latin typeface="Times New Roman" pitchFamily="18" charset="0"/>
                <a:ea typeface="+mn-ea"/>
                <a:cs typeface="+mn-cs"/>
              </a:rPr>
              <a:t> </a:t>
            </a:r>
            <a:r>
              <a:rPr lang="en-US" sz="1200" kern="1200" dirty="0" smtClean="0">
                <a:solidFill>
                  <a:schemeClr val="tx1"/>
                </a:solidFill>
                <a:effectLst/>
                <a:latin typeface="Times New Roman" pitchFamily="18" charset="0"/>
                <a:ea typeface="+mn-ea"/>
                <a:cs typeface="+mn-cs"/>
              </a:rPr>
              <a:t>(</a:t>
            </a:r>
            <a:r>
              <a:rPr lang="en-US" sz="1200" kern="1200" dirty="0" err="1" smtClean="0">
                <a:solidFill>
                  <a:schemeClr val="tx1"/>
                </a:solidFill>
                <a:effectLst/>
                <a:latin typeface="Times New Roman" pitchFamily="18" charset="0"/>
                <a:ea typeface="+mn-ea"/>
                <a:cs typeface="+mn-cs"/>
              </a:rPr>
              <a:t>Guayaba</a:t>
            </a:r>
            <a:r>
              <a:rPr lang="en-US" sz="1200" kern="1200" dirty="0" smtClean="0">
                <a:solidFill>
                  <a:schemeClr val="tx1"/>
                </a:solidFill>
                <a:effectLst/>
                <a:latin typeface="Times New Roman" pitchFamily="18" charset="0"/>
                <a:ea typeface="+mn-ea"/>
                <a:cs typeface="+mn-cs"/>
              </a:rPr>
              <a:t>/guava)</a:t>
            </a:r>
          </a:p>
          <a:p>
            <a:r>
              <a:rPr lang="en-US" sz="1200" i="1" kern="1200" dirty="0" err="1" smtClean="0">
                <a:solidFill>
                  <a:schemeClr val="tx1"/>
                </a:solidFill>
                <a:effectLst/>
                <a:latin typeface="Times New Roman" pitchFamily="18" charset="0"/>
                <a:ea typeface="+mn-ea"/>
                <a:cs typeface="+mn-cs"/>
              </a:rPr>
              <a:t>Quercus</a:t>
            </a:r>
            <a:r>
              <a:rPr lang="en-US" sz="1200" i="1" kern="1200" dirty="0" smtClean="0">
                <a:solidFill>
                  <a:schemeClr val="tx1"/>
                </a:solidFill>
                <a:effectLst/>
                <a:latin typeface="Times New Roman" pitchFamily="18" charset="0"/>
                <a:ea typeface="+mn-ea"/>
                <a:cs typeface="+mn-cs"/>
              </a:rPr>
              <a:t> </a:t>
            </a:r>
            <a:r>
              <a:rPr lang="en-US" sz="1200" i="1" kern="1200" dirty="0" err="1" smtClean="0">
                <a:solidFill>
                  <a:schemeClr val="tx1"/>
                </a:solidFill>
                <a:effectLst/>
                <a:latin typeface="Times New Roman" pitchFamily="18" charset="0"/>
                <a:ea typeface="+mn-ea"/>
                <a:cs typeface="+mn-cs"/>
              </a:rPr>
              <a:t>virginiana</a:t>
            </a:r>
            <a:r>
              <a:rPr lang="en-US" sz="1200" i="1" kern="1200" dirty="0" smtClean="0">
                <a:solidFill>
                  <a:schemeClr val="tx1"/>
                </a:solidFill>
                <a:effectLst/>
                <a:latin typeface="Times New Roman" pitchFamily="18" charset="0"/>
                <a:ea typeface="+mn-ea"/>
                <a:cs typeface="+mn-cs"/>
              </a:rPr>
              <a:t> </a:t>
            </a:r>
            <a:r>
              <a:rPr lang="en-US" sz="1200" kern="1200" dirty="0" smtClean="0">
                <a:solidFill>
                  <a:schemeClr val="tx1"/>
                </a:solidFill>
                <a:effectLst/>
                <a:latin typeface="Times New Roman" pitchFamily="18" charset="0"/>
                <a:ea typeface="+mn-ea"/>
                <a:cs typeface="+mn-cs"/>
              </a:rPr>
              <a:t>(Live oak)</a:t>
            </a:r>
          </a:p>
          <a:p>
            <a:r>
              <a:rPr lang="en-US" sz="1200" i="1" kern="1200" dirty="0" smtClean="0">
                <a:solidFill>
                  <a:schemeClr val="tx1"/>
                </a:solidFill>
                <a:effectLst/>
                <a:latin typeface="Times New Roman" pitchFamily="18" charset="0"/>
                <a:ea typeface="+mn-ea"/>
                <a:cs typeface="+mn-cs"/>
              </a:rPr>
              <a:t>Rosa</a:t>
            </a:r>
            <a:r>
              <a:rPr lang="en-US" sz="1200" kern="1200" dirty="0" smtClean="0">
                <a:solidFill>
                  <a:schemeClr val="tx1"/>
                </a:solidFill>
                <a:effectLst/>
                <a:latin typeface="Times New Roman" pitchFamily="18" charset="0"/>
                <a:ea typeface="+mn-ea"/>
                <a:cs typeface="+mn-cs"/>
              </a:rPr>
              <a:t> sp. (Rosa) </a:t>
            </a:r>
          </a:p>
          <a:p>
            <a:r>
              <a:rPr lang="en-US" sz="1200" i="1" kern="1200" dirty="0" err="1" smtClean="0">
                <a:solidFill>
                  <a:schemeClr val="tx1"/>
                </a:solidFill>
                <a:effectLst/>
                <a:latin typeface="Times New Roman" pitchFamily="18" charset="0"/>
                <a:ea typeface="+mn-ea"/>
                <a:cs typeface="+mn-cs"/>
              </a:rPr>
              <a:t>Sabal</a:t>
            </a:r>
            <a:r>
              <a:rPr lang="en-US" sz="1200" i="1" kern="1200" dirty="0" smtClean="0">
                <a:solidFill>
                  <a:schemeClr val="tx1"/>
                </a:solidFill>
                <a:effectLst/>
                <a:latin typeface="Times New Roman" pitchFamily="18" charset="0"/>
                <a:ea typeface="+mn-ea"/>
                <a:cs typeface="+mn-cs"/>
              </a:rPr>
              <a:t> palmetto </a:t>
            </a:r>
            <a:r>
              <a:rPr lang="en-US" sz="1200" kern="1200" dirty="0" smtClean="0">
                <a:solidFill>
                  <a:schemeClr val="tx1"/>
                </a:solidFill>
                <a:effectLst/>
                <a:latin typeface="Times New Roman" pitchFamily="18" charset="0"/>
                <a:ea typeface="+mn-ea"/>
                <a:cs typeface="+mn-cs"/>
              </a:rPr>
              <a:t>(</a:t>
            </a:r>
            <a:r>
              <a:rPr lang="en-US" sz="1200" kern="1200" dirty="0" err="1" smtClean="0">
                <a:solidFill>
                  <a:schemeClr val="tx1"/>
                </a:solidFill>
                <a:effectLst/>
                <a:latin typeface="Times New Roman" pitchFamily="18" charset="0"/>
                <a:ea typeface="+mn-ea"/>
                <a:cs typeface="+mn-cs"/>
              </a:rPr>
              <a:t>Sabal</a:t>
            </a:r>
            <a:r>
              <a:rPr lang="en-US" sz="1200" kern="1200" dirty="0" smtClean="0">
                <a:solidFill>
                  <a:schemeClr val="tx1"/>
                </a:solidFill>
                <a:effectLst/>
                <a:latin typeface="Times New Roman" pitchFamily="18" charset="0"/>
                <a:ea typeface="+mn-ea"/>
                <a:cs typeface="+mn-cs"/>
              </a:rPr>
              <a:t> palm)</a:t>
            </a:r>
          </a:p>
          <a:p>
            <a:r>
              <a:rPr lang="en-US" sz="1200" i="1" kern="1200" dirty="0" err="1" smtClean="0">
                <a:solidFill>
                  <a:schemeClr val="tx1"/>
                </a:solidFill>
                <a:effectLst/>
                <a:latin typeface="Times New Roman" pitchFamily="18" charset="0"/>
                <a:ea typeface="+mn-ea"/>
                <a:cs typeface="+mn-cs"/>
              </a:rPr>
              <a:t>Sagittaria</a:t>
            </a:r>
            <a:r>
              <a:rPr lang="en-US" sz="1200" i="1" kern="1200" dirty="0" smtClean="0">
                <a:solidFill>
                  <a:schemeClr val="tx1"/>
                </a:solidFill>
                <a:effectLst/>
                <a:latin typeface="Times New Roman" pitchFamily="18" charset="0"/>
                <a:ea typeface="+mn-ea"/>
                <a:cs typeface="+mn-cs"/>
              </a:rPr>
              <a:t> </a:t>
            </a:r>
            <a:r>
              <a:rPr lang="en-US" sz="1200" i="1" kern="1200" dirty="0" err="1" smtClean="0">
                <a:solidFill>
                  <a:schemeClr val="tx1"/>
                </a:solidFill>
                <a:effectLst/>
                <a:latin typeface="Times New Roman" pitchFamily="18" charset="0"/>
                <a:ea typeface="+mn-ea"/>
                <a:cs typeface="+mn-cs"/>
              </a:rPr>
              <a:t>latifolia</a:t>
            </a:r>
            <a:r>
              <a:rPr lang="en-US" sz="1200" i="1" kern="1200" dirty="0" smtClean="0">
                <a:solidFill>
                  <a:schemeClr val="tx1"/>
                </a:solidFill>
                <a:effectLst/>
                <a:latin typeface="Times New Roman" pitchFamily="18" charset="0"/>
                <a:ea typeface="+mn-ea"/>
                <a:cs typeface="+mn-cs"/>
              </a:rPr>
              <a:t> </a:t>
            </a:r>
            <a:r>
              <a:rPr lang="en-US" sz="1200" kern="1200" dirty="0" smtClean="0">
                <a:solidFill>
                  <a:schemeClr val="tx1"/>
                </a:solidFill>
                <a:effectLst/>
                <a:latin typeface="Times New Roman" pitchFamily="18" charset="0"/>
                <a:ea typeface="+mn-ea"/>
                <a:cs typeface="+mn-cs"/>
              </a:rPr>
              <a:t>(Broadleaf arrowhead)</a:t>
            </a:r>
          </a:p>
          <a:p>
            <a:r>
              <a:rPr lang="en-US" sz="1200" i="1" kern="1200" dirty="0" err="1" smtClean="0">
                <a:solidFill>
                  <a:schemeClr val="tx1"/>
                </a:solidFill>
                <a:effectLst/>
                <a:latin typeface="Times New Roman" pitchFamily="18" charset="0"/>
                <a:ea typeface="+mn-ea"/>
                <a:cs typeface="+mn-cs"/>
              </a:rPr>
              <a:t>Schinus</a:t>
            </a:r>
            <a:r>
              <a:rPr lang="en-US" sz="1200" i="1" kern="1200" dirty="0" smtClean="0">
                <a:solidFill>
                  <a:schemeClr val="tx1"/>
                </a:solidFill>
                <a:effectLst/>
                <a:latin typeface="Times New Roman" pitchFamily="18" charset="0"/>
                <a:ea typeface="+mn-ea"/>
                <a:cs typeface="+mn-cs"/>
              </a:rPr>
              <a:t> </a:t>
            </a:r>
            <a:r>
              <a:rPr lang="en-US" sz="1200" i="1" kern="1200" dirty="0" err="1" smtClean="0">
                <a:solidFill>
                  <a:schemeClr val="tx1"/>
                </a:solidFill>
                <a:effectLst/>
                <a:latin typeface="Times New Roman" pitchFamily="18" charset="0"/>
                <a:ea typeface="+mn-ea"/>
                <a:cs typeface="+mn-cs"/>
              </a:rPr>
              <a:t>terebinthifolius</a:t>
            </a:r>
            <a:r>
              <a:rPr lang="en-US" sz="1200" i="1" kern="1200" dirty="0" smtClean="0">
                <a:solidFill>
                  <a:schemeClr val="tx1"/>
                </a:solidFill>
                <a:effectLst/>
                <a:latin typeface="Times New Roman" pitchFamily="18" charset="0"/>
                <a:ea typeface="+mn-ea"/>
                <a:cs typeface="+mn-cs"/>
              </a:rPr>
              <a:t> </a:t>
            </a:r>
            <a:r>
              <a:rPr lang="en-US" sz="1200" kern="1200" dirty="0" smtClean="0">
                <a:solidFill>
                  <a:schemeClr val="tx1"/>
                </a:solidFill>
                <a:effectLst/>
                <a:latin typeface="Times New Roman" pitchFamily="18" charset="0"/>
                <a:ea typeface="+mn-ea"/>
                <a:cs typeface="+mn-cs"/>
              </a:rPr>
              <a:t>(Brazilian pepper)</a:t>
            </a:r>
          </a:p>
          <a:p>
            <a:r>
              <a:rPr lang="en-US" sz="1200" i="1" kern="1200" dirty="0" err="1" smtClean="0">
                <a:solidFill>
                  <a:schemeClr val="tx1"/>
                </a:solidFill>
                <a:effectLst/>
                <a:latin typeface="Times New Roman" pitchFamily="18" charset="0"/>
                <a:ea typeface="+mn-ea"/>
                <a:cs typeface="+mn-cs"/>
              </a:rPr>
              <a:t>Sideroxylon</a:t>
            </a:r>
            <a:r>
              <a:rPr lang="en-US" sz="1200" i="1" kern="1200" dirty="0" smtClean="0">
                <a:solidFill>
                  <a:schemeClr val="tx1"/>
                </a:solidFill>
                <a:effectLst/>
                <a:latin typeface="Times New Roman" pitchFamily="18" charset="0"/>
                <a:ea typeface="+mn-ea"/>
                <a:cs typeface="+mn-cs"/>
              </a:rPr>
              <a:t> </a:t>
            </a:r>
            <a:r>
              <a:rPr lang="en-US" sz="1200" i="1" kern="1200" dirty="0" err="1" smtClean="0">
                <a:solidFill>
                  <a:schemeClr val="tx1"/>
                </a:solidFill>
                <a:effectLst/>
                <a:latin typeface="Times New Roman" pitchFamily="18" charset="0"/>
                <a:ea typeface="+mn-ea"/>
                <a:cs typeface="+mn-cs"/>
              </a:rPr>
              <a:t>foetidissimum</a:t>
            </a:r>
            <a:r>
              <a:rPr lang="en-US" sz="1200" i="1" kern="1200" dirty="0" smtClean="0">
                <a:solidFill>
                  <a:schemeClr val="tx1"/>
                </a:solidFill>
                <a:effectLst/>
                <a:latin typeface="Times New Roman" pitchFamily="18" charset="0"/>
                <a:ea typeface="+mn-ea"/>
                <a:cs typeface="+mn-cs"/>
              </a:rPr>
              <a:t> </a:t>
            </a:r>
            <a:r>
              <a:rPr lang="en-US" sz="1200" kern="1200" dirty="0" smtClean="0">
                <a:solidFill>
                  <a:schemeClr val="tx1"/>
                </a:solidFill>
                <a:effectLst/>
                <a:latin typeface="Times New Roman" pitchFamily="18" charset="0"/>
                <a:ea typeface="+mn-ea"/>
                <a:cs typeface="+mn-cs"/>
              </a:rPr>
              <a:t>(False Mastic)</a:t>
            </a:r>
          </a:p>
          <a:p>
            <a:r>
              <a:rPr lang="en-US" sz="1200" i="1" kern="1200" dirty="0" err="1" smtClean="0">
                <a:solidFill>
                  <a:schemeClr val="tx1"/>
                </a:solidFill>
                <a:effectLst/>
                <a:latin typeface="Times New Roman" pitchFamily="18" charset="0"/>
                <a:ea typeface="+mn-ea"/>
                <a:cs typeface="+mn-cs"/>
              </a:rPr>
              <a:t>Sideroxylon</a:t>
            </a:r>
            <a:r>
              <a:rPr lang="en-US" sz="1200" i="1" kern="1200" dirty="0" smtClean="0">
                <a:solidFill>
                  <a:schemeClr val="tx1"/>
                </a:solidFill>
                <a:effectLst/>
                <a:latin typeface="Times New Roman" pitchFamily="18" charset="0"/>
                <a:ea typeface="+mn-ea"/>
                <a:cs typeface="+mn-cs"/>
              </a:rPr>
              <a:t> </a:t>
            </a:r>
            <a:r>
              <a:rPr lang="en-US" sz="1200" i="1" kern="1200" dirty="0" err="1" smtClean="0">
                <a:solidFill>
                  <a:schemeClr val="tx1"/>
                </a:solidFill>
                <a:effectLst/>
                <a:latin typeface="Times New Roman" pitchFamily="18" charset="0"/>
                <a:ea typeface="+mn-ea"/>
                <a:cs typeface="+mn-cs"/>
              </a:rPr>
              <a:t>salicifolium</a:t>
            </a:r>
            <a:r>
              <a:rPr lang="en-US" sz="1200" i="1" kern="1200" dirty="0" smtClean="0">
                <a:solidFill>
                  <a:schemeClr val="tx1"/>
                </a:solidFill>
                <a:effectLst/>
                <a:latin typeface="Times New Roman" pitchFamily="18" charset="0"/>
                <a:ea typeface="+mn-ea"/>
                <a:cs typeface="+mn-cs"/>
              </a:rPr>
              <a:t> </a:t>
            </a:r>
            <a:r>
              <a:rPr lang="en-US" sz="1200" kern="1200" dirty="0" smtClean="0">
                <a:solidFill>
                  <a:schemeClr val="tx1"/>
                </a:solidFill>
                <a:effectLst/>
                <a:latin typeface="Times New Roman" pitchFamily="18" charset="0"/>
                <a:ea typeface="+mn-ea"/>
                <a:cs typeface="+mn-cs"/>
              </a:rPr>
              <a:t>(Willow)</a:t>
            </a:r>
          </a:p>
          <a:p>
            <a:r>
              <a:rPr lang="en-US" sz="1200" i="1" kern="1200" dirty="0" err="1" smtClean="0">
                <a:solidFill>
                  <a:schemeClr val="tx1"/>
                </a:solidFill>
                <a:effectLst/>
                <a:latin typeface="Times New Roman" pitchFamily="18" charset="0"/>
                <a:ea typeface="+mn-ea"/>
                <a:cs typeface="+mn-cs"/>
              </a:rPr>
              <a:t>Simarouba</a:t>
            </a:r>
            <a:r>
              <a:rPr lang="en-US" sz="1200" i="1" kern="1200" dirty="0" smtClean="0">
                <a:solidFill>
                  <a:schemeClr val="tx1"/>
                </a:solidFill>
                <a:effectLst/>
                <a:latin typeface="Times New Roman" pitchFamily="18" charset="0"/>
                <a:ea typeface="+mn-ea"/>
                <a:cs typeface="+mn-cs"/>
              </a:rPr>
              <a:t> </a:t>
            </a:r>
            <a:r>
              <a:rPr lang="en-US" sz="1200" i="1" kern="1200" dirty="0" err="1" smtClean="0">
                <a:solidFill>
                  <a:schemeClr val="tx1"/>
                </a:solidFill>
                <a:effectLst/>
                <a:latin typeface="Times New Roman" pitchFamily="18" charset="0"/>
                <a:ea typeface="+mn-ea"/>
                <a:cs typeface="+mn-cs"/>
              </a:rPr>
              <a:t>glauca</a:t>
            </a:r>
            <a:r>
              <a:rPr lang="en-US" sz="1200" i="1" kern="1200" dirty="0" smtClean="0">
                <a:solidFill>
                  <a:schemeClr val="tx1"/>
                </a:solidFill>
                <a:effectLst/>
                <a:latin typeface="Times New Roman" pitchFamily="18" charset="0"/>
                <a:ea typeface="+mn-ea"/>
                <a:cs typeface="+mn-cs"/>
              </a:rPr>
              <a:t> </a:t>
            </a:r>
            <a:r>
              <a:rPr lang="en-US" sz="1200" kern="1200" dirty="0" smtClean="0">
                <a:solidFill>
                  <a:schemeClr val="tx1"/>
                </a:solidFill>
                <a:effectLst/>
                <a:latin typeface="Times New Roman" pitchFamily="18" charset="0"/>
                <a:ea typeface="+mn-ea"/>
                <a:cs typeface="+mn-cs"/>
              </a:rPr>
              <a:t>(</a:t>
            </a:r>
            <a:r>
              <a:rPr lang="en-US" sz="1200" kern="1200" dirty="0" err="1" smtClean="0">
                <a:solidFill>
                  <a:schemeClr val="tx1"/>
                </a:solidFill>
                <a:effectLst/>
                <a:latin typeface="Times New Roman" pitchFamily="18" charset="0"/>
                <a:ea typeface="+mn-ea"/>
                <a:cs typeface="+mn-cs"/>
              </a:rPr>
              <a:t>Paraiso</a:t>
            </a:r>
            <a:r>
              <a:rPr lang="en-US" sz="1200" kern="1200" dirty="0" smtClean="0">
                <a:solidFill>
                  <a:schemeClr val="tx1"/>
                </a:solidFill>
                <a:effectLst/>
                <a:latin typeface="Times New Roman" pitchFamily="18" charset="0"/>
                <a:ea typeface="+mn-ea"/>
                <a:cs typeface="+mn-cs"/>
              </a:rPr>
              <a:t>/Paradise tree)</a:t>
            </a:r>
          </a:p>
          <a:p>
            <a:r>
              <a:rPr lang="en-US" sz="1200" i="1" kern="1200" dirty="0" smtClean="0">
                <a:solidFill>
                  <a:schemeClr val="tx1"/>
                </a:solidFill>
                <a:effectLst/>
                <a:latin typeface="Times New Roman" pitchFamily="18" charset="0"/>
                <a:ea typeface="+mn-ea"/>
                <a:cs typeface="+mn-cs"/>
              </a:rPr>
              <a:t>Smilax </a:t>
            </a:r>
            <a:r>
              <a:rPr lang="en-US" sz="1200" i="1" kern="1200" dirty="0" err="1" smtClean="0">
                <a:solidFill>
                  <a:schemeClr val="tx1"/>
                </a:solidFill>
                <a:effectLst/>
                <a:latin typeface="Times New Roman" pitchFamily="18" charset="0"/>
                <a:ea typeface="+mn-ea"/>
                <a:cs typeface="+mn-cs"/>
              </a:rPr>
              <a:t>auriculata</a:t>
            </a:r>
            <a:r>
              <a:rPr lang="en-US" sz="1200" i="1" kern="1200" dirty="0" smtClean="0">
                <a:solidFill>
                  <a:schemeClr val="tx1"/>
                </a:solidFill>
                <a:effectLst/>
                <a:latin typeface="Times New Roman" pitchFamily="18" charset="0"/>
                <a:ea typeface="+mn-ea"/>
                <a:cs typeface="+mn-cs"/>
              </a:rPr>
              <a:t> </a:t>
            </a:r>
            <a:r>
              <a:rPr lang="en-US" sz="1200" kern="1200" dirty="0" smtClean="0">
                <a:solidFill>
                  <a:schemeClr val="tx1"/>
                </a:solidFill>
                <a:effectLst/>
                <a:latin typeface="Times New Roman" pitchFamily="18" charset="0"/>
                <a:ea typeface="+mn-ea"/>
                <a:cs typeface="+mn-cs"/>
              </a:rPr>
              <a:t>(</a:t>
            </a:r>
            <a:r>
              <a:rPr lang="en-US" sz="1200" kern="1200" dirty="0" err="1" smtClean="0">
                <a:solidFill>
                  <a:schemeClr val="tx1"/>
                </a:solidFill>
                <a:effectLst/>
                <a:latin typeface="Times New Roman" pitchFamily="18" charset="0"/>
                <a:ea typeface="+mn-ea"/>
                <a:cs typeface="+mn-cs"/>
              </a:rPr>
              <a:t>Earleaf</a:t>
            </a:r>
            <a:r>
              <a:rPr lang="en-US" sz="1200" kern="1200" dirty="0" smtClean="0">
                <a:solidFill>
                  <a:schemeClr val="tx1"/>
                </a:solidFill>
                <a:effectLst/>
                <a:latin typeface="Times New Roman" pitchFamily="18" charset="0"/>
                <a:ea typeface="+mn-ea"/>
                <a:cs typeface="+mn-cs"/>
              </a:rPr>
              <a:t> greenbrier)</a:t>
            </a:r>
          </a:p>
          <a:p>
            <a:r>
              <a:rPr lang="en-US" sz="1200" i="1" kern="1200" dirty="0" err="1" smtClean="0">
                <a:solidFill>
                  <a:schemeClr val="tx1"/>
                </a:solidFill>
                <a:effectLst/>
                <a:latin typeface="Times New Roman" pitchFamily="18" charset="0"/>
                <a:ea typeface="+mn-ea"/>
                <a:cs typeface="+mn-cs"/>
              </a:rPr>
              <a:t>Spondias</a:t>
            </a:r>
            <a:r>
              <a:rPr lang="en-US" sz="1200" i="1" kern="1200" dirty="0" smtClean="0">
                <a:solidFill>
                  <a:schemeClr val="tx1"/>
                </a:solidFill>
                <a:effectLst/>
                <a:latin typeface="Times New Roman" pitchFamily="18" charset="0"/>
                <a:ea typeface="+mn-ea"/>
                <a:cs typeface="+mn-cs"/>
              </a:rPr>
              <a:t> </a:t>
            </a:r>
            <a:r>
              <a:rPr lang="en-US" sz="1200" i="1" kern="1200" dirty="0" err="1" smtClean="0">
                <a:solidFill>
                  <a:schemeClr val="tx1"/>
                </a:solidFill>
                <a:effectLst/>
                <a:latin typeface="Times New Roman" pitchFamily="18" charset="0"/>
                <a:ea typeface="+mn-ea"/>
                <a:cs typeface="+mn-cs"/>
              </a:rPr>
              <a:t>mombin</a:t>
            </a:r>
            <a:r>
              <a:rPr lang="en-US" sz="1200" i="1" kern="1200" dirty="0" smtClean="0">
                <a:solidFill>
                  <a:schemeClr val="tx1"/>
                </a:solidFill>
                <a:effectLst/>
                <a:latin typeface="Times New Roman" pitchFamily="18" charset="0"/>
                <a:ea typeface="+mn-ea"/>
                <a:cs typeface="+mn-cs"/>
              </a:rPr>
              <a:t> </a:t>
            </a:r>
            <a:r>
              <a:rPr lang="en-US" sz="1200" kern="1200" dirty="0" smtClean="0">
                <a:solidFill>
                  <a:schemeClr val="tx1"/>
                </a:solidFill>
                <a:effectLst/>
                <a:latin typeface="Times New Roman" pitchFamily="18" charset="0"/>
                <a:ea typeface="+mn-ea"/>
                <a:cs typeface="+mn-cs"/>
              </a:rPr>
              <a:t>(</a:t>
            </a:r>
            <a:r>
              <a:rPr lang="en-US" sz="1200" kern="1200" dirty="0" err="1" smtClean="0">
                <a:solidFill>
                  <a:schemeClr val="tx1"/>
                </a:solidFill>
                <a:effectLst/>
                <a:latin typeface="Times New Roman" pitchFamily="18" charset="0"/>
                <a:ea typeface="+mn-ea"/>
                <a:cs typeface="+mn-cs"/>
              </a:rPr>
              <a:t>Jobo</a:t>
            </a:r>
            <a:r>
              <a:rPr lang="en-US" sz="1200" kern="1200" dirty="0" smtClean="0">
                <a:solidFill>
                  <a:schemeClr val="tx1"/>
                </a:solidFill>
                <a:effectLst/>
                <a:latin typeface="Times New Roman" pitchFamily="18" charset="0"/>
                <a:ea typeface="+mn-ea"/>
                <a:cs typeface="+mn-cs"/>
              </a:rPr>
              <a:t>/Yellow </a:t>
            </a:r>
            <a:r>
              <a:rPr lang="en-US" sz="1200" kern="1200" dirty="0" err="1" smtClean="0">
                <a:solidFill>
                  <a:schemeClr val="tx1"/>
                </a:solidFill>
                <a:effectLst/>
                <a:latin typeface="Times New Roman" pitchFamily="18" charset="0"/>
                <a:ea typeface="+mn-ea"/>
                <a:cs typeface="+mn-cs"/>
              </a:rPr>
              <a:t>mombin</a:t>
            </a:r>
            <a:r>
              <a:rPr lang="en-US" sz="1200" kern="1200" dirty="0" smtClean="0">
                <a:solidFill>
                  <a:schemeClr val="tx1"/>
                </a:solidFill>
                <a:effectLst/>
                <a:latin typeface="Times New Roman" pitchFamily="18" charset="0"/>
                <a:ea typeface="+mn-ea"/>
                <a:cs typeface="+mn-cs"/>
              </a:rPr>
              <a:t>)</a:t>
            </a:r>
          </a:p>
          <a:p>
            <a:r>
              <a:rPr lang="en-US" sz="1200" i="1" kern="1200" dirty="0" err="1" smtClean="0">
                <a:solidFill>
                  <a:schemeClr val="tx1"/>
                </a:solidFill>
                <a:effectLst/>
                <a:latin typeface="Times New Roman" pitchFamily="18" charset="0"/>
                <a:ea typeface="+mn-ea"/>
                <a:cs typeface="+mn-cs"/>
              </a:rPr>
              <a:t>Spondias</a:t>
            </a:r>
            <a:r>
              <a:rPr lang="en-US" sz="1200" i="1" kern="1200" dirty="0" smtClean="0">
                <a:solidFill>
                  <a:schemeClr val="tx1"/>
                </a:solidFill>
                <a:effectLst/>
                <a:latin typeface="Times New Roman" pitchFamily="18" charset="0"/>
                <a:ea typeface="+mn-ea"/>
                <a:cs typeface="+mn-cs"/>
              </a:rPr>
              <a:t> </a:t>
            </a:r>
            <a:r>
              <a:rPr lang="en-US" sz="1200" i="1" kern="1200" dirty="0" err="1" smtClean="0">
                <a:solidFill>
                  <a:schemeClr val="tx1"/>
                </a:solidFill>
                <a:effectLst/>
                <a:latin typeface="Times New Roman" pitchFamily="18" charset="0"/>
                <a:ea typeface="+mn-ea"/>
                <a:cs typeface="+mn-cs"/>
              </a:rPr>
              <a:t>purpurea</a:t>
            </a:r>
            <a:r>
              <a:rPr lang="en-US" sz="1200" i="1" kern="1200" dirty="0" smtClean="0">
                <a:solidFill>
                  <a:schemeClr val="tx1"/>
                </a:solidFill>
                <a:effectLst/>
                <a:latin typeface="Times New Roman" pitchFamily="18" charset="0"/>
                <a:ea typeface="+mn-ea"/>
                <a:cs typeface="+mn-cs"/>
              </a:rPr>
              <a:t> </a:t>
            </a:r>
            <a:r>
              <a:rPr lang="en-US" sz="1200" kern="1200" dirty="0" smtClean="0">
                <a:solidFill>
                  <a:schemeClr val="tx1"/>
                </a:solidFill>
                <a:effectLst/>
                <a:latin typeface="Times New Roman" pitchFamily="18" charset="0"/>
                <a:ea typeface="+mn-ea"/>
                <a:cs typeface="+mn-cs"/>
              </a:rPr>
              <a:t>(</a:t>
            </a:r>
            <a:r>
              <a:rPr lang="en-US" sz="1200" kern="1200" dirty="0" err="1" smtClean="0">
                <a:solidFill>
                  <a:schemeClr val="tx1"/>
                </a:solidFill>
                <a:effectLst/>
                <a:latin typeface="Times New Roman" pitchFamily="18" charset="0"/>
                <a:ea typeface="+mn-ea"/>
                <a:cs typeface="+mn-cs"/>
              </a:rPr>
              <a:t>ciruela</a:t>
            </a:r>
            <a:r>
              <a:rPr lang="en-US" sz="1200" kern="1200" dirty="0" smtClean="0">
                <a:solidFill>
                  <a:schemeClr val="tx1"/>
                </a:solidFill>
                <a:effectLst/>
                <a:latin typeface="Times New Roman" pitchFamily="18" charset="0"/>
                <a:ea typeface="+mn-ea"/>
                <a:cs typeface="+mn-cs"/>
              </a:rPr>
              <a:t>/Purple </a:t>
            </a:r>
            <a:r>
              <a:rPr lang="en-US" sz="1200" kern="1200" dirty="0" err="1" smtClean="0">
                <a:solidFill>
                  <a:schemeClr val="tx1"/>
                </a:solidFill>
                <a:effectLst/>
                <a:latin typeface="Times New Roman" pitchFamily="18" charset="0"/>
                <a:ea typeface="+mn-ea"/>
                <a:cs typeface="+mn-cs"/>
              </a:rPr>
              <a:t>mombin</a:t>
            </a:r>
            <a:r>
              <a:rPr lang="en-US" sz="1200" kern="1200" dirty="0" smtClean="0">
                <a:solidFill>
                  <a:schemeClr val="tx1"/>
                </a:solidFill>
                <a:effectLst/>
                <a:latin typeface="Times New Roman" pitchFamily="18" charset="0"/>
                <a:ea typeface="+mn-ea"/>
                <a:cs typeface="+mn-cs"/>
              </a:rPr>
              <a:t>)</a:t>
            </a:r>
          </a:p>
          <a:p>
            <a:r>
              <a:rPr lang="en-US" sz="1200" i="1" kern="1200" dirty="0" err="1" smtClean="0">
                <a:solidFill>
                  <a:schemeClr val="tx1"/>
                </a:solidFill>
                <a:effectLst/>
                <a:latin typeface="Times New Roman" pitchFamily="18" charset="0"/>
                <a:ea typeface="+mn-ea"/>
                <a:cs typeface="+mn-cs"/>
              </a:rPr>
              <a:t>Strelitzia</a:t>
            </a:r>
            <a:r>
              <a:rPr lang="en-US" sz="1200" i="1" kern="1200" dirty="0" smtClean="0">
                <a:solidFill>
                  <a:schemeClr val="tx1"/>
                </a:solidFill>
                <a:effectLst/>
                <a:latin typeface="Times New Roman" pitchFamily="18" charset="0"/>
                <a:ea typeface="+mn-ea"/>
                <a:cs typeface="+mn-cs"/>
              </a:rPr>
              <a:t> </a:t>
            </a:r>
            <a:r>
              <a:rPr lang="en-US" sz="1200" i="1" kern="1200" dirty="0" err="1" smtClean="0">
                <a:solidFill>
                  <a:schemeClr val="tx1"/>
                </a:solidFill>
                <a:effectLst/>
                <a:latin typeface="Times New Roman" pitchFamily="18" charset="0"/>
                <a:ea typeface="+mn-ea"/>
                <a:cs typeface="+mn-cs"/>
              </a:rPr>
              <a:t>nicolai</a:t>
            </a:r>
            <a:r>
              <a:rPr lang="en-US" sz="1200" i="1" kern="1200" dirty="0" smtClean="0">
                <a:solidFill>
                  <a:schemeClr val="tx1"/>
                </a:solidFill>
                <a:effectLst/>
                <a:latin typeface="Times New Roman" pitchFamily="18" charset="0"/>
                <a:ea typeface="+mn-ea"/>
                <a:cs typeface="+mn-cs"/>
              </a:rPr>
              <a:t> </a:t>
            </a:r>
            <a:r>
              <a:rPr lang="en-US" sz="1200" kern="1200" dirty="0" smtClean="0">
                <a:solidFill>
                  <a:schemeClr val="tx1"/>
                </a:solidFill>
                <a:effectLst/>
                <a:latin typeface="Times New Roman" pitchFamily="18" charset="0"/>
                <a:ea typeface="+mn-ea"/>
                <a:cs typeface="+mn-cs"/>
              </a:rPr>
              <a:t>(</a:t>
            </a:r>
            <a:r>
              <a:rPr lang="en-US" sz="1200" kern="1200" dirty="0" err="1" smtClean="0">
                <a:solidFill>
                  <a:schemeClr val="tx1"/>
                </a:solidFill>
                <a:effectLst/>
                <a:latin typeface="Times New Roman" pitchFamily="18" charset="0"/>
                <a:ea typeface="+mn-ea"/>
                <a:cs typeface="+mn-cs"/>
              </a:rPr>
              <a:t>Pajaro</a:t>
            </a:r>
            <a:r>
              <a:rPr lang="en-US" sz="1200" kern="1200" dirty="0" smtClean="0">
                <a:solidFill>
                  <a:schemeClr val="tx1"/>
                </a:solidFill>
                <a:effectLst/>
                <a:latin typeface="Times New Roman" pitchFamily="18" charset="0"/>
                <a:ea typeface="+mn-ea"/>
                <a:cs typeface="+mn-cs"/>
              </a:rPr>
              <a:t> Blanco del </a:t>
            </a:r>
            <a:r>
              <a:rPr lang="en-US" sz="1200" kern="1200" dirty="0" err="1" smtClean="0">
                <a:solidFill>
                  <a:schemeClr val="tx1"/>
                </a:solidFill>
                <a:effectLst/>
                <a:latin typeface="Times New Roman" pitchFamily="18" charset="0"/>
                <a:ea typeface="+mn-ea"/>
                <a:cs typeface="+mn-cs"/>
              </a:rPr>
              <a:t>paraiso</a:t>
            </a:r>
            <a:r>
              <a:rPr lang="en-US" sz="1200" kern="1200" dirty="0" smtClean="0">
                <a:solidFill>
                  <a:schemeClr val="tx1"/>
                </a:solidFill>
                <a:effectLst/>
                <a:latin typeface="Times New Roman" pitchFamily="18" charset="0"/>
                <a:ea typeface="+mn-ea"/>
                <a:cs typeface="+mn-cs"/>
              </a:rPr>
              <a:t>/White bird of paradise)</a:t>
            </a:r>
          </a:p>
          <a:p>
            <a:r>
              <a:rPr lang="en-US" sz="1200" i="1" kern="1200" dirty="0" err="1" smtClean="0">
                <a:solidFill>
                  <a:schemeClr val="tx1"/>
                </a:solidFill>
                <a:effectLst/>
                <a:latin typeface="Times New Roman" pitchFamily="18" charset="0"/>
                <a:ea typeface="+mn-ea"/>
                <a:cs typeface="+mn-cs"/>
              </a:rPr>
              <a:t>Strelitzia</a:t>
            </a:r>
            <a:r>
              <a:rPr lang="en-US" sz="1200" i="1" kern="1200" dirty="0" smtClean="0">
                <a:solidFill>
                  <a:schemeClr val="tx1"/>
                </a:solidFill>
                <a:effectLst/>
                <a:latin typeface="Times New Roman" pitchFamily="18" charset="0"/>
                <a:ea typeface="+mn-ea"/>
                <a:cs typeface="+mn-cs"/>
              </a:rPr>
              <a:t> </a:t>
            </a:r>
            <a:r>
              <a:rPr lang="en-US" sz="1200" i="1" kern="1200" dirty="0" err="1" smtClean="0">
                <a:solidFill>
                  <a:schemeClr val="tx1"/>
                </a:solidFill>
                <a:effectLst/>
                <a:latin typeface="Times New Roman" pitchFamily="18" charset="0"/>
                <a:ea typeface="+mn-ea"/>
                <a:cs typeface="+mn-cs"/>
              </a:rPr>
              <a:t>reginae</a:t>
            </a:r>
            <a:r>
              <a:rPr lang="en-US" sz="1200" i="1" kern="1200" dirty="0" smtClean="0">
                <a:solidFill>
                  <a:schemeClr val="tx1"/>
                </a:solidFill>
                <a:effectLst/>
                <a:latin typeface="Times New Roman" pitchFamily="18" charset="0"/>
                <a:ea typeface="+mn-ea"/>
                <a:cs typeface="+mn-cs"/>
              </a:rPr>
              <a:t> </a:t>
            </a:r>
            <a:r>
              <a:rPr lang="en-US" sz="1200" kern="1200" dirty="0" smtClean="0">
                <a:solidFill>
                  <a:schemeClr val="tx1"/>
                </a:solidFill>
                <a:effectLst/>
                <a:latin typeface="Times New Roman" pitchFamily="18" charset="0"/>
                <a:ea typeface="+mn-ea"/>
                <a:cs typeface="+mn-cs"/>
              </a:rPr>
              <a:t>(Ave del </a:t>
            </a:r>
            <a:r>
              <a:rPr lang="en-US" sz="1200" kern="1200" dirty="0" err="1" smtClean="0">
                <a:solidFill>
                  <a:schemeClr val="tx1"/>
                </a:solidFill>
                <a:effectLst/>
                <a:latin typeface="Times New Roman" pitchFamily="18" charset="0"/>
                <a:ea typeface="+mn-ea"/>
                <a:cs typeface="+mn-cs"/>
              </a:rPr>
              <a:t>paraiso</a:t>
            </a:r>
            <a:r>
              <a:rPr lang="en-US" sz="1200" kern="1200" dirty="0" smtClean="0">
                <a:solidFill>
                  <a:schemeClr val="tx1"/>
                </a:solidFill>
                <a:effectLst/>
                <a:latin typeface="Times New Roman" pitchFamily="18" charset="0"/>
                <a:ea typeface="+mn-ea"/>
                <a:cs typeface="+mn-cs"/>
              </a:rPr>
              <a:t>/Bird of paradise)</a:t>
            </a:r>
          </a:p>
          <a:p>
            <a:r>
              <a:rPr lang="en-US" sz="1200" i="1" kern="1200" dirty="0" err="1" smtClean="0">
                <a:solidFill>
                  <a:schemeClr val="tx1"/>
                </a:solidFill>
                <a:effectLst/>
                <a:latin typeface="Times New Roman" pitchFamily="18" charset="0"/>
                <a:ea typeface="+mn-ea"/>
                <a:cs typeface="+mn-cs"/>
              </a:rPr>
              <a:t>Syzygium</a:t>
            </a:r>
            <a:r>
              <a:rPr lang="en-US" sz="1200" i="1" kern="1200" dirty="0" smtClean="0">
                <a:solidFill>
                  <a:schemeClr val="tx1"/>
                </a:solidFill>
                <a:effectLst/>
                <a:latin typeface="Times New Roman" pitchFamily="18" charset="0"/>
                <a:ea typeface="+mn-ea"/>
                <a:cs typeface="+mn-cs"/>
              </a:rPr>
              <a:t> </a:t>
            </a:r>
            <a:r>
              <a:rPr lang="en-US" sz="1200" i="1" kern="1200" dirty="0" err="1" smtClean="0">
                <a:solidFill>
                  <a:schemeClr val="tx1"/>
                </a:solidFill>
                <a:effectLst/>
                <a:latin typeface="Times New Roman" pitchFamily="18" charset="0"/>
                <a:ea typeface="+mn-ea"/>
                <a:cs typeface="+mn-cs"/>
              </a:rPr>
              <a:t>cumini</a:t>
            </a:r>
            <a:r>
              <a:rPr lang="en-US" sz="1200" i="1" kern="1200" dirty="0" smtClean="0">
                <a:solidFill>
                  <a:schemeClr val="tx1"/>
                </a:solidFill>
                <a:effectLst/>
                <a:latin typeface="Times New Roman" pitchFamily="18" charset="0"/>
                <a:ea typeface="+mn-ea"/>
                <a:cs typeface="+mn-cs"/>
              </a:rPr>
              <a:t> </a:t>
            </a:r>
            <a:r>
              <a:rPr lang="en-US" sz="1200" kern="1200" dirty="0" smtClean="0">
                <a:solidFill>
                  <a:schemeClr val="tx1"/>
                </a:solidFill>
                <a:effectLst/>
                <a:latin typeface="Times New Roman" pitchFamily="18" charset="0"/>
                <a:ea typeface="+mn-ea"/>
                <a:cs typeface="+mn-cs"/>
              </a:rPr>
              <a:t>(</a:t>
            </a:r>
            <a:r>
              <a:rPr lang="en-US" sz="1200" kern="1200" dirty="0" err="1" smtClean="0">
                <a:solidFill>
                  <a:schemeClr val="tx1"/>
                </a:solidFill>
                <a:effectLst/>
                <a:latin typeface="Times New Roman" pitchFamily="18" charset="0"/>
                <a:ea typeface="+mn-ea"/>
                <a:cs typeface="+mn-cs"/>
              </a:rPr>
              <a:t>Jambolan</a:t>
            </a:r>
            <a:r>
              <a:rPr lang="en-US" sz="1200" kern="1200" dirty="0" smtClean="0">
                <a:solidFill>
                  <a:schemeClr val="tx1"/>
                </a:solidFill>
                <a:effectLst/>
                <a:latin typeface="Times New Roman" pitchFamily="18" charset="0"/>
                <a:ea typeface="+mn-ea"/>
                <a:cs typeface="+mn-cs"/>
              </a:rPr>
              <a:t>/Java plum)</a:t>
            </a:r>
          </a:p>
          <a:p>
            <a:r>
              <a:rPr lang="en-US" sz="1200" i="1" kern="1200" dirty="0" err="1" smtClean="0">
                <a:solidFill>
                  <a:schemeClr val="tx1"/>
                </a:solidFill>
                <a:effectLst/>
                <a:latin typeface="Times New Roman" pitchFamily="18" charset="0"/>
                <a:ea typeface="+mn-ea"/>
                <a:cs typeface="+mn-cs"/>
              </a:rPr>
              <a:t>Tabebuia</a:t>
            </a:r>
            <a:r>
              <a:rPr lang="en-US" sz="1200" i="1" kern="1200" dirty="0" smtClean="0">
                <a:solidFill>
                  <a:schemeClr val="tx1"/>
                </a:solidFill>
                <a:effectLst/>
                <a:latin typeface="Times New Roman" pitchFamily="18" charset="0"/>
                <a:ea typeface="+mn-ea"/>
                <a:cs typeface="+mn-cs"/>
              </a:rPr>
              <a:t> spp. </a:t>
            </a:r>
            <a:r>
              <a:rPr lang="en-US" sz="1200" kern="1200" dirty="0" smtClean="0">
                <a:solidFill>
                  <a:schemeClr val="tx1"/>
                </a:solidFill>
                <a:effectLst/>
                <a:latin typeface="Times New Roman" pitchFamily="18" charset="0"/>
                <a:ea typeface="+mn-ea"/>
                <a:cs typeface="+mn-cs"/>
              </a:rPr>
              <a:t>(</a:t>
            </a:r>
            <a:r>
              <a:rPr lang="en-US" sz="1200" kern="1200" dirty="0" err="1" smtClean="0">
                <a:solidFill>
                  <a:schemeClr val="tx1"/>
                </a:solidFill>
                <a:effectLst/>
                <a:latin typeface="Times New Roman" pitchFamily="18" charset="0"/>
                <a:ea typeface="+mn-ea"/>
                <a:cs typeface="+mn-cs"/>
              </a:rPr>
              <a:t>Arbol</a:t>
            </a:r>
            <a:r>
              <a:rPr lang="en-US" sz="1200" kern="1200" dirty="0" smtClean="0">
                <a:solidFill>
                  <a:schemeClr val="tx1"/>
                </a:solidFill>
                <a:effectLst/>
                <a:latin typeface="Times New Roman" pitchFamily="18" charset="0"/>
                <a:ea typeface="+mn-ea"/>
                <a:cs typeface="+mn-cs"/>
              </a:rPr>
              <a:t> </a:t>
            </a:r>
            <a:r>
              <a:rPr lang="en-US" sz="1200" kern="1200" dirty="0" err="1" smtClean="0">
                <a:solidFill>
                  <a:schemeClr val="tx1"/>
                </a:solidFill>
                <a:effectLst/>
                <a:latin typeface="Times New Roman" pitchFamily="18" charset="0"/>
                <a:ea typeface="+mn-ea"/>
                <a:cs typeface="+mn-cs"/>
              </a:rPr>
              <a:t>trompeta</a:t>
            </a:r>
            <a:r>
              <a:rPr lang="en-US" sz="1200" kern="1200" dirty="0" smtClean="0">
                <a:solidFill>
                  <a:schemeClr val="tx1"/>
                </a:solidFill>
                <a:effectLst/>
                <a:latin typeface="Times New Roman" pitchFamily="18" charset="0"/>
                <a:ea typeface="+mn-ea"/>
                <a:cs typeface="+mn-cs"/>
              </a:rPr>
              <a:t>/Trumpet tree)</a:t>
            </a:r>
          </a:p>
          <a:p>
            <a:r>
              <a:rPr lang="en-US" sz="1200" i="1" kern="1200" dirty="0" err="1" smtClean="0">
                <a:solidFill>
                  <a:schemeClr val="tx1"/>
                </a:solidFill>
                <a:effectLst/>
                <a:latin typeface="Times New Roman" pitchFamily="18" charset="0"/>
                <a:ea typeface="+mn-ea"/>
                <a:cs typeface="+mn-cs"/>
              </a:rPr>
              <a:t>Terminalia</a:t>
            </a:r>
            <a:r>
              <a:rPr lang="en-US" sz="1200" i="1" kern="1200" dirty="0" smtClean="0">
                <a:solidFill>
                  <a:schemeClr val="tx1"/>
                </a:solidFill>
                <a:effectLst/>
                <a:latin typeface="Times New Roman" pitchFamily="18" charset="0"/>
                <a:ea typeface="+mn-ea"/>
                <a:cs typeface="+mn-cs"/>
              </a:rPr>
              <a:t> </a:t>
            </a:r>
            <a:r>
              <a:rPr lang="en-US" sz="1200" i="1" kern="1200" dirty="0" err="1" smtClean="0">
                <a:solidFill>
                  <a:schemeClr val="tx1"/>
                </a:solidFill>
                <a:effectLst/>
                <a:latin typeface="Times New Roman" pitchFamily="18" charset="0"/>
                <a:ea typeface="+mn-ea"/>
                <a:cs typeface="+mn-cs"/>
              </a:rPr>
              <a:t>catappa</a:t>
            </a:r>
            <a:r>
              <a:rPr lang="en-US" sz="1200" i="1" kern="1200" dirty="0" smtClean="0">
                <a:solidFill>
                  <a:schemeClr val="tx1"/>
                </a:solidFill>
                <a:effectLst/>
                <a:latin typeface="Times New Roman" pitchFamily="18" charset="0"/>
                <a:ea typeface="+mn-ea"/>
                <a:cs typeface="+mn-cs"/>
              </a:rPr>
              <a:t> </a:t>
            </a:r>
            <a:r>
              <a:rPr lang="en-US" sz="1200" kern="1200" dirty="0" smtClean="0">
                <a:solidFill>
                  <a:schemeClr val="tx1"/>
                </a:solidFill>
                <a:effectLst/>
                <a:latin typeface="Times New Roman" pitchFamily="18" charset="0"/>
                <a:ea typeface="+mn-ea"/>
                <a:cs typeface="+mn-cs"/>
              </a:rPr>
              <a:t>(</a:t>
            </a:r>
            <a:r>
              <a:rPr lang="en-US" sz="1200" kern="1200" dirty="0" err="1" smtClean="0">
                <a:solidFill>
                  <a:schemeClr val="tx1"/>
                </a:solidFill>
                <a:effectLst/>
                <a:latin typeface="Times New Roman" pitchFamily="18" charset="0"/>
                <a:ea typeface="+mn-ea"/>
                <a:cs typeface="+mn-cs"/>
              </a:rPr>
              <a:t>Almendra</a:t>
            </a:r>
            <a:r>
              <a:rPr lang="en-US" sz="1200" kern="1200" dirty="0" smtClean="0">
                <a:solidFill>
                  <a:schemeClr val="tx1"/>
                </a:solidFill>
                <a:effectLst/>
                <a:latin typeface="Times New Roman" pitchFamily="18" charset="0"/>
                <a:ea typeface="+mn-ea"/>
                <a:cs typeface="+mn-cs"/>
              </a:rPr>
              <a:t> del </a:t>
            </a:r>
            <a:r>
              <a:rPr lang="en-US" sz="1200" kern="1200" dirty="0" err="1" smtClean="0">
                <a:solidFill>
                  <a:schemeClr val="tx1"/>
                </a:solidFill>
                <a:effectLst/>
                <a:latin typeface="Times New Roman" pitchFamily="18" charset="0"/>
                <a:ea typeface="+mn-ea"/>
                <a:cs typeface="+mn-cs"/>
              </a:rPr>
              <a:t>tropico</a:t>
            </a:r>
            <a:r>
              <a:rPr lang="en-US" sz="1200" kern="1200" dirty="0" smtClean="0">
                <a:solidFill>
                  <a:schemeClr val="tx1"/>
                </a:solidFill>
                <a:effectLst/>
                <a:latin typeface="Times New Roman" pitchFamily="18" charset="0"/>
                <a:ea typeface="+mn-ea"/>
                <a:cs typeface="+mn-cs"/>
              </a:rPr>
              <a:t>/Tropical almond)</a:t>
            </a:r>
          </a:p>
          <a:p>
            <a:r>
              <a:rPr lang="en-US" sz="1200" i="1" kern="1200" dirty="0" err="1" smtClean="0">
                <a:solidFill>
                  <a:schemeClr val="tx1"/>
                </a:solidFill>
                <a:effectLst/>
                <a:latin typeface="Times New Roman" pitchFamily="18" charset="0"/>
                <a:ea typeface="+mn-ea"/>
                <a:cs typeface="+mn-cs"/>
              </a:rPr>
              <a:t>Thespesia</a:t>
            </a:r>
            <a:r>
              <a:rPr lang="en-US" sz="1200" i="1" kern="1200" dirty="0" smtClean="0">
                <a:solidFill>
                  <a:schemeClr val="tx1"/>
                </a:solidFill>
                <a:effectLst/>
                <a:latin typeface="Times New Roman" pitchFamily="18" charset="0"/>
                <a:ea typeface="+mn-ea"/>
                <a:cs typeface="+mn-cs"/>
              </a:rPr>
              <a:t> </a:t>
            </a:r>
            <a:r>
              <a:rPr lang="en-US" sz="1200" i="1" kern="1200" dirty="0" err="1" smtClean="0">
                <a:solidFill>
                  <a:schemeClr val="tx1"/>
                </a:solidFill>
                <a:effectLst/>
                <a:latin typeface="Times New Roman" pitchFamily="18" charset="0"/>
                <a:ea typeface="+mn-ea"/>
                <a:cs typeface="+mn-cs"/>
              </a:rPr>
              <a:t>populnea</a:t>
            </a:r>
            <a:r>
              <a:rPr lang="en-US" sz="1200" i="1" kern="1200" dirty="0" smtClean="0">
                <a:solidFill>
                  <a:schemeClr val="tx1"/>
                </a:solidFill>
                <a:effectLst/>
                <a:latin typeface="Times New Roman" pitchFamily="18" charset="0"/>
                <a:ea typeface="+mn-ea"/>
                <a:cs typeface="+mn-cs"/>
              </a:rPr>
              <a:t> </a:t>
            </a:r>
            <a:r>
              <a:rPr lang="en-US" sz="1200" kern="1200" dirty="0" smtClean="0">
                <a:solidFill>
                  <a:schemeClr val="tx1"/>
                </a:solidFill>
                <a:effectLst/>
                <a:latin typeface="Times New Roman" pitchFamily="18" charset="0"/>
                <a:ea typeface="+mn-ea"/>
                <a:cs typeface="+mn-cs"/>
              </a:rPr>
              <a:t>(</a:t>
            </a:r>
            <a:r>
              <a:rPr lang="en-US" sz="1200" kern="1200" dirty="0" err="1" smtClean="0">
                <a:solidFill>
                  <a:schemeClr val="tx1"/>
                </a:solidFill>
                <a:effectLst/>
                <a:latin typeface="Times New Roman" pitchFamily="18" charset="0"/>
                <a:ea typeface="+mn-ea"/>
                <a:cs typeface="+mn-cs"/>
              </a:rPr>
              <a:t>Majagua</a:t>
            </a:r>
            <a:r>
              <a:rPr lang="en-US" sz="1200" kern="1200" dirty="0" smtClean="0">
                <a:solidFill>
                  <a:schemeClr val="tx1"/>
                </a:solidFill>
                <a:effectLst/>
                <a:latin typeface="Times New Roman" pitchFamily="18" charset="0"/>
                <a:ea typeface="+mn-ea"/>
                <a:cs typeface="+mn-cs"/>
              </a:rPr>
              <a:t> de la </a:t>
            </a:r>
            <a:r>
              <a:rPr lang="en-US" sz="1200" kern="1200" dirty="0" err="1" smtClean="0">
                <a:solidFill>
                  <a:schemeClr val="tx1"/>
                </a:solidFill>
                <a:effectLst/>
                <a:latin typeface="Times New Roman" pitchFamily="18" charset="0"/>
                <a:ea typeface="+mn-ea"/>
                <a:cs typeface="+mn-cs"/>
              </a:rPr>
              <a:t>florida</a:t>
            </a:r>
            <a:r>
              <a:rPr lang="en-US" sz="1200" kern="1200" dirty="0" smtClean="0">
                <a:solidFill>
                  <a:schemeClr val="tx1"/>
                </a:solidFill>
                <a:effectLst/>
                <a:latin typeface="Times New Roman" pitchFamily="18" charset="0"/>
                <a:ea typeface="+mn-ea"/>
                <a:cs typeface="+mn-cs"/>
              </a:rPr>
              <a:t>/Portia tree)</a:t>
            </a:r>
          </a:p>
          <a:p>
            <a:r>
              <a:rPr lang="en-US" sz="1200" i="1" kern="1200" dirty="0" err="1" smtClean="0">
                <a:solidFill>
                  <a:schemeClr val="tx1"/>
                </a:solidFill>
                <a:effectLst/>
                <a:latin typeface="Times New Roman" pitchFamily="18" charset="0"/>
                <a:ea typeface="+mn-ea"/>
                <a:cs typeface="+mn-cs"/>
              </a:rPr>
              <a:t>Veitchia</a:t>
            </a:r>
            <a:r>
              <a:rPr lang="en-US" sz="1200" i="1" kern="1200" dirty="0" smtClean="0">
                <a:solidFill>
                  <a:schemeClr val="tx1"/>
                </a:solidFill>
                <a:effectLst/>
                <a:latin typeface="Times New Roman" pitchFamily="18" charset="0"/>
                <a:ea typeface="+mn-ea"/>
                <a:cs typeface="+mn-cs"/>
              </a:rPr>
              <a:t> </a:t>
            </a:r>
            <a:r>
              <a:rPr lang="en-US" sz="1200" i="1" kern="1200" dirty="0" err="1" smtClean="0">
                <a:solidFill>
                  <a:schemeClr val="tx1"/>
                </a:solidFill>
                <a:effectLst/>
                <a:latin typeface="Times New Roman" pitchFamily="18" charset="0"/>
                <a:ea typeface="+mn-ea"/>
                <a:cs typeface="+mn-cs"/>
              </a:rPr>
              <a:t>arecina</a:t>
            </a:r>
            <a:r>
              <a:rPr lang="en-US" sz="1200" i="1" kern="1200" dirty="0" smtClean="0">
                <a:solidFill>
                  <a:schemeClr val="tx1"/>
                </a:solidFill>
                <a:effectLst/>
                <a:latin typeface="Times New Roman" pitchFamily="18" charset="0"/>
                <a:ea typeface="+mn-ea"/>
                <a:cs typeface="+mn-cs"/>
              </a:rPr>
              <a:t> </a:t>
            </a:r>
            <a:r>
              <a:rPr lang="en-US" sz="1200" kern="1200" dirty="0" smtClean="0">
                <a:solidFill>
                  <a:schemeClr val="tx1"/>
                </a:solidFill>
                <a:effectLst/>
                <a:latin typeface="Times New Roman" pitchFamily="18" charset="0"/>
                <a:ea typeface="+mn-ea"/>
                <a:cs typeface="+mn-cs"/>
              </a:rPr>
              <a:t>(</a:t>
            </a:r>
            <a:r>
              <a:rPr lang="en-US" sz="1200" kern="1200" dirty="0" err="1" smtClean="0">
                <a:solidFill>
                  <a:schemeClr val="tx1"/>
                </a:solidFill>
                <a:effectLst/>
                <a:latin typeface="Times New Roman" pitchFamily="18" charset="0"/>
                <a:ea typeface="+mn-ea"/>
                <a:cs typeface="+mn-cs"/>
              </a:rPr>
              <a:t>Montogomery</a:t>
            </a:r>
            <a:r>
              <a:rPr lang="en-US" sz="1200" kern="1200" dirty="0" smtClean="0">
                <a:solidFill>
                  <a:schemeClr val="tx1"/>
                </a:solidFill>
                <a:effectLst/>
                <a:latin typeface="Times New Roman" pitchFamily="18" charset="0"/>
                <a:ea typeface="+mn-ea"/>
                <a:cs typeface="+mn-cs"/>
              </a:rPr>
              <a:t> palm)</a:t>
            </a:r>
          </a:p>
          <a:p>
            <a:r>
              <a:rPr lang="en-US" sz="1200" i="1" kern="1200" dirty="0" err="1" smtClean="0">
                <a:solidFill>
                  <a:schemeClr val="tx1"/>
                </a:solidFill>
                <a:effectLst/>
                <a:latin typeface="Times New Roman" pitchFamily="18" charset="0"/>
                <a:ea typeface="+mn-ea"/>
                <a:cs typeface="+mn-cs"/>
              </a:rPr>
              <a:t>Washingtonia</a:t>
            </a:r>
            <a:r>
              <a:rPr lang="en-US" sz="1200" i="1" kern="1200" dirty="0" smtClean="0">
                <a:solidFill>
                  <a:schemeClr val="tx1"/>
                </a:solidFill>
                <a:effectLst/>
                <a:latin typeface="Times New Roman" pitchFamily="18" charset="0"/>
                <a:ea typeface="+mn-ea"/>
                <a:cs typeface="+mn-cs"/>
              </a:rPr>
              <a:t> </a:t>
            </a:r>
            <a:r>
              <a:rPr lang="en-US" sz="1200" i="1" kern="1200" dirty="0" err="1" smtClean="0">
                <a:solidFill>
                  <a:schemeClr val="tx1"/>
                </a:solidFill>
                <a:effectLst/>
                <a:latin typeface="Times New Roman" pitchFamily="18" charset="0"/>
                <a:ea typeface="+mn-ea"/>
                <a:cs typeface="+mn-cs"/>
              </a:rPr>
              <a:t>robusta</a:t>
            </a:r>
            <a:r>
              <a:rPr lang="en-US" sz="1200" i="1" kern="1200" dirty="0" smtClean="0">
                <a:solidFill>
                  <a:schemeClr val="tx1"/>
                </a:solidFill>
                <a:effectLst/>
                <a:latin typeface="Times New Roman" pitchFamily="18" charset="0"/>
                <a:ea typeface="+mn-ea"/>
                <a:cs typeface="+mn-cs"/>
              </a:rPr>
              <a:t> </a:t>
            </a:r>
            <a:r>
              <a:rPr lang="en-US" sz="1200" kern="1200" dirty="0" smtClean="0">
                <a:solidFill>
                  <a:schemeClr val="tx1"/>
                </a:solidFill>
                <a:effectLst/>
                <a:latin typeface="Times New Roman" pitchFamily="18" charset="0"/>
                <a:ea typeface="+mn-ea"/>
                <a:cs typeface="+mn-cs"/>
              </a:rPr>
              <a:t>(</a:t>
            </a:r>
            <a:r>
              <a:rPr lang="en-US" sz="1200" kern="1200" dirty="0" err="1" smtClean="0">
                <a:solidFill>
                  <a:schemeClr val="tx1"/>
                </a:solidFill>
                <a:effectLst/>
                <a:latin typeface="Times New Roman" pitchFamily="18" charset="0"/>
                <a:ea typeface="+mn-ea"/>
                <a:cs typeface="+mn-cs"/>
              </a:rPr>
              <a:t>Washingtonia</a:t>
            </a:r>
            <a:r>
              <a:rPr lang="en-US" sz="1200" kern="1200" dirty="0" smtClean="0">
                <a:solidFill>
                  <a:schemeClr val="tx1"/>
                </a:solidFill>
                <a:effectLst/>
                <a:latin typeface="Times New Roman" pitchFamily="18" charset="0"/>
                <a:ea typeface="+mn-ea"/>
                <a:cs typeface="+mn-cs"/>
              </a:rPr>
              <a:t> palm)</a:t>
            </a:r>
          </a:p>
          <a:p>
            <a:r>
              <a:rPr lang="en-US" sz="1200" i="1" kern="1200" dirty="0" err="1" smtClean="0">
                <a:solidFill>
                  <a:schemeClr val="tx1"/>
                </a:solidFill>
                <a:effectLst/>
                <a:latin typeface="Times New Roman" pitchFamily="18" charset="0"/>
                <a:ea typeface="+mn-ea"/>
                <a:cs typeface="+mn-cs"/>
              </a:rPr>
              <a:t>Wodyetia</a:t>
            </a:r>
            <a:r>
              <a:rPr lang="en-US" sz="1200" i="1" kern="1200" dirty="0" smtClean="0">
                <a:solidFill>
                  <a:schemeClr val="tx1"/>
                </a:solidFill>
                <a:effectLst/>
                <a:latin typeface="Times New Roman" pitchFamily="18" charset="0"/>
                <a:ea typeface="+mn-ea"/>
                <a:cs typeface="+mn-cs"/>
              </a:rPr>
              <a:t> </a:t>
            </a:r>
            <a:r>
              <a:rPr lang="en-US" sz="1200" i="1" kern="1200" dirty="0" err="1" smtClean="0">
                <a:solidFill>
                  <a:schemeClr val="tx1"/>
                </a:solidFill>
                <a:effectLst/>
                <a:latin typeface="Times New Roman" pitchFamily="18" charset="0"/>
                <a:ea typeface="+mn-ea"/>
                <a:cs typeface="+mn-cs"/>
              </a:rPr>
              <a:t>bifurcata</a:t>
            </a:r>
            <a:r>
              <a:rPr lang="en-US" sz="1200" i="1" kern="1200" dirty="0" smtClean="0">
                <a:solidFill>
                  <a:schemeClr val="tx1"/>
                </a:solidFill>
                <a:effectLst/>
                <a:latin typeface="Times New Roman" pitchFamily="18" charset="0"/>
                <a:ea typeface="+mn-ea"/>
                <a:cs typeface="+mn-cs"/>
              </a:rPr>
              <a:t> </a:t>
            </a:r>
            <a:r>
              <a:rPr lang="en-US" sz="1200" kern="1200" dirty="0" smtClean="0">
                <a:solidFill>
                  <a:schemeClr val="tx1"/>
                </a:solidFill>
                <a:effectLst/>
                <a:latin typeface="Times New Roman" pitchFamily="18" charset="0"/>
                <a:ea typeface="+mn-ea"/>
                <a:cs typeface="+mn-cs"/>
              </a:rPr>
              <a:t>(Palma cola de </a:t>
            </a:r>
            <a:r>
              <a:rPr lang="en-US" sz="1200" kern="1200" dirty="0" err="1" smtClean="0">
                <a:solidFill>
                  <a:schemeClr val="tx1"/>
                </a:solidFill>
                <a:effectLst/>
                <a:latin typeface="Times New Roman" pitchFamily="18" charset="0"/>
                <a:ea typeface="+mn-ea"/>
                <a:cs typeface="+mn-cs"/>
              </a:rPr>
              <a:t>zorro</a:t>
            </a:r>
            <a:r>
              <a:rPr lang="en-US" sz="1200" kern="1200" dirty="0" smtClean="0">
                <a:solidFill>
                  <a:schemeClr val="tx1"/>
                </a:solidFill>
                <a:effectLst/>
                <a:latin typeface="Times New Roman" pitchFamily="18" charset="0"/>
                <a:ea typeface="+mn-ea"/>
                <a:cs typeface="+mn-cs"/>
              </a:rPr>
              <a:t>/Foxtail palm)</a:t>
            </a:r>
          </a:p>
          <a:p>
            <a:r>
              <a:rPr lang="en-US" sz="1200" i="1" kern="1200" dirty="0" err="1" smtClean="0">
                <a:solidFill>
                  <a:schemeClr val="tx1"/>
                </a:solidFill>
                <a:effectLst/>
                <a:latin typeface="Times New Roman" pitchFamily="18" charset="0"/>
                <a:ea typeface="+mn-ea"/>
                <a:cs typeface="+mn-cs"/>
              </a:rPr>
              <a:t>Zeuxine</a:t>
            </a:r>
            <a:r>
              <a:rPr lang="en-US" sz="1200" i="1" kern="1200" dirty="0" smtClean="0">
                <a:solidFill>
                  <a:schemeClr val="tx1"/>
                </a:solidFill>
                <a:effectLst/>
                <a:latin typeface="Times New Roman" pitchFamily="18" charset="0"/>
                <a:ea typeface="+mn-ea"/>
                <a:cs typeface="+mn-cs"/>
              </a:rPr>
              <a:t> </a:t>
            </a:r>
            <a:r>
              <a:rPr lang="en-US" sz="1200" i="1" kern="1200" dirty="0" err="1" smtClean="0">
                <a:solidFill>
                  <a:schemeClr val="tx1"/>
                </a:solidFill>
                <a:effectLst/>
                <a:latin typeface="Times New Roman" pitchFamily="18" charset="0"/>
                <a:ea typeface="+mn-ea"/>
                <a:cs typeface="+mn-cs"/>
              </a:rPr>
              <a:t>strateumatica</a:t>
            </a:r>
            <a:r>
              <a:rPr lang="en-US" sz="1200" i="1" kern="1200" dirty="0" smtClean="0">
                <a:solidFill>
                  <a:schemeClr val="tx1"/>
                </a:solidFill>
                <a:effectLst/>
                <a:latin typeface="Times New Roman" pitchFamily="18" charset="0"/>
                <a:ea typeface="+mn-ea"/>
                <a:cs typeface="+mn-cs"/>
              </a:rPr>
              <a:t> </a:t>
            </a:r>
            <a:r>
              <a:rPr lang="en-US" sz="1200" kern="1200" dirty="0" smtClean="0">
                <a:solidFill>
                  <a:schemeClr val="tx1"/>
                </a:solidFill>
                <a:effectLst/>
                <a:latin typeface="Times New Roman" pitchFamily="18" charset="0"/>
                <a:ea typeface="+mn-ea"/>
                <a:cs typeface="+mn-cs"/>
              </a:rPr>
              <a:t>(</a:t>
            </a:r>
            <a:r>
              <a:rPr lang="en-US" sz="1200" kern="1200" dirty="0" err="1" smtClean="0">
                <a:solidFill>
                  <a:schemeClr val="tx1"/>
                </a:solidFill>
                <a:effectLst/>
                <a:latin typeface="Times New Roman" pitchFamily="18" charset="0"/>
                <a:ea typeface="+mn-ea"/>
                <a:cs typeface="+mn-cs"/>
              </a:rPr>
              <a:t>Orquidea</a:t>
            </a:r>
            <a:r>
              <a:rPr lang="en-US" sz="1200" kern="1200" dirty="0" smtClean="0">
                <a:solidFill>
                  <a:schemeClr val="tx1"/>
                </a:solidFill>
                <a:effectLst/>
                <a:latin typeface="Times New Roman" pitchFamily="18" charset="0"/>
                <a:ea typeface="+mn-ea"/>
                <a:cs typeface="+mn-cs"/>
              </a:rPr>
              <a:t> de </a:t>
            </a:r>
            <a:r>
              <a:rPr lang="en-US" sz="1200" kern="1200" dirty="0" err="1" smtClean="0">
                <a:solidFill>
                  <a:schemeClr val="tx1"/>
                </a:solidFill>
                <a:effectLst/>
                <a:latin typeface="Times New Roman" pitchFamily="18" charset="0"/>
                <a:ea typeface="+mn-ea"/>
                <a:cs typeface="+mn-cs"/>
              </a:rPr>
              <a:t>soldado</a:t>
            </a:r>
            <a:r>
              <a:rPr lang="en-US" sz="1200" kern="1200" dirty="0" smtClean="0">
                <a:solidFill>
                  <a:schemeClr val="tx1"/>
                </a:solidFill>
                <a:effectLst/>
                <a:latin typeface="Times New Roman" pitchFamily="18" charset="0"/>
                <a:ea typeface="+mn-ea"/>
                <a:cs typeface="+mn-cs"/>
              </a:rPr>
              <a:t>/Soldier’s orchid)</a:t>
            </a:r>
          </a:p>
          <a:p>
            <a:pPr>
              <a:defRPr/>
            </a:pPr>
            <a:endParaRPr lang="en-US" dirty="0" smtClean="0"/>
          </a:p>
          <a:p>
            <a:pPr>
              <a:defRPr/>
            </a:pPr>
            <a:endParaRPr lang="en-US" dirty="0" smtClean="0"/>
          </a:p>
          <a:p>
            <a:pPr>
              <a:defRPr/>
            </a:pPr>
            <a:r>
              <a:rPr lang="en-US" dirty="0" err="1" smtClean="0"/>
              <a:t>Fuente</a:t>
            </a:r>
            <a:r>
              <a:rPr lang="en-US" dirty="0" smtClean="0"/>
              <a:t> de </a:t>
            </a:r>
            <a:r>
              <a:rPr lang="en-US" dirty="0" err="1" smtClean="0"/>
              <a:t>Informacion</a:t>
            </a:r>
            <a:endParaRPr lang="en-US" dirty="0" smtClean="0"/>
          </a:p>
          <a:p>
            <a:pPr>
              <a:defRPr/>
            </a:pPr>
            <a:r>
              <a:rPr lang="en-US" dirty="0" smtClean="0"/>
              <a:t>Evans, G.A. 2008.  The Whiteflies (Hemiptera: Aleyrodidae) of the World and Their Host Plants and Natural Enemies.  USDA-APHIS.</a:t>
            </a:r>
          </a:p>
          <a:p>
            <a:pPr>
              <a:defRPr/>
            </a:pPr>
            <a:r>
              <a:rPr lang="en-US" dirty="0" smtClean="0"/>
              <a:t>	accessed 2/26/2012 – </a:t>
            </a:r>
          </a:p>
          <a:p>
            <a:pPr>
              <a:defRPr/>
            </a:pPr>
            <a:r>
              <a:rPr lang="en-US" dirty="0" smtClean="0"/>
              <a:t>	http://www.sel.barc.usda.gov:8080/1WF/World-Whitefly-Catalog.pdf</a:t>
            </a:r>
          </a:p>
          <a:p>
            <a:pPr>
              <a:defRPr/>
            </a:pPr>
            <a:r>
              <a:rPr lang="en-US" dirty="0" smtClean="0"/>
              <a:t>Stocks, I.C.  2012. The Rugose Spiraling Whitefly, </a:t>
            </a:r>
            <a:r>
              <a:rPr lang="en-US" i="1" dirty="0" smtClean="0"/>
              <a:t>Aleurodicus rugioperculatus </a:t>
            </a:r>
            <a:r>
              <a:rPr lang="en-US" dirty="0" smtClean="0"/>
              <a:t>Martin, a New Exotic Whitefly in South Florida (Hemiptera: Aleyrodidae).  FDACS-DPI Pest Alert.</a:t>
            </a:r>
          </a:p>
          <a:p>
            <a:pPr>
              <a:defRPr/>
            </a:pPr>
            <a:r>
              <a:rPr lang="en-US" dirty="0" smtClean="0"/>
              <a:t>	accessed 2/25/2012 –</a:t>
            </a:r>
          </a:p>
          <a:p>
            <a:pPr>
              <a:defRPr/>
            </a:pPr>
            <a:r>
              <a:rPr lang="en-US" dirty="0" smtClean="0"/>
              <a:t>	http://www.freshfromflorida.com/pi/pest-alerts/pdf/aleurodicus-rugioperculatus-pest-alert.pdf</a:t>
            </a:r>
          </a:p>
          <a:p>
            <a:pPr>
              <a:defRPr/>
            </a:pPr>
            <a:endParaRPr lang="en-US" dirty="0" smtClean="0"/>
          </a:p>
          <a:p>
            <a:pPr>
              <a:defRPr/>
            </a:pPr>
            <a:endParaRPr lang="en-US" dirty="0"/>
          </a:p>
        </p:txBody>
      </p:sp>
      <p:sp>
        <p:nvSpPr>
          <p:cNvPr id="4" name="Slide Number Placeholder 3"/>
          <p:cNvSpPr>
            <a:spLocks noGrp="1"/>
          </p:cNvSpPr>
          <p:nvPr>
            <p:ph type="sldNum" sz="quarter" idx="5"/>
          </p:nvPr>
        </p:nvSpPr>
        <p:spPr/>
        <p:txBody>
          <a:bodyPr/>
          <a:lstStyle/>
          <a:p>
            <a:pPr>
              <a:defRPr/>
            </a:pPr>
            <a:fld id="{3E2A68D7-F597-415C-A0AD-056D88771ECF}" type="slidenum">
              <a:rPr lang="en-US" smtClean="0"/>
              <a:pPr>
                <a:defRPr/>
              </a:pPr>
              <a:t>19</a:t>
            </a:fld>
            <a:endParaRPr lang="en-US" dirty="0"/>
          </a:p>
        </p:txBody>
      </p:sp>
    </p:spTree>
    <p:extLst>
      <p:ext uri="{BB962C8B-B14F-4D97-AF65-F5344CB8AC3E}">
        <p14:creationId xmlns:p14="http://schemas.microsoft.com/office/powerpoint/2010/main" val="13304775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55000" lnSpcReduction="20000"/>
          </a:bodyPr>
          <a:lstStyle/>
          <a:p>
            <a:r>
              <a:rPr lang="es-ES_tradnl" sz="1200" kern="1200" dirty="0" smtClean="0">
                <a:solidFill>
                  <a:schemeClr val="tx1"/>
                </a:solidFill>
                <a:effectLst/>
                <a:latin typeface="Times New Roman" pitchFamily="18" charset="0"/>
                <a:ea typeface="+mn-ea"/>
                <a:cs typeface="+mn-cs"/>
              </a:rPr>
              <a:t>Se le conoce con el nombre común de “Mosca Blanca” a diversas especies de la familia </a:t>
            </a:r>
            <a:r>
              <a:rPr lang="es-ES_tradnl" sz="1200" kern="1200" dirty="0" err="1" smtClean="0">
                <a:solidFill>
                  <a:schemeClr val="tx1"/>
                </a:solidFill>
                <a:effectLst/>
                <a:latin typeface="Times New Roman" pitchFamily="18" charset="0"/>
                <a:ea typeface="+mn-ea"/>
                <a:cs typeface="+mn-cs"/>
              </a:rPr>
              <a:t>Aleyrodidae</a:t>
            </a:r>
            <a:r>
              <a:rPr lang="es-ES_tradnl" sz="1200" kern="1200" dirty="0" smtClean="0">
                <a:solidFill>
                  <a:schemeClr val="tx1"/>
                </a:solidFill>
                <a:effectLst/>
                <a:latin typeface="Times New Roman" pitchFamily="18" charset="0"/>
                <a:ea typeface="+mn-ea"/>
                <a:cs typeface="+mn-cs"/>
              </a:rPr>
              <a:t> [cuyos adultos tienen el cuerpo recubierto de una fina capa de polvillo blanco de aspecto harinoso (</a:t>
            </a:r>
            <a:r>
              <a:rPr lang="es-ES_tradnl" sz="1200" kern="1200" dirty="0" err="1" smtClean="0">
                <a:solidFill>
                  <a:schemeClr val="tx1"/>
                </a:solidFill>
                <a:effectLst/>
                <a:latin typeface="Times New Roman" pitchFamily="18" charset="0"/>
                <a:ea typeface="+mn-ea"/>
                <a:cs typeface="+mn-cs"/>
              </a:rPr>
              <a:t>aleyron</a:t>
            </a:r>
            <a:r>
              <a:rPr lang="es-ES_tradnl" sz="1200" kern="1200" dirty="0" smtClean="0">
                <a:solidFill>
                  <a:schemeClr val="tx1"/>
                </a:solidFill>
                <a:effectLst/>
                <a:latin typeface="Times New Roman" pitchFamily="18" charset="0"/>
                <a:ea typeface="+mn-ea"/>
                <a:cs typeface="+mn-cs"/>
              </a:rPr>
              <a:t>= harina)] dentro del Orden </a:t>
            </a:r>
            <a:r>
              <a:rPr lang="es-ES_tradnl" sz="1200" kern="1200" dirty="0" err="1" smtClean="0">
                <a:solidFill>
                  <a:schemeClr val="tx1"/>
                </a:solidFill>
                <a:effectLst/>
                <a:latin typeface="Times New Roman" pitchFamily="18" charset="0"/>
                <a:ea typeface="+mn-ea"/>
                <a:cs typeface="+mn-cs"/>
              </a:rPr>
              <a:t>Hemiptera</a:t>
            </a:r>
            <a:r>
              <a:rPr lang="es-ES_tradnl" sz="1200" kern="1200" dirty="0" smtClean="0">
                <a:solidFill>
                  <a:schemeClr val="tx1"/>
                </a:solidFill>
                <a:effectLst/>
                <a:latin typeface="Times New Roman" pitchFamily="18" charset="0"/>
                <a:ea typeface="+mn-ea"/>
                <a:cs typeface="+mn-cs"/>
              </a:rPr>
              <a:t>. A diferencia de otros miembros de la orden </a:t>
            </a:r>
            <a:r>
              <a:rPr lang="es-ES_tradnl" sz="1200" kern="1200" dirty="0" err="1" smtClean="0">
                <a:solidFill>
                  <a:schemeClr val="tx1"/>
                </a:solidFill>
                <a:effectLst/>
                <a:latin typeface="Times New Roman" pitchFamily="18" charset="0"/>
                <a:ea typeface="+mn-ea"/>
                <a:cs typeface="+mn-cs"/>
              </a:rPr>
              <a:t>Hemiptera</a:t>
            </a:r>
            <a:r>
              <a:rPr lang="es-ES_tradnl" sz="1200" kern="1200" dirty="0" smtClean="0">
                <a:solidFill>
                  <a:schemeClr val="tx1"/>
                </a:solidFill>
                <a:effectLst/>
                <a:latin typeface="Times New Roman" pitchFamily="18" charset="0"/>
                <a:ea typeface="+mn-ea"/>
                <a:cs typeface="+mn-cs"/>
              </a:rPr>
              <a:t>, tales como las escamas o cochinillas  y cochinillas algodonosas,  machos adultos y hembras se parecen entre sí, al menos en las observaciones a nivel de campo. De las 1.500 especies de moscas blancas conocidas en todo el mundo, al menos 60 han sido reportadas en la Florida. La mayor abundancia de mosca blanca ocurre en áreas tropicales y subtropicales, y muchas especies pueden ser consideradas como plagas desde ocasionales  hasta serias , pero pueden convertirse en plagas muy importantes en la producción de plantas en viveros y invernaderos.</a:t>
            </a:r>
            <a:endParaRPr lang="en-US" sz="1200" kern="1200" dirty="0" smtClean="0">
              <a:solidFill>
                <a:schemeClr val="tx1"/>
              </a:solidFill>
              <a:effectLst/>
              <a:latin typeface="Times New Roman" pitchFamily="18" charset="0"/>
              <a:ea typeface="+mn-ea"/>
              <a:cs typeface="+mn-cs"/>
            </a:endParaRPr>
          </a:p>
          <a:p>
            <a:r>
              <a:rPr lang="es-ES_tradnl" sz="1200" kern="1200" dirty="0" smtClean="0">
                <a:solidFill>
                  <a:schemeClr val="tx1"/>
                </a:solidFill>
                <a:effectLst/>
                <a:latin typeface="Times New Roman" pitchFamily="18" charset="0"/>
                <a:ea typeface="+mn-ea"/>
                <a:cs typeface="+mn-cs"/>
              </a:rPr>
              <a:t>El adulto de Mosca Blanca tiene dos pares de alas (el primer par se refiere como las alas anteriores y el par trasero se refiere como las alas posteriores). Las cuatro alas son aproximadamente del mismo tamaño y generalmente se mantienen planas sobre el cuerpo cuando están en reposo (como se observa en la imagen de arriba). Las moscas blancas pueden confundirse con polillas pequeñas y polvorientas, debido al polvo blanco, polvoriento o ceroso que cubre sus alas. En plantas con altas infestaciones de Moscas Blancas, se pueden observar nubes de adultos volando lejos de la planta cuando la planta anfitrión es sacudida o disturbada. El tamaño de la Mosca Blanca varía, pero los adultos generalmente tienen menos de 1/8 de pulgada o 3mm de tamaño. Las Moscas Blancas adultas también se alimentan de las hojas, se pueden observar todos los estadios del insecto ( Adultos, huevos, los diferentes estadios de larvas y las pupas) en la misma planta al mismo tiempo.</a:t>
            </a:r>
            <a:endParaRPr lang="en-US" sz="1200" kern="1200" dirty="0" smtClean="0">
              <a:solidFill>
                <a:schemeClr val="tx1"/>
              </a:solidFill>
              <a:effectLst/>
              <a:latin typeface="Times New Roman" pitchFamily="18" charset="0"/>
              <a:ea typeface="+mn-ea"/>
              <a:cs typeface="+mn-cs"/>
            </a:endParaRPr>
          </a:p>
          <a:p>
            <a:r>
              <a:rPr lang="es-ES_tradnl" sz="1200" kern="1200" dirty="0" smtClean="0">
                <a:solidFill>
                  <a:schemeClr val="tx1"/>
                </a:solidFill>
                <a:effectLst/>
                <a:latin typeface="Times New Roman" pitchFamily="18" charset="0"/>
                <a:ea typeface="+mn-ea"/>
                <a:cs typeface="+mn-cs"/>
              </a:rPr>
              <a:t>Las moscas blancas tienen un aparato bucal de tipo picador chupador. Al alimentarse, perforan las células del follaje y succionan la savia de los tejidos vegetales, ocasionando daños directos a las plantas como hojas o brotes distorsionados o atrofiado, </a:t>
            </a:r>
            <a:r>
              <a:rPr lang="es-ES_tradnl" sz="1200" kern="1200" dirty="0" err="1" smtClean="0">
                <a:solidFill>
                  <a:schemeClr val="tx1"/>
                </a:solidFill>
                <a:effectLst/>
                <a:latin typeface="Times New Roman" pitchFamily="18" charset="0"/>
                <a:ea typeface="+mn-ea"/>
                <a:cs typeface="+mn-cs"/>
              </a:rPr>
              <a:t>amarillamiento</a:t>
            </a:r>
            <a:r>
              <a:rPr lang="es-ES_tradnl" sz="1200" kern="1200" dirty="0" smtClean="0">
                <a:solidFill>
                  <a:schemeClr val="tx1"/>
                </a:solidFill>
                <a:effectLst/>
                <a:latin typeface="Times New Roman" pitchFamily="18" charset="0"/>
                <a:ea typeface="+mn-ea"/>
                <a:cs typeface="+mn-cs"/>
              </a:rPr>
              <a:t>, hojas secas o muertas y caída temprana de las hojas. Algunas especies de mosca blanca se alimentan de una especie vegetal en particular, pero muchas otras infestan plantas de varias familias. Todas las moscas blancas tienen el potencial de dañar a sus huéspedes por daño directo provocado por su alimentación, pero algunas especies de mosca blanca también transmiten enfermedades de las plantas como virus.( El virus del rizado amarillo de las hojas en tomate, Virus el rizado de hojas de calabaza, arrugas de hojas de algodón o del tomate necrótico enano).</a:t>
            </a:r>
            <a:endParaRPr lang="en-US" sz="1200" kern="1200" dirty="0" smtClean="0">
              <a:solidFill>
                <a:schemeClr val="tx1"/>
              </a:solidFill>
              <a:effectLst/>
              <a:latin typeface="Times New Roman" pitchFamily="18" charset="0"/>
              <a:ea typeface="+mn-ea"/>
              <a:cs typeface="+mn-cs"/>
            </a:endParaRPr>
          </a:p>
          <a:p>
            <a:r>
              <a:rPr lang="es-ES_tradnl" sz="1200" kern="1200" dirty="0" smtClean="0">
                <a:solidFill>
                  <a:schemeClr val="tx1"/>
                </a:solidFill>
                <a:effectLst/>
                <a:latin typeface="Times New Roman" pitchFamily="18" charset="0"/>
                <a:ea typeface="+mn-ea"/>
                <a:cs typeface="+mn-cs"/>
              </a:rPr>
              <a:t>Fuentes de información:</a:t>
            </a:r>
            <a:endParaRPr lang="en-US" sz="1200" kern="1200" dirty="0" smtClean="0">
              <a:solidFill>
                <a:schemeClr val="tx1"/>
              </a:solidFill>
              <a:effectLst/>
              <a:latin typeface="Times New Roman" pitchFamily="18" charset="0"/>
              <a:ea typeface="+mn-ea"/>
              <a:cs typeface="+mn-cs"/>
            </a:endParaRPr>
          </a:p>
          <a:p>
            <a:pPr>
              <a:defRPr/>
            </a:pPr>
            <a:endParaRPr lang="en-US" dirty="0" smtClean="0"/>
          </a:p>
          <a:p>
            <a:pPr>
              <a:defRPr/>
            </a:pPr>
            <a:endParaRPr lang="en-US" dirty="0" smtClean="0"/>
          </a:p>
          <a:p>
            <a:pPr>
              <a:defRPr/>
            </a:pPr>
            <a:r>
              <a:rPr lang="en-US" dirty="0" smtClean="0"/>
              <a:t>Information sources:</a:t>
            </a:r>
          </a:p>
          <a:p>
            <a:pPr>
              <a:defRPr/>
            </a:pPr>
            <a:r>
              <a:rPr lang="en-US" dirty="0" smtClean="0"/>
              <a:t>Borrer, D.J. and R.E. White.  1970.  Peterson Field Guide to Insects.  Houghton Mifflin Co., New York.  </a:t>
            </a:r>
          </a:p>
          <a:p>
            <a:pPr>
              <a:defRPr/>
            </a:pPr>
            <a:r>
              <a:rPr lang="en-US" dirty="0" smtClean="0"/>
              <a:t>Borrer, D.J., C.A. Triplehorn, N.F. Johnson.  1989.  An Introduction to Insects.  Sixth Edition.  Saunders College Publishing. New York.  </a:t>
            </a:r>
          </a:p>
          <a:p>
            <a:pPr>
              <a:defRPr/>
            </a:pPr>
            <a:r>
              <a:rPr lang="en-US" dirty="0" smtClean="0"/>
              <a:t>Hodges. G.S. and G.A. Evans.  2005.  “An Identification Guide to the Whiteflies (Hemiptera: Aleyrodidae) of the Southeastern United States”.  Florida Entomologist, Volume 88, issue 4, pp. 518-534.  </a:t>
            </a:r>
          </a:p>
          <a:p>
            <a:pPr>
              <a:defRPr/>
            </a:pPr>
            <a:r>
              <a:rPr lang="en-US" dirty="0" smtClean="0"/>
              <a:t>Hodges, G.S., Florida Department of Agriculture and Consumer Services, Division of Plant Industry.  Personal Communication.  greg.hodges@freshfromflorida.com</a:t>
            </a:r>
          </a:p>
          <a:p>
            <a:pPr>
              <a:defRPr/>
            </a:pPr>
            <a:r>
              <a:rPr lang="en-US" dirty="0" smtClean="0"/>
              <a:t>Natwick, E.T. and F. F. Laemmlen.  1993.  “Protection from Phytophagous Insects and Virus Vectors in Honeydew Melons Using Row Covers”.  Florida Entomologist, vol. 76, no. 1, pp. 120-126.</a:t>
            </a:r>
          </a:p>
          <a:p>
            <a:pPr>
              <a:defRPr/>
            </a:pPr>
            <a:r>
              <a:rPr lang="en-US" dirty="0" smtClean="0"/>
              <a:t>	accessed 4/2/2012-</a:t>
            </a:r>
          </a:p>
          <a:p>
            <a:pPr>
              <a:defRPr/>
            </a:pPr>
            <a:r>
              <a:rPr lang="en-US" dirty="0" smtClean="0"/>
              <a:t>	http://www.jstor.org/stable/3496020?seq=1 </a:t>
            </a:r>
          </a:p>
          <a:p>
            <a:pPr>
              <a:defRPr/>
            </a:pPr>
            <a:r>
              <a:rPr lang="en-US" dirty="0" smtClean="0"/>
              <a:t>Stocks, I.C., Florida Department of Agriculture and Consumer Services, Division of Plant Industry.  Personal Communication.  ian.stocks@freshfromflorida.com</a:t>
            </a:r>
          </a:p>
          <a:p>
            <a:pPr>
              <a:defRPr/>
            </a:pPr>
            <a:endParaRPr lang="en-US" dirty="0" smtClean="0"/>
          </a:p>
          <a:p>
            <a:pPr>
              <a:defRPr/>
            </a:pPr>
            <a:endParaRPr lang="en-US" dirty="0"/>
          </a:p>
        </p:txBody>
      </p:sp>
      <p:sp>
        <p:nvSpPr>
          <p:cNvPr id="4" name="Slide Number Placeholder 3"/>
          <p:cNvSpPr>
            <a:spLocks noGrp="1"/>
          </p:cNvSpPr>
          <p:nvPr>
            <p:ph type="sldNum" sz="quarter" idx="5"/>
          </p:nvPr>
        </p:nvSpPr>
        <p:spPr/>
        <p:txBody>
          <a:bodyPr/>
          <a:lstStyle/>
          <a:p>
            <a:pPr>
              <a:defRPr/>
            </a:pPr>
            <a:fld id="{09AB3B08-D252-4735-BEBE-6AA4662FCDFA}" type="slidenum">
              <a:rPr lang="en-US" smtClean="0"/>
              <a:pPr>
                <a:defRPr/>
              </a:pPr>
              <a:t>2</a:t>
            </a:fld>
            <a:endParaRPr lang="en-US" dirty="0"/>
          </a:p>
        </p:txBody>
      </p:sp>
    </p:spTree>
    <p:extLst>
      <p:ext uri="{BB962C8B-B14F-4D97-AF65-F5344CB8AC3E}">
        <p14:creationId xmlns:p14="http://schemas.microsoft.com/office/powerpoint/2010/main" val="2139517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85000" lnSpcReduction="10000"/>
          </a:bodyPr>
          <a:lstStyle/>
          <a:p>
            <a:r>
              <a:rPr lang="es-ES_tradnl" sz="1200" kern="1200" dirty="0" smtClean="0">
                <a:solidFill>
                  <a:schemeClr val="tx1"/>
                </a:solidFill>
                <a:effectLst/>
                <a:latin typeface="Times New Roman" pitchFamily="18" charset="0"/>
                <a:ea typeface="+mn-ea"/>
                <a:cs typeface="+mn-cs"/>
              </a:rPr>
              <a:t>El daño estético puede ser muy evidente (es decir, infestaciones intensas con gran cantidad de melaza, moho/hollín y acumulación de cera); Sin embargo, el impacto de esta mosca blanca en la planta no es tan evidente.</a:t>
            </a:r>
            <a:endParaRPr lang="en-US" sz="1200" kern="1200" dirty="0" smtClean="0">
              <a:solidFill>
                <a:schemeClr val="tx1"/>
              </a:solidFill>
              <a:effectLst/>
              <a:latin typeface="Times New Roman" pitchFamily="18" charset="0"/>
              <a:ea typeface="+mn-ea"/>
              <a:cs typeface="+mn-cs"/>
            </a:endParaRPr>
          </a:p>
          <a:p>
            <a:r>
              <a:rPr lang="es-ES_tradnl" sz="1200" kern="1200" dirty="0" smtClean="0">
                <a:solidFill>
                  <a:schemeClr val="tx1"/>
                </a:solidFill>
                <a:effectLst/>
                <a:latin typeface="Times New Roman" pitchFamily="18" charset="0"/>
                <a:ea typeface="+mn-ea"/>
                <a:cs typeface="+mn-cs"/>
              </a:rPr>
              <a:t>Dependiendo del tipo y la sensibilidad de la planta puede haber daños tales como decoloración, caída de hojas y vigor reducido (en este momento no hemos visto ni escuchado hablar de muerte de las plantas a causa de esta Mosca Blanca). A nuestro entender, la muerte de la planta no se ha asociado con esta mosca blanca. Gran parte del "daño" es causado por exceso de melaza y acumulación de cera con posterior crecimiento de moho de hollín. Además la cera se vuelve pegajosa por la melaza y se pega en todas las superficies circundantes y otras plantas.</a:t>
            </a:r>
            <a:endParaRPr lang="en-US" sz="1200" kern="1200" dirty="0" smtClean="0">
              <a:solidFill>
                <a:schemeClr val="tx1"/>
              </a:solidFill>
              <a:effectLst/>
              <a:latin typeface="Times New Roman" pitchFamily="18" charset="0"/>
              <a:ea typeface="+mn-ea"/>
              <a:cs typeface="+mn-cs"/>
            </a:endParaRPr>
          </a:p>
          <a:p>
            <a:r>
              <a:rPr lang="es-ES_tradnl" sz="1200" kern="1200" dirty="0" smtClean="0">
                <a:solidFill>
                  <a:schemeClr val="tx1"/>
                </a:solidFill>
                <a:effectLst/>
                <a:latin typeface="Times New Roman" pitchFamily="18" charset="0"/>
                <a:ea typeface="+mn-ea"/>
                <a:cs typeface="+mn-cs"/>
              </a:rPr>
              <a:t>Aunque típicamente es cierto que las Moscas Blancas pueden formar una relación con las hormigas en que las hormigas los protegen a cambio del acceso a la melaza que ellas producen, no hemos visto esa gran actividad de las hormigas lo cual puede ser debido a la cera.</a:t>
            </a:r>
            <a:endParaRPr lang="en-US" sz="1200" kern="1200" dirty="0" smtClean="0">
              <a:solidFill>
                <a:schemeClr val="tx1"/>
              </a:solidFill>
              <a:effectLst/>
              <a:latin typeface="Times New Roman" pitchFamily="18" charset="0"/>
              <a:ea typeface="+mn-ea"/>
              <a:cs typeface="+mn-cs"/>
            </a:endParaRPr>
          </a:p>
          <a:p>
            <a:pPr>
              <a:defRPr/>
            </a:pPr>
            <a:endParaRPr lang="en-US" dirty="0" smtClean="0"/>
          </a:p>
          <a:p>
            <a:pPr>
              <a:defRPr/>
            </a:pPr>
            <a:endParaRPr lang="en-US" dirty="0" smtClean="0"/>
          </a:p>
          <a:p>
            <a:pPr>
              <a:defRPr/>
            </a:pPr>
            <a:r>
              <a:rPr lang="en-US" dirty="0" err="1" smtClean="0"/>
              <a:t>Fuente</a:t>
            </a:r>
            <a:r>
              <a:rPr lang="en-US" dirty="0" smtClean="0"/>
              <a:t> de </a:t>
            </a:r>
            <a:r>
              <a:rPr lang="en-US" dirty="0" err="1" smtClean="0"/>
              <a:t>Informacion</a:t>
            </a:r>
            <a:r>
              <a:rPr lang="en-US" dirty="0" smtClean="0"/>
              <a:t>:</a:t>
            </a:r>
          </a:p>
          <a:p>
            <a:pPr>
              <a:defRPr/>
            </a:pPr>
            <a:r>
              <a:rPr lang="en-US" dirty="0" smtClean="0"/>
              <a:t>Mayer, H., J. McLaughlin, A. Hunsberger, L. Vasquez, T. Olcyzk and C. Mannion. 2010. Common questions about the gumbo limbo spiraling whitefly (</a:t>
            </a:r>
            <a:r>
              <a:rPr lang="en-US" i="1" dirty="0" smtClean="0"/>
              <a:t>Aleurodicus rugioperculatus</a:t>
            </a:r>
            <a:r>
              <a:rPr lang="en-US" dirty="0" smtClean="0"/>
              <a:t>).</a:t>
            </a:r>
          </a:p>
          <a:p>
            <a:pPr>
              <a:defRPr/>
            </a:pPr>
            <a:r>
              <a:rPr lang="en-US" dirty="0" smtClean="0"/>
              <a:t>	accessed 2/26/2012 – </a:t>
            </a:r>
          </a:p>
          <a:p>
            <a:pPr>
              <a:defRPr/>
            </a:pPr>
            <a:r>
              <a:rPr lang="en-US" dirty="0" smtClean="0"/>
              <a:t>	http://monroe.ifas.ufl.edu/pdf/Hort/GumboLimboSpiralingWhiteflyQuestions.pdf</a:t>
            </a:r>
          </a:p>
          <a:p>
            <a:pPr>
              <a:defRPr/>
            </a:pPr>
            <a:endParaRPr lang="en-US" dirty="0" smtClean="0"/>
          </a:p>
          <a:p>
            <a:pPr>
              <a:defRPr/>
            </a:pPr>
            <a:r>
              <a:rPr lang="en-US" dirty="0" smtClean="0"/>
              <a:t>Stocks, I.C.  2012. The Rugose Spiraling Whitefly, </a:t>
            </a:r>
            <a:r>
              <a:rPr lang="en-US" i="1" dirty="0" smtClean="0"/>
              <a:t>Aleurodicus rugioperculatus </a:t>
            </a:r>
            <a:r>
              <a:rPr lang="en-US" dirty="0" smtClean="0"/>
              <a:t>Martin, a New Exotic Whitefly in South Florida (Hemiptera: Aleyrodidae).  FDACS-DPI Pest Alert.</a:t>
            </a:r>
          </a:p>
          <a:p>
            <a:pPr>
              <a:defRPr/>
            </a:pPr>
            <a:r>
              <a:rPr lang="en-US" dirty="0" smtClean="0"/>
              <a:t>	accessed 2/25/2012 –</a:t>
            </a:r>
          </a:p>
          <a:p>
            <a:pPr>
              <a:defRPr/>
            </a:pPr>
            <a:r>
              <a:rPr lang="en-US" dirty="0" smtClean="0"/>
              <a:t>	http://www.freshfromflorida.com/pi/pest-alerts/pdf/aleurodicus-rugioperculatus-pest-alert.pdf</a:t>
            </a:r>
          </a:p>
          <a:p>
            <a:pPr>
              <a:defRPr/>
            </a:pPr>
            <a:endParaRPr lang="en-US" dirty="0"/>
          </a:p>
        </p:txBody>
      </p:sp>
      <p:sp>
        <p:nvSpPr>
          <p:cNvPr id="4" name="Slide Number Placeholder 3"/>
          <p:cNvSpPr>
            <a:spLocks noGrp="1"/>
          </p:cNvSpPr>
          <p:nvPr>
            <p:ph type="sldNum" sz="quarter" idx="5"/>
          </p:nvPr>
        </p:nvSpPr>
        <p:spPr/>
        <p:txBody>
          <a:bodyPr/>
          <a:lstStyle/>
          <a:p>
            <a:pPr>
              <a:defRPr/>
            </a:pPr>
            <a:fld id="{814BB023-89D7-4132-9E7F-3629BBD63FBE}" type="slidenum">
              <a:rPr lang="en-US" smtClean="0"/>
              <a:pPr>
                <a:defRPr/>
              </a:pPr>
              <a:t>20</a:t>
            </a:fld>
            <a:endParaRPr lang="en-US" dirty="0"/>
          </a:p>
        </p:txBody>
      </p:sp>
    </p:spTree>
    <p:extLst>
      <p:ext uri="{BB962C8B-B14F-4D97-AF65-F5344CB8AC3E}">
        <p14:creationId xmlns:p14="http://schemas.microsoft.com/office/powerpoint/2010/main" val="17365007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ln/>
        </p:spPr>
      </p:sp>
      <p:sp>
        <p:nvSpPr>
          <p:cNvPr id="82947"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s-ES_tradnl" sz="1200" kern="1200" dirty="0" smtClean="0">
                <a:solidFill>
                  <a:schemeClr val="tx1"/>
                </a:solidFill>
                <a:effectLst/>
                <a:latin typeface="Times New Roman" pitchFamily="18" charset="0"/>
                <a:ea typeface="+mn-ea"/>
                <a:cs typeface="+mn-cs"/>
              </a:rPr>
              <a:t>Cuando se sabe que hay una plaga en el área, es muy importante "mantener un ojo" en sus plantas explorando la presencia de estas Moscas Blancas. Este monitoreo permite la detección temprana que a su vez permite las mejores decisiones de manejo.</a:t>
            </a:r>
            <a:endParaRPr lang="en-US" sz="1200" kern="1200" dirty="0" smtClean="0">
              <a:solidFill>
                <a:schemeClr val="tx1"/>
              </a:solidFill>
              <a:effectLst/>
              <a:latin typeface="Times New Roman" pitchFamily="18" charset="0"/>
              <a:ea typeface="+mn-ea"/>
              <a:cs typeface="+mn-cs"/>
            </a:endParaRPr>
          </a:p>
          <a:p>
            <a:r>
              <a:rPr lang="es-ES_tradnl" sz="1200" kern="1200" dirty="0" smtClean="0">
                <a:solidFill>
                  <a:schemeClr val="tx1"/>
                </a:solidFill>
                <a:effectLst/>
                <a:latin typeface="Times New Roman" pitchFamily="18" charset="0"/>
                <a:ea typeface="+mn-ea"/>
                <a:cs typeface="+mn-cs"/>
              </a:rPr>
              <a:t>En el caso de la Mosca Blanca del Ficus, sólo necesita monitorear ficus porque no infestará otros tipos de plantas. Además, puede concentrarse en ciertos tipos de ficus que tienden a ser más susceptibles a la Mosca Blanca (por ejemplo, Ficus benjamina). Es importante monitorear constantemente las hojas para detectar a tiempo la presencia de la Mosca Blanca del Ficus, particularmente las etapas inmaduras (aunque esto puede a veces ser difícil porque estas etapas no son fáciles de ver). La etapa más obvia para ver es la piel blanca de las pupas que permanece en la hoja durante períodos de tiempo bastante largos. Aunque esto puede ser una indicación de que usted tiene la Mosca Blanca del Ficus, no es la mejor etapa para tomar decisiones de gestión. El </a:t>
            </a:r>
            <a:r>
              <a:rPr lang="es-ES_tradnl" sz="1200" kern="1200" dirty="0" err="1" smtClean="0">
                <a:solidFill>
                  <a:schemeClr val="tx1"/>
                </a:solidFill>
                <a:effectLst/>
                <a:latin typeface="Times New Roman" pitchFamily="18" charset="0"/>
                <a:ea typeface="+mn-ea"/>
                <a:cs typeface="+mn-cs"/>
              </a:rPr>
              <a:t>amarillamiento</a:t>
            </a:r>
            <a:r>
              <a:rPr lang="es-ES_tradnl" sz="1200" kern="1200" dirty="0" smtClean="0">
                <a:solidFill>
                  <a:schemeClr val="tx1"/>
                </a:solidFill>
                <a:effectLst/>
                <a:latin typeface="Times New Roman" pitchFamily="18" charset="0"/>
                <a:ea typeface="+mn-ea"/>
                <a:cs typeface="+mn-cs"/>
              </a:rPr>
              <a:t> y la caída de las hojas son también indicaciones de la Mosca Blanca de los Ficus, sin embargo, toma muchos meses para que esta Mosca Blanca se desarrolle y produzca síntomas como este. Dado que estos síntomas también pueden ser causados ​​por otros problemas (por ejemplo, enfermedades y estrés ambiental), debe asegurarse de que hay Moscas Blancas allí causando el problema antes de tratarlos. Es importante reconocer que una vez que las hojas comienzan a amarillear, usted no puede parar la caída de la hoja. También se puede observar la muerte delas ramas durante una infestación, sin embargo, esto es muy variable. Trate de probar si las ramas que se ven en mal estado son frágiles y se pueden romper. Si lo hacen, están muertos y no volverán a crecer. Sin embargo, si la rama es flexible y no se rompe, todavía está viva y las hojas volverán con el tiempo. El estrés de perder sus hojas repetidamente podría tener algún efecto acumulativo, pero no está claro en este momento qué impacto puede tener.</a:t>
            </a:r>
            <a:endParaRPr lang="en-US" sz="1200" kern="1200" dirty="0" smtClean="0">
              <a:solidFill>
                <a:schemeClr val="tx1"/>
              </a:solidFill>
              <a:effectLst/>
              <a:latin typeface="Times New Roman" pitchFamily="18" charset="0"/>
              <a:ea typeface="+mn-ea"/>
              <a:cs typeface="+mn-cs"/>
            </a:endParaRPr>
          </a:p>
          <a:p>
            <a:r>
              <a:rPr lang="es-ES_tradnl" sz="1200" kern="1200" dirty="0" smtClean="0">
                <a:solidFill>
                  <a:schemeClr val="tx1"/>
                </a:solidFill>
                <a:effectLst/>
                <a:latin typeface="Times New Roman" pitchFamily="18" charset="0"/>
                <a:ea typeface="+mn-ea"/>
                <a:cs typeface="+mn-cs"/>
              </a:rPr>
              <a:t>Las infestaciones de la Espiral Rugosa y las Moscas Blancas de nido de </a:t>
            </a:r>
            <a:r>
              <a:rPr lang="es-ES_tradnl" sz="1200" kern="1200" dirty="0" err="1" smtClean="0">
                <a:solidFill>
                  <a:schemeClr val="tx1"/>
                </a:solidFill>
                <a:effectLst/>
                <a:latin typeface="Times New Roman" pitchFamily="18" charset="0"/>
                <a:ea typeface="+mn-ea"/>
                <a:cs typeface="+mn-cs"/>
              </a:rPr>
              <a:t>Bondar</a:t>
            </a:r>
            <a:r>
              <a:rPr lang="es-ES_tradnl" sz="1200" kern="1200" dirty="0" smtClean="0">
                <a:solidFill>
                  <a:schemeClr val="tx1"/>
                </a:solidFill>
                <a:effectLst/>
                <a:latin typeface="Times New Roman" pitchFamily="18" charset="0"/>
                <a:ea typeface="+mn-ea"/>
                <a:cs typeface="+mn-cs"/>
              </a:rPr>
              <a:t> son un poco más problemáticas para explorar porque infestan más plantas. En el caso de la Mosca Blanca en espiral rugosa, un signo de detección temprana es la presencia de los huevos colocados en un patrón espiral (que son muy visibles incluso en los árboles más altos y las palmas). En el caso de la mosca blanca de nido de </a:t>
            </a:r>
            <a:r>
              <a:rPr lang="es-ES_tradnl" sz="1200" kern="1200" dirty="0" err="1" smtClean="0">
                <a:solidFill>
                  <a:schemeClr val="tx1"/>
                </a:solidFill>
                <a:effectLst/>
                <a:latin typeface="Times New Roman" pitchFamily="18" charset="0"/>
                <a:ea typeface="+mn-ea"/>
                <a:cs typeface="+mn-cs"/>
              </a:rPr>
              <a:t>Bondar</a:t>
            </a:r>
            <a:r>
              <a:rPr lang="es-ES_tradnl" sz="1200" kern="1200" dirty="0" smtClean="0">
                <a:solidFill>
                  <a:schemeClr val="tx1"/>
                </a:solidFill>
                <a:effectLst/>
                <a:latin typeface="Times New Roman" pitchFamily="18" charset="0"/>
                <a:ea typeface="+mn-ea"/>
                <a:cs typeface="+mn-cs"/>
              </a:rPr>
              <a:t>, un signo de detección temprana es la presencia del patrón de cera que hace el "nido" en las hojas.</a:t>
            </a:r>
            <a:endParaRPr lang="en-US" sz="1200" kern="1200" dirty="0" smtClean="0">
              <a:solidFill>
                <a:schemeClr val="tx1"/>
              </a:solidFill>
              <a:effectLst/>
              <a:latin typeface="Times New Roman" pitchFamily="18" charset="0"/>
              <a:ea typeface="+mn-ea"/>
              <a:cs typeface="+mn-cs"/>
            </a:endParaRPr>
          </a:p>
          <a:p>
            <a:r>
              <a:rPr lang="es-ES_tradnl" sz="1200" kern="1200" dirty="0" smtClean="0">
                <a:solidFill>
                  <a:schemeClr val="tx1"/>
                </a:solidFill>
                <a:effectLst/>
                <a:latin typeface="Times New Roman" pitchFamily="18" charset="0"/>
                <a:ea typeface="+mn-ea"/>
                <a:cs typeface="+mn-cs"/>
              </a:rPr>
              <a:t>Si usted espera para ver la melaza, el moho de hollín y grandes cantidades de acumulación de cera, es probable que ya tenga una infestación severa (aunque esto puede ser localizado y no se extendió ampliamente). La detección temprana de estas plagas las hace mucho más fáciles de tratar.</a:t>
            </a:r>
            <a:endParaRPr lang="en-US" sz="1200" kern="1200" dirty="0" smtClean="0">
              <a:solidFill>
                <a:schemeClr val="tx1"/>
              </a:solidFill>
              <a:effectLst/>
              <a:latin typeface="Times New Roman" pitchFamily="18" charset="0"/>
              <a:ea typeface="+mn-ea"/>
              <a:cs typeface="+mn-cs"/>
            </a:endParaRPr>
          </a:p>
          <a:p>
            <a:r>
              <a:rPr lang="es-ES_tradnl" sz="1200" kern="1200" dirty="0" smtClean="0">
                <a:solidFill>
                  <a:schemeClr val="tx1"/>
                </a:solidFill>
                <a:effectLst/>
                <a:latin typeface="Times New Roman" pitchFamily="18" charset="0"/>
                <a:ea typeface="+mn-ea"/>
                <a:cs typeface="+mn-cs"/>
              </a:rPr>
              <a:t> </a:t>
            </a:r>
            <a:endParaRPr lang="en-US" sz="1200" kern="1200" dirty="0" smtClean="0">
              <a:solidFill>
                <a:schemeClr val="tx1"/>
              </a:solidFill>
              <a:effectLst/>
              <a:latin typeface="Times New Roman" pitchFamily="18" charset="0"/>
              <a:ea typeface="+mn-ea"/>
              <a:cs typeface="+mn-cs"/>
            </a:endParaRPr>
          </a:p>
          <a:p>
            <a:endParaRPr lang="en-US" altLang="en-US" dirty="0" smtClean="0"/>
          </a:p>
          <a:p>
            <a:r>
              <a:rPr lang="en-US" altLang="en-US" dirty="0" err="1" smtClean="0"/>
              <a:t>Fuente</a:t>
            </a:r>
            <a:r>
              <a:rPr lang="en-US" altLang="en-US" dirty="0" smtClean="0"/>
              <a:t> de </a:t>
            </a:r>
            <a:r>
              <a:rPr lang="en-US" altLang="en-US" dirty="0" err="1" smtClean="0"/>
              <a:t>Informacion</a:t>
            </a:r>
            <a:r>
              <a:rPr lang="en-US" altLang="en-US" dirty="0" smtClean="0"/>
              <a:t>:</a:t>
            </a:r>
          </a:p>
          <a:p>
            <a:r>
              <a:rPr lang="en-US" altLang="en-US" dirty="0" smtClean="0"/>
              <a:t>C. </a:t>
            </a:r>
            <a:r>
              <a:rPr lang="en-US" altLang="en-US" dirty="0" err="1" smtClean="0"/>
              <a:t>Mannion</a:t>
            </a:r>
            <a:r>
              <a:rPr lang="en-US" altLang="en-US" dirty="0" smtClean="0"/>
              <a:t>, unpublished data.</a:t>
            </a:r>
          </a:p>
        </p:txBody>
      </p:sp>
      <p:sp>
        <p:nvSpPr>
          <p:cNvPr id="4" name="Slide Number Placeholder 3"/>
          <p:cNvSpPr>
            <a:spLocks noGrp="1"/>
          </p:cNvSpPr>
          <p:nvPr>
            <p:ph type="sldNum" sz="quarter" idx="5"/>
          </p:nvPr>
        </p:nvSpPr>
        <p:spPr/>
        <p:txBody>
          <a:bodyPr/>
          <a:lstStyle/>
          <a:p>
            <a:pPr>
              <a:defRPr/>
            </a:pPr>
            <a:fld id="{ED72EF28-3C3C-475A-9A03-62820C48FA5D}" type="slidenum">
              <a:rPr lang="en-US" smtClean="0"/>
              <a:pPr>
                <a:defRPr/>
              </a:pPr>
              <a:t>21</a:t>
            </a:fld>
            <a:endParaRPr lang="en-US" dirty="0"/>
          </a:p>
        </p:txBody>
      </p:sp>
    </p:spTree>
    <p:extLst>
      <p:ext uri="{BB962C8B-B14F-4D97-AF65-F5344CB8AC3E}">
        <p14:creationId xmlns:p14="http://schemas.microsoft.com/office/powerpoint/2010/main" val="10646198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ln/>
        </p:spPr>
      </p:sp>
      <p:sp>
        <p:nvSpPr>
          <p:cNvPr id="83971"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dirty="0" smtClean="0"/>
          </a:p>
          <a:p>
            <a:r>
              <a:rPr lang="es-ES_tradnl" sz="1200" kern="1200" dirty="0" smtClean="0">
                <a:solidFill>
                  <a:schemeClr val="tx1"/>
                </a:solidFill>
                <a:effectLst/>
                <a:latin typeface="Times New Roman" pitchFamily="18" charset="0"/>
                <a:ea typeface="+mn-ea"/>
                <a:cs typeface="+mn-cs"/>
              </a:rPr>
              <a:t>Los insectos y ácaros depredadores pueden consumir diversas plagas de jardines y se dice que son "generalistas", pero quizás no controlen la plaga de la cual usted quiere deshacerse y podrían simplemente volar o salir de la zona. Estos tienden a trabajar mejor en encontrar a su presa cuando la población de la presa es alta, es decir cuando las poblaciones de plagas son altas; ellos pueden también complementar su fuente del alimento de proteína de las melazas, exudados de la planta, u otras cosas.</a:t>
            </a:r>
            <a:endParaRPr lang="en-US" sz="1200" kern="1200" dirty="0" smtClean="0">
              <a:solidFill>
                <a:schemeClr val="tx1"/>
              </a:solidFill>
              <a:effectLst/>
              <a:latin typeface="Times New Roman" pitchFamily="18" charset="0"/>
              <a:ea typeface="+mn-ea"/>
              <a:cs typeface="+mn-cs"/>
            </a:endParaRPr>
          </a:p>
          <a:p>
            <a:r>
              <a:rPr lang="es-ES_tradnl" sz="1200" kern="1200" dirty="0" smtClean="0">
                <a:solidFill>
                  <a:schemeClr val="tx1"/>
                </a:solidFill>
                <a:effectLst/>
                <a:latin typeface="Times New Roman" pitchFamily="18" charset="0"/>
                <a:ea typeface="+mn-ea"/>
                <a:cs typeface="+mn-cs"/>
              </a:rPr>
              <a:t>Parasitoides o parásitos (como pequeñas avispas) se alimentan sobre o dentro de un huésped. Estos, a diferencia de los depredadores, tienden a ser específicos o selectivos en sus presas así como en la selección de la etapa de desarrollo del huésped y también en momentos en que las condiciones ambientales son correctas. Parasitoides y parásitos tienden a ser pequeños y difíciles de ver, pero pueden funcionar bien incluso cuando las poblaciones de las plagas son bajas.</a:t>
            </a:r>
            <a:endParaRPr lang="en-US" sz="1200" kern="1200" dirty="0" smtClean="0">
              <a:solidFill>
                <a:schemeClr val="tx1"/>
              </a:solidFill>
              <a:effectLst/>
              <a:latin typeface="Times New Roman" pitchFamily="18" charset="0"/>
              <a:ea typeface="+mn-ea"/>
              <a:cs typeface="+mn-cs"/>
            </a:endParaRPr>
          </a:p>
          <a:p>
            <a:r>
              <a:rPr lang="es-ES_tradnl" sz="1200" kern="1200" dirty="0" smtClean="0">
                <a:solidFill>
                  <a:schemeClr val="tx1"/>
                </a:solidFill>
                <a:effectLst/>
                <a:latin typeface="Times New Roman" pitchFamily="18" charset="0"/>
                <a:ea typeface="+mn-ea"/>
                <a:cs typeface="+mn-cs"/>
              </a:rPr>
              <a:t>Usted puede comprar enemigos naturales para liberar, pero sólo vale la pena escoger el enemigo natural adecuado con la plaga que va a controlar. Incluso con los depredadores generalistas, hay algunos que funcionan mejor en ciertas plagas. Las avispas parásitas tienden a ser mucho más específicas o selectivas con cada plaga, incluso se puede comprar avispas parásitas que atacan a Moscas Blancas, pero éstas no controlaran a las Moscas Blancas específicas que hemos tratado hoy aquí. Los estudios están en curso para determinar si los enemigos naturales comercialmente disponibles atacan a estas Moscas Blancas en particular. Otra cuestión importante sobre la compra y la liberación de los enemigos naturales es la cantidad necesaria a liberar. A menudo toma miles de individuos y varios liberaciones para que los enemigos naturales se establezcan en un área.</a:t>
            </a:r>
            <a:endParaRPr lang="en-US" sz="1200" kern="1200" dirty="0" smtClean="0">
              <a:solidFill>
                <a:schemeClr val="tx1"/>
              </a:solidFill>
              <a:effectLst/>
              <a:latin typeface="Times New Roman" pitchFamily="18" charset="0"/>
              <a:ea typeface="+mn-ea"/>
              <a:cs typeface="+mn-cs"/>
            </a:endParaRPr>
          </a:p>
          <a:p>
            <a:endParaRPr lang="en-US" altLang="en-US" dirty="0" smtClean="0"/>
          </a:p>
          <a:p>
            <a:endParaRPr lang="en-US" altLang="en-US" b="1" dirty="0" smtClean="0"/>
          </a:p>
          <a:p>
            <a:r>
              <a:rPr lang="en-US" altLang="en-US" dirty="0" err="1" smtClean="0"/>
              <a:t>Fuente</a:t>
            </a:r>
            <a:r>
              <a:rPr lang="en-US" altLang="en-US" dirty="0" smtClean="0"/>
              <a:t> de </a:t>
            </a:r>
            <a:r>
              <a:rPr lang="en-US" altLang="en-US" dirty="0" err="1" smtClean="0"/>
              <a:t>informacion</a:t>
            </a:r>
            <a:r>
              <a:rPr lang="en-US" altLang="en-US" dirty="0" smtClean="0"/>
              <a:t>:  </a:t>
            </a:r>
          </a:p>
          <a:p>
            <a:r>
              <a:rPr lang="en-US" altLang="en-US" dirty="0" smtClean="0"/>
              <a:t>IPM Florida, Solutions for your Life.  Natural Enemies.</a:t>
            </a:r>
          </a:p>
          <a:p>
            <a:r>
              <a:rPr lang="en-US" altLang="en-US" dirty="0" smtClean="0"/>
              <a:t>	accessed 3/23/2012 – </a:t>
            </a:r>
          </a:p>
          <a:p>
            <a:r>
              <a:rPr lang="en-US" altLang="en-US" dirty="0" smtClean="0"/>
              <a:t>	http://</a:t>
            </a:r>
            <a:r>
              <a:rPr lang="en-US" altLang="en-US" dirty="0" err="1" smtClean="0"/>
              <a:t>ipm.ifas.ufl.edu</a:t>
            </a:r>
            <a:r>
              <a:rPr lang="en-US" altLang="en-US" dirty="0" smtClean="0"/>
              <a:t>/resources/</a:t>
            </a:r>
            <a:r>
              <a:rPr lang="en-US" altLang="en-US" dirty="0" err="1" smtClean="0"/>
              <a:t>grants_showcase</a:t>
            </a:r>
            <a:r>
              <a:rPr lang="en-US" altLang="en-US" dirty="0" smtClean="0"/>
              <a:t>/</a:t>
            </a:r>
            <a:r>
              <a:rPr lang="en-US" altLang="en-US" dirty="0" err="1" smtClean="0"/>
              <a:t>people_and_communities</a:t>
            </a:r>
            <a:r>
              <a:rPr lang="en-US" altLang="en-US" dirty="0" smtClean="0"/>
              <a:t>/</a:t>
            </a:r>
            <a:r>
              <a:rPr lang="en-US" altLang="en-US" dirty="0" err="1" smtClean="0"/>
              <a:t>natenemy.shtml</a:t>
            </a:r>
            <a:endParaRPr lang="en-US" altLang="en-US" dirty="0" smtClean="0"/>
          </a:p>
          <a:p>
            <a:endParaRPr lang="en-US" altLang="en-US" dirty="0" smtClean="0"/>
          </a:p>
          <a:p>
            <a:r>
              <a:rPr lang="en-US" altLang="en-US" dirty="0" err="1" smtClean="0"/>
              <a:t>Leppla</a:t>
            </a:r>
            <a:r>
              <a:rPr lang="en-US" altLang="en-US" dirty="0" smtClean="0"/>
              <a:t>, N.C. and K.L. Johnson. 2011. Guidelines for purchasing and using commercial natural enemies and </a:t>
            </a:r>
            <a:r>
              <a:rPr lang="en-US" altLang="en-US" dirty="0" err="1" smtClean="0"/>
              <a:t>biopesticide</a:t>
            </a:r>
            <a:r>
              <a:rPr lang="en-US" altLang="en-US" dirty="0" smtClean="0"/>
              <a:t> in Florida and other states.  EDIS.</a:t>
            </a:r>
          </a:p>
          <a:p>
            <a:r>
              <a:rPr lang="en-US" altLang="en-US" dirty="0" smtClean="0"/>
              <a:t>	Accessed 3/23/2012 – </a:t>
            </a:r>
          </a:p>
          <a:p>
            <a:r>
              <a:rPr lang="en-US" altLang="en-US" dirty="0" smtClean="0"/>
              <a:t>	http://</a:t>
            </a:r>
            <a:r>
              <a:rPr lang="en-US" altLang="en-US" dirty="0" err="1" smtClean="0"/>
              <a:t>edis.ifas.ufl.edu</a:t>
            </a:r>
            <a:r>
              <a:rPr lang="en-US" altLang="en-US" dirty="0" smtClean="0"/>
              <a:t>/in849</a:t>
            </a:r>
          </a:p>
          <a:p>
            <a:endParaRPr lang="en-US" altLang="en-US" dirty="0" smtClean="0"/>
          </a:p>
        </p:txBody>
      </p:sp>
      <p:sp>
        <p:nvSpPr>
          <p:cNvPr id="4" name="Slide Number Placeholder 3"/>
          <p:cNvSpPr>
            <a:spLocks noGrp="1"/>
          </p:cNvSpPr>
          <p:nvPr>
            <p:ph type="sldNum" sz="quarter" idx="5"/>
          </p:nvPr>
        </p:nvSpPr>
        <p:spPr/>
        <p:txBody>
          <a:bodyPr/>
          <a:lstStyle/>
          <a:p>
            <a:pPr>
              <a:defRPr/>
            </a:pPr>
            <a:fld id="{BE69CDEB-23AD-4319-B6AC-3B1245B1D798}" type="slidenum">
              <a:rPr lang="en-US" smtClean="0"/>
              <a:pPr>
                <a:defRPr/>
              </a:pPr>
              <a:t>23</a:t>
            </a:fld>
            <a:endParaRPr lang="en-US" dirty="0"/>
          </a:p>
        </p:txBody>
      </p:sp>
    </p:spTree>
    <p:extLst>
      <p:ext uri="{BB962C8B-B14F-4D97-AF65-F5344CB8AC3E}">
        <p14:creationId xmlns:p14="http://schemas.microsoft.com/office/powerpoint/2010/main" val="2315511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s-ES_tradnl" sz="1200" kern="1200" dirty="0" smtClean="0">
                <a:solidFill>
                  <a:schemeClr val="tx1"/>
                </a:solidFill>
                <a:effectLst/>
                <a:latin typeface="Times New Roman" pitchFamily="18" charset="0"/>
                <a:ea typeface="+mn-ea"/>
                <a:cs typeface="+mn-cs"/>
              </a:rPr>
              <a:t>Por lo general, es difícil ver parasitoides/parásitos debido a su pequeño tamaño. Sin embargo, a menudo atacan las Moscas Blancas inmaduras, haciendo que se vean de color oscuro (ver imágenes anteriores). Cuando se amplia la imagen, a veces se puede ver el parásito dentro de la Mosca Blanca.</a:t>
            </a:r>
            <a:endParaRPr lang="en-US" sz="1200" kern="1200" dirty="0" smtClean="0">
              <a:solidFill>
                <a:schemeClr val="tx1"/>
              </a:solidFill>
              <a:effectLst/>
              <a:latin typeface="Times New Roman" pitchFamily="18" charset="0"/>
              <a:ea typeface="+mn-ea"/>
              <a:cs typeface="+mn-cs"/>
            </a:endParaRPr>
          </a:p>
          <a:p>
            <a:r>
              <a:rPr lang="es-ES_tradnl" sz="1200" kern="1200" dirty="0" smtClean="0">
                <a:solidFill>
                  <a:schemeClr val="tx1"/>
                </a:solidFill>
                <a:effectLst/>
                <a:latin typeface="Times New Roman" pitchFamily="18" charset="0"/>
                <a:ea typeface="+mn-ea"/>
                <a:cs typeface="+mn-cs"/>
              </a:rPr>
              <a:t>Debido a que los restos de la pupa pueden permanecer por un tiempo en las hojas de las plantas, es importante hacer la prueba de "uña" o "aplastar" para ver si la infestación está activa Cuando empuja o aprieta el centro de la ninfa si esta está jugosa es que está viva, si esta seca, puede indicar que la infestación está controlada o era vieja. Asegúrese de comprobar varias ninfas para estar seguro.</a:t>
            </a:r>
            <a:endParaRPr lang="en-US" sz="1200" kern="1200" dirty="0" smtClean="0">
              <a:solidFill>
                <a:schemeClr val="tx1"/>
              </a:solidFill>
              <a:effectLst/>
              <a:latin typeface="Times New Roman" pitchFamily="18" charset="0"/>
              <a:ea typeface="+mn-ea"/>
              <a:cs typeface="+mn-cs"/>
            </a:endParaRPr>
          </a:p>
          <a:p>
            <a:r>
              <a:rPr lang="es-ES_tradnl" sz="1200" kern="1200" dirty="0" smtClean="0">
                <a:solidFill>
                  <a:schemeClr val="tx1"/>
                </a:solidFill>
                <a:effectLst/>
                <a:latin typeface="Times New Roman" pitchFamily="18" charset="0"/>
                <a:ea typeface="+mn-ea"/>
                <a:cs typeface="+mn-cs"/>
              </a:rPr>
              <a:t>La inspección de las ninfas con una lente de mano también ayudará a identificar las ninfas de Mosca Blanca que han sido parasitados. Las etapas inmaduras de la Mosca Blanca con agujeros circulares estaban parasitadas y las avispas adultas ya emergieron. Tenga cuidado de no confundir esto con el agujero dejado por un adulto de mosca blanca que emergió, este agujero es más "rasgado" y abierto.</a:t>
            </a:r>
            <a:endParaRPr lang="en-US" sz="1200" kern="1200" dirty="0" smtClean="0">
              <a:solidFill>
                <a:schemeClr val="tx1"/>
              </a:solidFill>
              <a:effectLst/>
              <a:latin typeface="Times New Roman" pitchFamily="18" charset="0"/>
              <a:ea typeface="+mn-ea"/>
              <a:cs typeface="+mn-cs"/>
            </a:endParaRPr>
          </a:p>
          <a:p>
            <a:r>
              <a:rPr lang="es-ES_tradnl" sz="1200" kern="1200" dirty="0" smtClean="0">
                <a:solidFill>
                  <a:schemeClr val="tx1"/>
                </a:solidFill>
                <a:effectLst/>
                <a:latin typeface="Times New Roman" pitchFamily="18" charset="0"/>
                <a:ea typeface="+mn-ea"/>
                <a:cs typeface="+mn-cs"/>
              </a:rPr>
              <a:t> </a:t>
            </a:r>
            <a:endParaRPr lang="en-US" sz="1200" kern="1200" dirty="0" smtClean="0">
              <a:solidFill>
                <a:schemeClr val="tx1"/>
              </a:solidFill>
              <a:effectLst/>
              <a:latin typeface="Times New Roman" pitchFamily="18" charset="0"/>
              <a:ea typeface="+mn-ea"/>
              <a:cs typeface="+mn-cs"/>
            </a:endParaRPr>
          </a:p>
          <a:p>
            <a:endParaRPr lang="en-US" altLang="en-US" dirty="0" smtClean="0"/>
          </a:p>
          <a:p>
            <a:endParaRPr lang="en-US" altLang="en-US" dirty="0" smtClean="0"/>
          </a:p>
          <a:p>
            <a:r>
              <a:rPr lang="en-US" altLang="en-US" dirty="0" err="1" smtClean="0"/>
              <a:t>Fuente</a:t>
            </a:r>
            <a:r>
              <a:rPr lang="en-US" altLang="en-US" baseline="0" dirty="0" smtClean="0"/>
              <a:t> de </a:t>
            </a:r>
            <a:r>
              <a:rPr lang="en-US" altLang="en-US" baseline="0" dirty="0" err="1" smtClean="0"/>
              <a:t>Informacion</a:t>
            </a:r>
            <a:r>
              <a:rPr lang="en-US" altLang="en-US" dirty="0" smtClean="0"/>
              <a:t>. </a:t>
            </a:r>
          </a:p>
          <a:p>
            <a:r>
              <a:rPr lang="en-US" altLang="en-US" dirty="0" err="1" smtClean="0"/>
              <a:t>DeBach</a:t>
            </a:r>
            <a:r>
              <a:rPr lang="en-US" altLang="en-US" dirty="0" smtClean="0"/>
              <a:t>, P. and D. Rosen. 1991. Biological Control by Natural Enemies. Cambridge University Press.</a:t>
            </a:r>
          </a:p>
          <a:p>
            <a:endParaRPr lang="en-US" altLang="en-US" b="1" dirty="0" smtClean="0"/>
          </a:p>
          <a:p>
            <a:endParaRPr lang="en-US" altLang="en-US" b="1" dirty="0" smtClean="0"/>
          </a:p>
          <a:p>
            <a:endParaRPr lang="en-US" altLang="en-US" b="1" dirty="0" smtClean="0"/>
          </a:p>
          <a:p>
            <a:endParaRPr lang="en-US" altLang="en-US" b="1" dirty="0" smtClean="0"/>
          </a:p>
        </p:txBody>
      </p:sp>
      <p:sp>
        <p:nvSpPr>
          <p:cNvPr id="4" name="Slide Number Placeholder 3"/>
          <p:cNvSpPr>
            <a:spLocks noGrp="1"/>
          </p:cNvSpPr>
          <p:nvPr>
            <p:ph type="sldNum" sz="quarter" idx="5"/>
          </p:nvPr>
        </p:nvSpPr>
        <p:spPr/>
        <p:txBody>
          <a:bodyPr/>
          <a:lstStyle/>
          <a:p>
            <a:pPr>
              <a:defRPr/>
            </a:pPr>
            <a:fld id="{9B6C7F8C-3AA9-4CA2-A82C-697D61C39A60}" type="slidenum">
              <a:rPr lang="en-US" smtClean="0"/>
              <a:pPr>
                <a:defRPr/>
              </a:pPr>
              <a:t>24</a:t>
            </a:fld>
            <a:endParaRPr lang="en-US" dirty="0"/>
          </a:p>
        </p:txBody>
      </p:sp>
    </p:spTree>
    <p:extLst>
      <p:ext uri="{BB962C8B-B14F-4D97-AF65-F5344CB8AC3E}">
        <p14:creationId xmlns:p14="http://schemas.microsoft.com/office/powerpoint/2010/main" val="4394567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47500" lnSpcReduction="20000"/>
          </a:bodyPr>
          <a:lstStyle/>
          <a:p>
            <a:r>
              <a:rPr lang="es-ES_tradnl" sz="1200" kern="1200" dirty="0" smtClean="0">
                <a:solidFill>
                  <a:schemeClr val="tx1"/>
                </a:solidFill>
                <a:effectLst/>
                <a:latin typeface="Times New Roman" pitchFamily="18" charset="0"/>
                <a:ea typeface="+mn-ea"/>
                <a:cs typeface="+mn-cs"/>
              </a:rPr>
              <a:t>Estos depredadores han sido observados en asociación con la Mosca Blanca del Ficus. Recuerde que no todos los depredadores se alimentan de todas las Moscas Blancas. Los escarabajos depredadores se alimentan de sus huéspedes tanto en el estadio de adulto como de larvas.</a:t>
            </a:r>
            <a:endParaRPr lang="en-US" sz="1200" kern="1200" dirty="0" smtClean="0">
              <a:solidFill>
                <a:schemeClr val="tx1"/>
              </a:solidFill>
              <a:effectLst/>
              <a:latin typeface="Times New Roman" pitchFamily="18" charset="0"/>
              <a:ea typeface="+mn-ea"/>
              <a:cs typeface="+mn-cs"/>
            </a:endParaRPr>
          </a:p>
          <a:p>
            <a:r>
              <a:rPr lang="es-ES_tradnl" sz="1200" kern="1200" dirty="0" smtClean="0">
                <a:solidFill>
                  <a:schemeClr val="tx1"/>
                </a:solidFill>
                <a:effectLst/>
                <a:latin typeface="Times New Roman" pitchFamily="18" charset="0"/>
                <a:ea typeface="+mn-ea"/>
                <a:cs typeface="+mn-cs"/>
              </a:rPr>
              <a:t>Los escarabajos ( cotorritas, vaquitas, mariquitas) tales como </a:t>
            </a:r>
            <a:r>
              <a:rPr lang="es-ES_tradnl" sz="1200" kern="1200" dirty="0" err="1" smtClean="0">
                <a:solidFill>
                  <a:schemeClr val="tx1"/>
                </a:solidFill>
                <a:effectLst/>
                <a:latin typeface="Times New Roman" pitchFamily="18" charset="0"/>
                <a:ea typeface="+mn-ea"/>
                <a:cs typeface="+mn-cs"/>
              </a:rPr>
              <a:t>Harmonia</a:t>
            </a:r>
            <a:r>
              <a:rPr lang="es-ES_tradnl" sz="1200" kern="1200" dirty="0" smtClean="0">
                <a:solidFill>
                  <a:schemeClr val="tx1"/>
                </a:solidFill>
                <a:effectLst/>
                <a:latin typeface="Times New Roman" pitchFamily="18" charset="0"/>
                <a:ea typeface="+mn-ea"/>
                <a:cs typeface="+mn-cs"/>
              </a:rPr>
              <a:t> </a:t>
            </a:r>
            <a:r>
              <a:rPr lang="es-ES_tradnl" sz="1200" kern="1200" dirty="0" err="1" smtClean="0">
                <a:solidFill>
                  <a:schemeClr val="tx1"/>
                </a:solidFill>
                <a:effectLst/>
                <a:latin typeface="Times New Roman" pitchFamily="18" charset="0"/>
                <a:ea typeface="+mn-ea"/>
                <a:cs typeface="+mn-cs"/>
              </a:rPr>
              <a:t>axyridis</a:t>
            </a:r>
            <a:r>
              <a:rPr lang="es-ES_tradnl" sz="1200" kern="1200" dirty="0" smtClean="0">
                <a:solidFill>
                  <a:schemeClr val="tx1"/>
                </a:solidFill>
                <a:effectLst/>
                <a:latin typeface="Times New Roman" pitchFamily="18" charset="0"/>
                <a:ea typeface="+mn-ea"/>
                <a:cs typeface="+mn-cs"/>
              </a:rPr>
              <a:t> (la cotorrita asiática multicolor ) y Olla v-</a:t>
            </a:r>
            <a:r>
              <a:rPr lang="es-ES_tradnl" sz="1200" kern="1200" dirty="0" err="1" smtClean="0">
                <a:solidFill>
                  <a:schemeClr val="tx1"/>
                </a:solidFill>
                <a:effectLst/>
                <a:latin typeface="Times New Roman" pitchFamily="18" charset="0"/>
                <a:ea typeface="+mn-ea"/>
                <a:cs typeface="+mn-cs"/>
              </a:rPr>
              <a:t>nigrum</a:t>
            </a:r>
            <a:r>
              <a:rPr lang="es-ES_tradnl" sz="1200" kern="1200" dirty="0" smtClean="0">
                <a:solidFill>
                  <a:schemeClr val="tx1"/>
                </a:solidFill>
                <a:effectLst/>
                <a:latin typeface="Times New Roman" pitchFamily="18" charset="0"/>
                <a:ea typeface="+mn-ea"/>
                <a:cs typeface="+mn-cs"/>
              </a:rPr>
              <a:t> se alimentan de la mosca blanca así como otras plagas.</a:t>
            </a:r>
            <a:endParaRPr lang="en-US" sz="1200" kern="1200" dirty="0" smtClean="0">
              <a:solidFill>
                <a:schemeClr val="tx1"/>
              </a:solidFill>
              <a:effectLst/>
              <a:latin typeface="Times New Roman" pitchFamily="18" charset="0"/>
              <a:ea typeface="+mn-ea"/>
              <a:cs typeface="+mn-cs"/>
            </a:endParaRPr>
          </a:p>
          <a:p>
            <a:endParaRPr lang="es-ES_tradnl" sz="1200" kern="1200" dirty="0" smtClean="0">
              <a:solidFill>
                <a:schemeClr val="tx1"/>
              </a:solidFill>
              <a:effectLst/>
              <a:latin typeface="Times New Roman" pitchFamily="18" charset="0"/>
              <a:ea typeface="+mn-ea"/>
              <a:cs typeface="+mn-cs"/>
            </a:endParaRPr>
          </a:p>
          <a:p>
            <a:r>
              <a:rPr lang="es-ES_tradnl" sz="1200" kern="1200" dirty="0" err="1" smtClean="0">
                <a:solidFill>
                  <a:schemeClr val="tx1"/>
                </a:solidFill>
                <a:effectLst/>
                <a:latin typeface="Times New Roman" pitchFamily="18" charset="0"/>
                <a:ea typeface="+mn-ea"/>
                <a:cs typeface="+mn-cs"/>
              </a:rPr>
              <a:t>Nephaspis</a:t>
            </a:r>
            <a:r>
              <a:rPr lang="es-ES_tradnl" sz="1200" kern="1200" dirty="0" smtClean="0">
                <a:solidFill>
                  <a:schemeClr val="tx1"/>
                </a:solidFill>
                <a:effectLst/>
                <a:latin typeface="Times New Roman" pitchFamily="18" charset="0"/>
                <a:ea typeface="+mn-ea"/>
                <a:cs typeface="+mn-cs"/>
              </a:rPr>
              <a:t> </a:t>
            </a:r>
            <a:r>
              <a:rPr lang="es-ES_tradnl" sz="1200" kern="1200" dirty="0" err="1" smtClean="0">
                <a:solidFill>
                  <a:schemeClr val="tx1"/>
                </a:solidFill>
                <a:effectLst/>
                <a:latin typeface="Times New Roman" pitchFamily="18" charset="0"/>
                <a:ea typeface="+mn-ea"/>
                <a:cs typeface="+mn-cs"/>
              </a:rPr>
              <a:t>oculatus</a:t>
            </a:r>
            <a:r>
              <a:rPr lang="es-ES_tradnl" sz="1200" kern="1200" dirty="0" smtClean="0">
                <a:solidFill>
                  <a:schemeClr val="tx1"/>
                </a:solidFill>
                <a:effectLst/>
                <a:latin typeface="Times New Roman" pitchFamily="18" charset="0"/>
                <a:ea typeface="+mn-ea"/>
                <a:cs typeface="+mn-cs"/>
              </a:rPr>
              <a:t> es un pequeño escarabajo coccinélido marrón con la cabeza y tórax de color claro (la hembra es uniformemente marrón). Es un depredador que se alimenta de muchas especies de Mosca Blanca. Mide aproximadamente 1/16 de pulgadas o 1,5 mm de longitud y aproximadamente 1/32 de pulgada o 1,0 mm de ancho. Se ha introducido con éxito desde Centroamérica a diferentes áreas para el control de las Moscas blancas de espiral. Su ciclo de vida es de aproximadamente 51 días.</a:t>
            </a:r>
            <a:endParaRPr lang="en-US" sz="1200" kern="1200" dirty="0" smtClean="0">
              <a:solidFill>
                <a:schemeClr val="tx1"/>
              </a:solidFill>
              <a:effectLst/>
              <a:latin typeface="Times New Roman" pitchFamily="18" charset="0"/>
              <a:ea typeface="+mn-ea"/>
              <a:cs typeface="+mn-cs"/>
            </a:endParaRPr>
          </a:p>
          <a:p>
            <a:r>
              <a:rPr lang="es-ES_tradnl" sz="1200" kern="1200" dirty="0" smtClean="0">
                <a:solidFill>
                  <a:schemeClr val="tx1"/>
                </a:solidFill>
                <a:effectLst/>
                <a:latin typeface="Times New Roman" pitchFamily="18" charset="0"/>
                <a:ea typeface="+mn-ea"/>
                <a:cs typeface="+mn-cs"/>
              </a:rPr>
              <a:t>Las larvas son blancas y miden aproximadamente 1/8 de pulgada o 2.55 mm de longitud y 1/64 de pulgada o 0.33mm de ancho justo antes de que </a:t>
            </a:r>
            <a:r>
              <a:rPr lang="es-ES_tradnl" sz="1200" kern="1200" dirty="0" err="1" smtClean="0">
                <a:solidFill>
                  <a:schemeClr val="tx1"/>
                </a:solidFill>
                <a:effectLst/>
                <a:latin typeface="Times New Roman" pitchFamily="18" charset="0"/>
                <a:ea typeface="+mn-ea"/>
                <a:cs typeface="+mn-cs"/>
              </a:rPr>
              <a:t>empupe</a:t>
            </a:r>
            <a:r>
              <a:rPr lang="es-ES_tradnl" sz="1200" kern="1200" dirty="0" smtClean="0">
                <a:solidFill>
                  <a:schemeClr val="tx1"/>
                </a:solidFill>
                <a:effectLst/>
                <a:latin typeface="Times New Roman" pitchFamily="18" charset="0"/>
                <a:ea typeface="+mn-ea"/>
                <a:cs typeface="+mn-cs"/>
              </a:rPr>
              <a:t>.</a:t>
            </a:r>
            <a:endParaRPr lang="en-US" sz="1200" kern="1200" dirty="0" smtClean="0">
              <a:solidFill>
                <a:schemeClr val="tx1"/>
              </a:solidFill>
              <a:effectLst/>
              <a:latin typeface="Times New Roman" pitchFamily="18" charset="0"/>
              <a:ea typeface="+mn-ea"/>
              <a:cs typeface="+mn-cs"/>
            </a:endParaRPr>
          </a:p>
          <a:p>
            <a:endParaRPr lang="es-ES_tradnl" sz="1200" kern="1200" dirty="0" smtClean="0">
              <a:solidFill>
                <a:schemeClr val="tx1"/>
              </a:solidFill>
              <a:effectLst/>
              <a:latin typeface="Times New Roman" pitchFamily="18" charset="0"/>
              <a:ea typeface="+mn-ea"/>
              <a:cs typeface="+mn-cs"/>
            </a:endParaRPr>
          </a:p>
          <a:p>
            <a:r>
              <a:rPr lang="es-ES_tradnl" sz="1200" kern="1200" dirty="0" smtClean="0">
                <a:solidFill>
                  <a:schemeClr val="tx1"/>
                </a:solidFill>
                <a:effectLst/>
                <a:latin typeface="Times New Roman" pitchFamily="18" charset="0"/>
                <a:ea typeface="+mn-ea"/>
                <a:cs typeface="+mn-cs"/>
              </a:rPr>
              <a:t>Los crisopas son depredadores generalistas que comúnmente se alimentan de </a:t>
            </a:r>
            <a:r>
              <a:rPr lang="es-ES_tradnl" sz="1200" kern="1200" dirty="0" err="1" smtClean="0">
                <a:solidFill>
                  <a:schemeClr val="tx1"/>
                </a:solidFill>
                <a:effectLst/>
                <a:latin typeface="Times New Roman" pitchFamily="18" charset="0"/>
                <a:ea typeface="+mn-ea"/>
                <a:cs typeface="+mn-cs"/>
              </a:rPr>
              <a:t>áfidos</a:t>
            </a:r>
            <a:r>
              <a:rPr lang="es-ES_tradnl" sz="1200" kern="1200" dirty="0" smtClean="0">
                <a:solidFill>
                  <a:schemeClr val="tx1"/>
                </a:solidFill>
                <a:effectLst/>
                <a:latin typeface="Times New Roman" pitchFamily="18" charset="0"/>
                <a:ea typeface="+mn-ea"/>
                <a:cs typeface="+mn-cs"/>
              </a:rPr>
              <a:t>, cochinillas y otros insectos de cuerpo blando, pero se han visto asociados con todas las Moscas Blancas. Las crisopas también pueden alimentarse de otras plagas en las plantas, es común ver sus huevos depositados en las hojas infestadas de mosca blanca y se ven también las larvas con sus mandíbulas en forma de hoz. Tanto las larvas como los adultos son muy predadores.</a:t>
            </a:r>
            <a:endParaRPr lang="en-US" sz="1200" kern="1200" dirty="0" smtClean="0">
              <a:solidFill>
                <a:schemeClr val="tx1"/>
              </a:solidFill>
              <a:effectLst/>
              <a:latin typeface="Times New Roman" pitchFamily="18" charset="0"/>
              <a:ea typeface="+mn-ea"/>
              <a:cs typeface="+mn-cs"/>
            </a:endParaRPr>
          </a:p>
          <a:p>
            <a:pPr>
              <a:defRPr/>
            </a:pPr>
            <a:endParaRPr lang="en-US" b="1" dirty="0" smtClean="0"/>
          </a:p>
          <a:p>
            <a:pPr>
              <a:defRPr/>
            </a:pPr>
            <a:r>
              <a:rPr lang="en-US" dirty="0" err="1" smtClean="0"/>
              <a:t>Fuente</a:t>
            </a:r>
            <a:r>
              <a:rPr lang="en-US" baseline="0" dirty="0" smtClean="0"/>
              <a:t> de </a:t>
            </a:r>
            <a:r>
              <a:rPr lang="en-US" baseline="0" dirty="0" err="1" smtClean="0"/>
              <a:t>informacion</a:t>
            </a:r>
            <a:r>
              <a:rPr lang="en-US" dirty="0" smtClean="0"/>
              <a:t>:</a:t>
            </a:r>
          </a:p>
          <a:p>
            <a:pPr>
              <a:defRPr/>
            </a:pPr>
            <a:r>
              <a:rPr lang="en-US" dirty="0" smtClean="0"/>
              <a:t>Global Invasive Species Database. </a:t>
            </a:r>
            <a:r>
              <a:rPr lang="en-US" i="1" dirty="0" smtClean="0">
                <a:solidFill>
                  <a:schemeClr val="bg1"/>
                </a:solidFill>
              </a:rPr>
              <a:t>Harmonia axyridis.  </a:t>
            </a:r>
            <a:endParaRPr lang="en-US" dirty="0" smtClean="0">
              <a:solidFill>
                <a:schemeClr val="bg1"/>
              </a:solidFill>
            </a:endParaRPr>
          </a:p>
          <a:p>
            <a:pPr>
              <a:defRPr/>
            </a:pPr>
            <a:r>
              <a:rPr lang="en-US" dirty="0" smtClean="0">
                <a:solidFill>
                  <a:schemeClr val="bg1"/>
                </a:solidFill>
              </a:rPr>
              <a:t>	accessed 2/26/2012- </a:t>
            </a:r>
          </a:p>
          <a:p>
            <a:pPr>
              <a:defRPr/>
            </a:pPr>
            <a:r>
              <a:rPr lang="en-US" dirty="0" smtClean="0">
                <a:solidFill>
                  <a:schemeClr val="bg1"/>
                </a:solidFill>
              </a:rPr>
              <a:t>	http://www.issg.org/database/species/ecology.asp?fr=1&amp;si=668</a:t>
            </a:r>
          </a:p>
          <a:p>
            <a:pPr>
              <a:defRPr/>
            </a:pPr>
            <a:r>
              <a:rPr lang="en-US" dirty="0" smtClean="0"/>
              <a:t>Gordon, R.D.  1985.  “The Coccinellidae (Coleoptera) of America North of Mexico”.  Journal of the New York Entomological Society, vol. 93, no. 1, pp. 1-912.</a:t>
            </a:r>
          </a:p>
          <a:p>
            <a:pPr>
              <a:defRPr/>
            </a:pPr>
            <a:r>
              <a:rPr lang="en-US" dirty="0" smtClean="0"/>
              <a:t>Henn, T., R. Weinzierl and P. G. Koehler. 2009. Beneficial insects and mites. EDIS. </a:t>
            </a:r>
          </a:p>
          <a:p>
            <a:pPr>
              <a:defRPr/>
            </a:pPr>
            <a:r>
              <a:rPr lang="en-US" dirty="0" smtClean="0"/>
              <a:t>	Accessed 3/23/2012 – </a:t>
            </a:r>
          </a:p>
          <a:p>
            <a:pPr>
              <a:defRPr/>
            </a:pPr>
            <a:r>
              <a:rPr lang="en-US" dirty="0" smtClean="0"/>
              <a:t>	http://edis.ifas.ufl.edu/in078</a:t>
            </a:r>
          </a:p>
          <a:p>
            <a:pPr>
              <a:defRPr/>
            </a:pPr>
            <a:r>
              <a:rPr lang="en-US" dirty="0" smtClean="0"/>
              <a:t>IPM Florida, Solutions for your Life. Effect of Adult Lacewing Releases in Tomato Field Perimeters on Silverleaf Whitefly Populations and TYLCV Incidence.  </a:t>
            </a:r>
          </a:p>
          <a:p>
            <a:pPr>
              <a:defRPr/>
            </a:pPr>
            <a:r>
              <a:rPr lang="en-US" dirty="0" smtClean="0"/>
              <a:t>	Accessed 3/23/2012 -  	</a:t>
            </a:r>
          </a:p>
          <a:p>
            <a:pPr>
              <a:defRPr/>
            </a:pPr>
            <a:r>
              <a:rPr lang="en-US" dirty="0" smtClean="0"/>
              <a:t>	http://ipm.ifas.ufl.edu/resources/grants_showcase/vegetables/lacewing_tomato.shtml</a:t>
            </a:r>
          </a:p>
          <a:p>
            <a:pPr>
              <a:defRPr/>
            </a:pPr>
            <a:r>
              <a:rPr lang="en-US" dirty="0" smtClean="0"/>
              <a:t>Liu, Tong-Xian, Philip A. Stansly, Kim A. Hoelmer, and Lance Osborne. 1997. Life history of </a:t>
            </a:r>
            <a:r>
              <a:rPr lang="en-US" i="1" dirty="0" smtClean="0"/>
              <a:t>Nephaspis oculatus</a:t>
            </a:r>
            <a:r>
              <a:rPr lang="en-US" dirty="0" smtClean="0"/>
              <a:t> (Coleoptera: Coccinellidae) a predator of </a:t>
            </a:r>
            <a:r>
              <a:rPr lang="en-US" i="1" dirty="0" smtClean="0"/>
              <a:t>Bemisia argentifolii</a:t>
            </a:r>
            <a:r>
              <a:rPr lang="en-US" dirty="0" smtClean="0"/>
              <a:t> (Homoptera: Aleyrodidae). Ann. Entomol. Soc. Am. 90(6):776-781.</a:t>
            </a:r>
          </a:p>
          <a:p>
            <a:pPr>
              <a:defRPr/>
            </a:pPr>
            <a:r>
              <a:rPr lang="en-US" sz="2400" dirty="0" smtClean="0"/>
              <a:t>Liu, T.-X., and P. A. Stansly. 1996. Morphology of </a:t>
            </a:r>
            <a:r>
              <a:rPr lang="en-US" sz="2400" i="1" dirty="0" smtClean="0"/>
              <a:t>Nephaspis oculatus </a:t>
            </a:r>
            <a:r>
              <a:rPr lang="en-US" sz="2400" dirty="0" smtClean="0"/>
              <a:t>and </a:t>
            </a:r>
            <a:r>
              <a:rPr lang="en-US" sz="2400" i="1" dirty="0" smtClean="0"/>
              <a:t>Delphastus pusillus </a:t>
            </a:r>
            <a:r>
              <a:rPr lang="en-US" sz="2400" dirty="0" smtClean="0"/>
              <a:t>(Coleoptera: Coccinellidae), predators of </a:t>
            </a:r>
            <a:r>
              <a:rPr lang="en-US" sz="2400" i="1" dirty="0" smtClean="0"/>
              <a:t>Bemisia argentifolii </a:t>
            </a:r>
            <a:r>
              <a:rPr lang="en-US" sz="2400" dirty="0" smtClean="0"/>
              <a:t>(Homoptera: Aleyrodidae). Proc. Entomol. Soc. Wash. 98: pp.292-300.</a:t>
            </a:r>
          </a:p>
          <a:p>
            <a:pPr>
              <a:defRPr/>
            </a:pPr>
            <a:r>
              <a:rPr lang="en-US" dirty="0" smtClean="0"/>
              <a:t>MacLeod, E.G. and L.A. Stange. 2011.  Brown lacewings of Florida (Insecta: Neuroptera: Hemerobiidae). EDIS.</a:t>
            </a:r>
          </a:p>
          <a:p>
            <a:pPr>
              <a:defRPr/>
            </a:pPr>
            <a:r>
              <a:rPr lang="en-US" dirty="0" smtClean="0"/>
              <a:t>	Accessed 3/23/2012 – </a:t>
            </a:r>
          </a:p>
          <a:p>
            <a:pPr>
              <a:defRPr/>
            </a:pPr>
            <a:r>
              <a:rPr lang="en-US" dirty="0" smtClean="0"/>
              <a:t>	http://edis.ifas.ufl.edu/in382</a:t>
            </a:r>
          </a:p>
          <a:p>
            <a:pPr>
              <a:defRPr/>
            </a:pPr>
            <a:r>
              <a:rPr lang="en-US" dirty="0" smtClean="0"/>
              <a:t>National Bureau of Agriculturally Important Insects (NBAII). </a:t>
            </a:r>
            <a:r>
              <a:rPr lang="en-US" i="1" dirty="0" smtClean="0"/>
              <a:t>Chilocorus nigrita </a:t>
            </a:r>
            <a:r>
              <a:rPr lang="en-US" dirty="0" smtClean="0"/>
              <a:t>(Fabricius). </a:t>
            </a:r>
          </a:p>
          <a:p>
            <a:pPr>
              <a:defRPr/>
            </a:pPr>
            <a:r>
              <a:rPr lang="en-US" dirty="0" smtClean="0"/>
              <a:t>	Accessed 3/23/2012 – </a:t>
            </a:r>
          </a:p>
          <a:p>
            <a:pPr>
              <a:defRPr/>
            </a:pPr>
            <a:r>
              <a:rPr lang="en-US" dirty="0" smtClean="0"/>
              <a:t>	http://www.nbaii.res.in/Featured%20insects/Chilocorus.htm</a:t>
            </a:r>
          </a:p>
          <a:p>
            <a:pPr>
              <a:defRPr/>
            </a:pPr>
            <a:r>
              <a:rPr lang="en-US" dirty="0" smtClean="0"/>
              <a:t>National Bureau of Agriculturally Important Insects (NBAII). </a:t>
            </a:r>
            <a:r>
              <a:rPr lang="en-US" i="1" dirty="0" smtClean="0"/>
              <a:t>Curinus coeruleus </a:t>
            </a:r>
            <a:r>
              <a:rPr lang="en-US" dirty="0" smtClean="0"/>
              <a:t>(Mulsant). </a:t>
            </a:r>
          </a:p>
          <a:p>
            <a:pPr>
              <a:defRPr/>
            </a:pPr>
            <a:r>
              <a:rPr lang="en-US" dirty="0" smtClean="0"/>
              <a:t>	Accessed 3/23/2012 – </a:t>
            </a:r>
          </a:p>
          <a:p>
            <a:pPr>
              <a:defRPr/>
            </a:pPr>
            <a:r>
              <a:rPr lang="en-US" dirty="0" smtClean="0"/>
              <a:t>	http://www.nbaii.res.in/Featured%20insects/Curinus_coeruleus.htm</a:t>
            </a:r>
          </a:p>
          <a:p>
            <a:pPr>
              <a:defRPr/>
            </a:pPr>
            <a:endParaRPr lang="en-US" dirty="0" smtClean="0"/>
          </a:p>
          <a:p>
            <a:pPr>
              <a:defRPr/>
            </a:pPr>
            <a:endParaRPr lang="en-US" dirty="0" smtClean="0"/>
          </a:p>
          <a:p>
            <a:pPr>
              <a:defRPr/>
            </a:pPr>
            <a:endParaRPr lang="en-US" dirty="0" smtClean="0"/>
          </a:p>
          <a:p>
            <a:pPr>
              <a:defRPr/>
            </a:pPr>
            <a:endParaRPr lang="en-US" dirty="0" smtClean="0"/>
          </a:p>
          <a:p>
            <a:pPr>
              <a:defRPr/>
            </a:pPr>
            <a:endParaRPr lang="en-US" dirty="0" smtClean="0"/>
          </a:p>
          <a:p>
            <a:pPr>
              <a:defRPr/>
            </a:pPr>
            <a:endParaRPr lang="en-US" dirty="0"/>
          </a:p>
        </p:txBody>
      </p:sp>
      <p:sp>
        <p:nvSpPr>
          <p:cNvPr id="4" name="Slide Number Placeholder 3"/>
          <p:cNvSpPr>
            <a:spLocks noGrp="1"/>
          </p:cNvSpPr>
          <p:nvPr>
            <p:ph type="sldNum" sz="quarter" idx="5"/>
          </p:nvPr>
        </p:nvSpPr>
        <p:spPr/>
        <p:txBody>
          <a:bodyPr/>
          <a:lstStyle/>
          <a:p>
            <a:pPr>
              <a:defRPr/>
            </a:pPr>
            <a:fld id="{773D1B1B-B43F-479E-8F30-7514B66D6323}" type="slidenum">
              <a:rPr lang="en-US" smtClean="0"/>
              <a:pPr>
                <a:defRPr/>
              </a:pPr>
              <a:t>25</a:t>
            </a:fld>
            <a:endParaRPr lang="en-US" dirty="0"/>
          </a:p>
        </p:txBody>
      </p:sp>
    </p:spTree>
    <p:extLst>
      <p:ext uri="{BB962C8B-B14F-4D97-AF65-F5344CB8AC3E}">
        <p14:creationId xmlns:p14="http://schemas.microsoft.com/office/powerpoint/2010/main" val="7531503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s-ES_tradnl" sz="1200" kern="1200" dirty="0" smtClean="0">
                <a:solidFill>
                  <a:schemeClr val="tx1"/>
                </a:solidFill>
                <a:effectLst/>
                <a:latin typeface="Times New Roman" pitchFamily="18" charset="0"/>
                <a:ea typeface="+mn-ea"/>
                <a:cs typeface="+mn-cs"/>
              </a:rPr>
              <a:t>Los jabones y aceites son útiles especialmente para plantas pequeñas con infestaciones ligeras (a veces también son buenas cuando se usan en combinación con insecticidas). Los jabones y aceites se descomponen rápidamente y presentan poco riesgo para los mamíferos, pero pueden afectar inmediatamente a las plagas que tocan (no tienen residuo y  por lo general necesitan ser reaplicados). Si se utiliza una concentración demasiado alta de un aceite o jabón, puede producirse daño a la planta o </a:t>
            </a:r>
            <a:r>
              <a:rPr lang="es-ES_tradnl" sz="1200" kern="1200" dirty="0" err="1" smtClean="0">
                <a:solidFill>
                  <a:schemeClr val="tx1"/>
                </a:solidFill>
                <a:effectLst/>
                <a:latin typeface="Times New Roman" pitchFamily="18" charset="0"/>
                <a:ea typeface="+mn-ea"/>
                <a:cs typeface="+mn-cs"/>
              </a:rPr>
              <a:t>fitotoxicidad</a:t>
            </a:r>
            <a:r>
              <a:rPr lang="es-ES_tradnl" sz="1200" kern="1200" dirty="0" smtClean="0">
                <a:solidFill>
                  <a:schemeClr val="tx1"/>
                </a:solidFill>
                <a:effectLst/>
                <a:latin typeface="Times New Roman" pitchFamily="18" charset="0"/>
                <a:ea typeface="+mn-ea"/>
                <a:cs typeface="+mn-cs"/>
              </a:rPr>
              <a:t>, por lo que se debe hacer una pequeña prueba primero antes de hacer el tratamiento extensivo a toda el área. No use más de un 2% de aceite hortícola durante los días calurosos del verano, porque puede magnificar el sol y quemar el tejido fino de la hoja.</a:t>
            </a:r>
            <a:endParaRPr lang="en-US" sz="1200" kern="1200" dirty="0" smtClean="0">
              <a:solidFill>
                <a:schemeClr val="tx1"/>
              </a:solidFill>
              <a:effectLst/>
              <a:latin typeface="Times New Roman" pitchFamily="18" charset="0"/>
              <a:ea typeface="+mn-ea"/>
              <a:cs typeface="+mn-cs"/>
            </a:endParaRPr>
          </a:p>
          <a:p>
            <a:r>
              <a:rPr lang="es-ES_tradnl" sz="1200" kern="1200" dirty="0" smtClean="0">
                <a:solidFill>
                  <a:schemeClr val="tx1"/>
                </a:solidFill>
                <a:effectLst/>
                <a:latin typeface="Times New Roman" pitchFamily="18" charset="0"/>
                <a:ea typeface="+mn-ea"/>
                <a:cs typeface="+mn-cs"/>
              </a:rPr>
              <a:t> </a:t>
            </a:r>
            <a:endParaRPr lang="en-US" sz="1200" kern="1200" dirty="0" smtClean="0">
              <a:solidFill>
                <a:schemeClr val="tx1"/>
              </a:solidFill>
              <a:effectLst/>
              <a:latin typeface="Times New Roman" pitchFamily="18" charset="0"/>
              <a:ea typeface="+mn-ea"/>
              <a:cs typeface="+mn-cs"/>
            </a:endParaRPr>
          </a:p>
          <a:p>
            <a:endParaRPr lang="en-US" altLang="en-US" b="1" dirty="0" smtClean="0"/>
          </a:p>
          <a:p>
            <a:endParaRPr lang="en-US" altLang="en-US" b="1" dirty="0" smtClean="0"/>
          </a:p>
          <a:p>
            <a:r>
              <a:rPr lang="en-US" altLang="en-US" dirty="0" err="1" smtClean="0"/>
              <a:t>Fuente</a:t>
            </a:r>
            <a:r>
              <a:rPr lang="en-US" altLang="en-US" baseline="0" dirty="0" smtClean="0"/>
              <a:t> de </a:t>
            </a:r>
            <a:r>
              <a:rPr lang="en-US" altLang="en-US" baseline="0" dirty="0" err="1" smtClean="0"/>
              <a:t>informacion</a:t>
            </a:r>
            <a:r>
              <a:rPr lang="en-US" altLang="en-US" dirty="0" smtClean="0"/>
              <a:t>:</a:t>
            </a:r>
          </a:p>
          <a:p>
            <a:r>
              <a:rPr lang="en-US" altLang="en-US" dirty="0" smtClean="0"/>
              <a:t>Buss, E.A. and S.G. Park-Brown.  2009.  Natural Products for Insect Pest Management.  EDIS.</a:t>
            </a:r>
          </a:p>
          <a:p>
            <a:r>
              <a:rPr lang="en-US" altLang="en-US" dirty="0" smtClean="0"/>
              <a:t>	accessed 3/23/2012 – </a:t>
            </a:r>
          </a:p>
          <a:p>
            <a:r>
              <a:rPr lang="en-US" altLang="en-US" dirty="0" smtClean="0"/>
              <a:t>	http://</a:t>
            </a:r>
            <a:r>
              <a:rPr lang="en-US" altLang="en-US" dirty="0" err="1" smtClean="0"/>
              <a:t>edis.ifas.ufl.edu</a:t>
            </a:r>
            <a:r>
              <a:rPr lang="en-US" altLang="en-US" dirty="0" smtClean="0"/>
              <a:t>/in197</a:t>
            </a:r>
          </a:p>
          <a:p>
            <a:r>
              <a:rPr lang="en-US" altLang="en-US" dirty="0" smtClean="0"/>
              <a:t>Scherer, C. W., P. G. Koehler, D. E. Short and E. A. Buss. 2006. Landscape integrated pest management. EDIS.</a:t>
            </a:r>
          </a:p>
          <a:p>
            <a:r>
              <a:rPr lang="en-US" altLang="en-US" dirty="0" smtClean="0"/>
              <a:t>	Accessed 3/22.2012 – </a:t>
            </a:r>
          </a:p>
          <a:p>
            <a:r>
              <a:rPr lang="en-US" altLang="en-US" dirty="0" smtClean="0"/>
              <a:t>	http://</a:t>
            </a:r>
            <a:r>
              <a:rPr lang="en-US" altLang="en-US" dirty="0" err="1" smtClean="0"/>
              <a:t>edis.ifas.ufl.edu</a:t>
            </a:r>
            <a:r>
              <a:rPr lang="en-US" altLang="en-US" dirty="0" smtClean="0"/>
              <a:t>/in109</a:t>
            </a:r>
          </a:p>
          <a:p>
            <a:endParaRPr lang="en-US" altLang="en-US" dirty="0" smtClean="0"/>
          </a:p>
        </p:txBody>
      </p:sp>
      <p:sp>
        <p:nvSpPr>
          <p:cNvPr id="4" name="Slide Number Placeholder 3"/>
          <p:cNvSpPr>
            <a:spLocks noGrp="1"/>
          </p:cNvSpPr>
          <p:nvPr>
            <p:ph type="sldNum" sz="quarter" idx="5"/>
          </p:nvPr>
        </p:nvSpPr>
        <p:spPr/>
        <p:txBody>
          <a:bodyPr/>
          <a:lstStyle/>
          <a:p>
            <a:pPr>
              <a:defRPr/>
            </a:pPr>
            <a:fld id="{92D674BE-7EE4-4D1E-B271-C7D329540F1B}" type="slidenum">
              <a:rPr lang="en-US" smtClean="0"/>
              <a:pPr>
                <a:defRPr/>
              </a:pPr>
              <a:t>26</a:t>
            </a:fld>
            <a:endParaRPr lang="en-US" dirty="0"/>
          </a:p>
        </p:txBody>
      </p:sp>
    </p:spTree>
    <p:extLst>
      <p:ext uri="{BB962C8B-B14F-4D97-AF65-F5344CB8AC3E}">
        <p14:creationId xmlns:p14="http://schemas.microsoft.com/office/powerpoint/2010/main" val="9291489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s-ES_tradnl" sz="1200" kern="1200" dirty="0" smtClean="0">
                <a:solidFill>
                  <a:schemeClr val="tx1"/>
                </a:solidFill>
                <a:effectLst/>
                <a:latin typeface="Times New Roman" pitchFamily="18" charset="0"/>
                <a:ea typeface="+mn-ea"/>
                <a:cs typeface="+mn-cs"/>
              </a:rPr>
              <a:t>Dadas las preocupaciones que se han planteado acerca de la posible contaminación ambiental de los productos aplicados al suelo, es importante reconocer que usted necesita usar insecticidas de acuerdo a las instrucciones! Usted debe se consistente con las recomendaciones de la etiqueta del pesticida que va ha usar sobre aspectos como: la plaga a controlar, el tipo de planta a tratar y el método de aplicación entre otras cosas. </a:t>
            </a:r>
            <a:endParaRPr lang="en-US" sz="1200" kern="1200" dirty="0" smtClean="0">
              <a:solidFill>
                <a:schemeClr val="tx1"/>
              </a:solidFill>
              <a:effectLst/>
              <a:latin typeface="Times New Roman" pitchFamily="18" charset="0"/>
              <a:ea typeface="+mn-ea"/>
              <a:cs typeface="+mn-cs"/>
            </a:endParaRPr>
          </a:p>
          <a:p>
            <a:r>
              <a:rPr lang="es-ES_tradnl" sz="1200" kern="1200" dirty="0" smtClean="0">
                <a:solidFill>
                  <a:schemeClr val="tx1"/>
                </a:solidFill>
                <a:effectLst/>
                <a:latin typeface="Times New Roman" pitchFamily="18" charset="0"/>
                <a:ea typeface="+mn-ea"/>
                <a:cs typeface="+mn-cs"/>
              </a:rPr>
              <a:t>No utilice un producto de ninguna otra forma que no figure en la etiqueta. Esto es importante para obtener el máximo beneficio del producto con la menor impacto prejudicial al medio ambiente.</a:t>
            </a:r>
            <a:endParaRPr lang="en-US" sz="1200" kern="1200" dirty="0" smtClean="0">
              <a:solidFill>
                <a:schemeClr val="tx1"/>
              </a:solidFill>
              <a:effectLst/>
              <a:latin typeface="Times New Roman" pitchFamily="18" charset="0"/>
              <a:ea typeface="+mn-ea"/>
              <a:cs typeface="+mn-cs"/>
            </a:endParaRPr>
          </a:p>
          <a:p>
            <a:r>
              <a:rPr lang="es-ES_tradnl" sz="1200" kern="1200" dirty="0" smtClean="0">
                <a:solidFill>
                  <a:schemeClr val="tx1"/>
                </a:solidFill>
                <a:effectLst/>
                <a:latin typeface="Times New Roman" pitchFamily="18" charset="0"/>
                <a:ea typeface="+mn-ea"/>
                <a:cs typeface="+mn-cs"/>
              </a:rPr>
              <a:t>Algunas plantas hospedantes mencionadas aquí se consideran "alimentos" y por lo tanto muy pocos pesticidas están etiquetados para su uso en ellos. Las palmas de coco que producen frutos secos son un ejemplo. Además, algunas etiquetas indican que "Este producto no debe usarse en árboles que produzcan alimentos dentro del año siguiente al tratamiento.", Así que asegúrese de leer la etiqueta cuidadosamente antes de aplicar los pesticidas.</a:t>
            </a:r>
            <a:endParaRPr lang="en-US" sz="1200" kern="1200" dirty="0" smtClean="0">
              <a:solidFill>
                <a:schemeClr val="tx1"/>
              </a:solidFill>
              <a:effectLst/>
              <a:latin typeface="Times New Roman" pitchFamily="18" charset="0"/>
              <a:ea typeface="+mn-ea"/>
              <a:cs typeface="+mn-cs"/>
            </a:endParaRPr>
          </a:p>
          <a:p>
            <a:r>
              <a:rPr lang="es-ES_tradnl" sz="1200" kern="1200" dirty="0" smtClean="0">
                <a:solidFill>
                  <a:schemeClr val="tx1"/>
                </a:solidFill>
                <a:effectLst/>
                <a:latin typeface="Times New Roman" pitchFamily="18" charset="0"/>
                <a:ea typeface="+mn-ea"/>
                <a:cs typeface="+mn-cs"/>
              </a:rPr>
              <a:t> </a:t>
            </a:r>
            <a:endParaRPr lang="en-US" sz="1200" kern="1200" dirty="0" smtClean="0">
              <a:solidFill>
                <a:schemeClr val="tx1"/>
              </a:solidFill>
              <a:effectLst/>
              <a:latin typeface="Times New Roman" pitchFamily="18" charset="0"/>
              <a:ea typeface="+mn-ea"/>
              <a:cs typeface="+mn-cs"/>
            </a:endParaRPr>
          </a:p>
          <a:p>
            <a:endParaRPr lang="en-US" altLang="en-US" dirty="0" smtClean="0"/>
          </a:p>
        </p:txBody>
      </p:sp>
      <p:sp>
        <p:nvSpPr>
          <p:cNvPr id="4" name="Slide Number Placeholder 3"/>
          <p:cNvSpPr>
            <a:spLocks noGrp="1"/>
          </p:cNvSpPr>
          <p:nvPr>
            <p:ph type="sldNum" sz="quarter" idx="5"/>
          </p:nvPr>
        </p:nvSpPr>
        <p:spPr/>
        <p:txBody>
          <a:bodyPr/>
          <a:lstStyle/>
          <a:p>
            <a:pPr>
              <a:defRPr/>
            </a:pPr>
            <a:fld id="{01E3F463-4FFB-49F3-A3E1-979D99834015}" type="slidenum">
              <a:rPr lang="en-US" smtClean="0"/>
              <a:pPr>
                <a:defRPr/>
              </a:pPr>
              <a:t>27</a:t>
            </a:fld>
            <a:endParaRPr lang="en-US" dirty="0"/>
          </a:p>
        </p:txBody>
      </p:sp>
    </p:spTree>
    <p:extLst>
      <p:ext uri="{BB962C8B-B14F-4D97-AF65-F5344CB8AC3E}">
        <p14:creationId xmlns:p14="http://schemas.microsoft.com/office/powerpoint/2010/main" val="18530069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89091"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smtClean="0"/>
          </a:p>
        </p:txBody>
      </p:sp>
      <p:sp>
        <p:nvSpPr>
          <p:cNvPr id="4" name="Slide Number Placeholder 3"/>
          <p:cNvSpPr>
            <a:spLocks noGrp="1"/>
          </p:cNvSpPr>
          <p:nvPr>
            <p:ph type="sldNum" sz="quarter" idx="5"/>
          </p:nvPr>
        </p:nvSpPr>
        <p:spPr/>
        <p:txBody>
          <a:bodyPr/>
          <a:lstStyle/>
          <a:p>
            <a:pPr>
              <a:defRPr/>
            </a:pPr>
            <a:fld id="{595C518A-8E3C-448F-A11F-ED3243AFBD49}" type="slidenum">
              <a:rPr lang="en-US" smtClean="0"/>
              <a:pPr>
                <a:defRPr/>
              </a:pPr>
              <a:t>28</a:t>
            </a:fld>
            <a:endParaRPr lang="en-US" dirty="0"/>
          </a:p>
        </p:txBody>
      </p:sp>
    </p:spTree>
    <p:extLst>
      <p:ext uri="{BB962C8B-B14F-4D97-AF65-F5344CB8AC3E}">
        <p14:creationId xmlns:p14="http://schemas.microsoft.com/office/powerpoint/2010/main" val="6807497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s-ES_tradnl" sz="1200" kern="1200" dirty="0" smtClean="0">
                <a:solidFill>
                  <a:schemeClr val="tx1"/>
                </a:solidFill>
                <a:effectLst/>
                <a:latin typeface="Times New Roman" pitchFamily="18" charset="0"/>
                <a:ea typeface="+mn-ea"/>
                <a:cs typeface="+mn-cs"/>
              </a:rPr>
              <a:t>En referencia a la Mosca Blanca de Espiral Rugosa y a la Mosca Blanca </a:t>
            </a:r>
            <a:r>
              <a:rPr lang="es-ES_tradnl" sz="1200" kern="1200" dirty="0" err="1" smtClean="0">
                <a:solidFill>
                  <a:schemeClr val="tx1"/>
                </a:solidFill>
                <a:effectLst/>
                <a:latin typeface="Times New Roman" pitchFamily="18" charset="0"/>
                <a:ea typeface="+mn-ea"/>
                <a:cs typeface="+mn-cs"/>
              </a:rPr>
              <a:t>Anidadora</a:t>
            </a:r>
            <a:r>
              <a:rPr lang="es-ES_tradnl" sz="1200" kern="1200" dirty="0" smtClean="0">
                <a:solidFill>
                  <a:schemeClr val="tx1"/>
                </a:solidFill>
                <a:effectLst/>
                <a:latin typeface="Times New Roman" pitchFamily="18" charset="0"/>
                <a:ea typeface="+mn-ea"/>
                <a:cs typeface="+mn-cs"/>
              </a:rPr>
              <a:t>, en particular con estas dos especies de Moscas durante la  sequía, hay menos efecto "lavado" por la lluvia, por lo que las infestaciones pueden parecer peores de lo que son. Además, una gran gama de huéspedes hace difícil el manejo de estas dos plagas. La excesiva cera que producen puede incluso impedir el contacto entre el insecticida y el insecto. Esta cera normalmente se disipa rápidamente a medida que las poblaciones bajan, pero el moho de hollín permanece mucho más tiempo.</a:t>
            </a:r>
            <a:endParaRPr lang="en-US" sz="1200" kern="1200" dirty="0" smtClean="0">
              <a:solidFill>
                <a:schemeClr val="tx1"/>
              </a:solidFill>
              <a:effectLst/>
              <a:latin typeface="Times New Roman" pitchFamily="18" charset="0"/>
              <a:ea typeface="+mn-ea"/>
              <a:cs typeface="+mn-cs"/>
            </a:endParaRPr>
          </a:p>
          <a:p>
            <a:r>
              <a:rPr lang="es-ES_tradnl" sz="1200" kern="1200" dirty="0" smtClean="0">
                <a:solidFill>
                  <a:schemeClr val="tx1"/>
                </a:solidFill>
                <a:effectLst/>
                <a:latin typeface="Times New Roman" pitchFamily="18" charset="0"/>
                <a:ea typeface="+mn-ea"/>
                <a:cs typeface="+mn-cs"/>
              </a:rPr>
              <a:t>Con referencia en particular a la Mosca Blanca del ficus, incluso después de tratadas tomar un tiempo para que las hojas vuelvan a crecer y si usted ha esperado hasta que las hojas se pongan de color amarillo estas se caerán sin importar lo que . Si usted va a podar sus ficus, lo mejor es podar antes de la aplicación de insecticidas. Si es posible, durante el tiempo de recuperación tratar de podar menos o no podar.</a:t>
            </a:r>
            <a:endParaRPr lang="en-US" sz="1200" kern="1200" dirty="0" smtClean="0">
              <a:solidFill>
                <a:schemeClr val="tx1"/>
              </a:solidFill>
              <a:effectLst/>
              <a:latin typeface="Times New Roman" pitchFamily="18" charset="0"/>
              <a:ea typeface="+mn-ea"/>
              <a:cs typeface="+mn-cs"/>
            </a:endParaRPr>
          </a:p>
          <a:p>
            <a:r>
              <a:rPr lang="es-ES_tradnl" sz="1200" kern="1200" dirty="0" smtClean="0">
                <a:solidFill>
                  <a:schemeClr val="tx1"/>
                </a:solidFill>
                <a:effectLst/>
                <a:latin typeface="Times New Roman" pitchFamily="18" charset="0"/>
                <a:ea typeface="+mn-ea"/>
                <a:cs typeface="+mn-cs"/>
              </a:rPr>
              <a:t> </a:t>
            </a:r>
            <a:endParaRPr lang="en-US" sz="1200" kern="1200" dirty="0" smtClean="0">
              <a:solidFill>
                <a:schemeClr val="tx1"/>
              </a:solidFill>
              <a:effectLst/>
              <a:latin typeface="Times New Roman" pitchFamily="18" charset="0"/>
              <a:ea typeface="+mn-ea"/>
              <a:cs typeface="+mn-cs"/>
            </a:endParaRPr>
          </a:p>
          <a:p>
            <a:r>
              <a:rPr lang="es-ES_tradnl" sz="1200" kern="1200" dirty="0" smtClean="0">
                <a:solidFill>
                  <a:schemeClr val="tx1"/>
                </a:solidFill>
                <a:effectLst/>
                <a:latin typeface="Times New Roman" pitchFamily="18" charset="0"/>
                <a:ea typeface="+mn-ea"/>
                <a:cs typeface="+mn-cs"/>
              </a:rPr>
              <a:t> </a:t>
            </a:r>
            <a:endParaRPr lang="en-US" sz="1200" kern="1200" dirty="0" smtClean="0">
              <a:solidFill>
                <a:schemeClr val="tx1"/>
              </a:solidFill>
              <a:effectLst/>
              <a:latin typeface="Times New Roman" pitchFamily="18" charset="0"/>
              <a:ea typeface="+mn-ea"/>
              <a:cs typeface="+mn-cs"/>
            </a:endParaRPr>
          </a:p>
          <a:p>
            <a:endParaRPr lang="en-US" altLang="en-US" dirty="0" smtClean="0"/>
          </a:p>
        </p:txBody>
      </p:sp>
      <p:sp>
        <p:nvSpPr>
          <p:cNvPr id="4" name="Slide Number Placeholder 3"/>
          <p:cNvSpPr>
            <a:spLocks noGrp="1"/>
          </p:cNvSpPr>
          <p:nvPr>
            <p:ph type="sldNum" sz="quarter" idx="5"/>
          </p:nvPr>
        </p:nvSpPr>
        <p:spPr/>
        <p:txBody>
          <a:bodyPr/>
          <a:lstStyle/>
          <a:p>
            <a:pPr>
              <a:defRPr/>
            </a:pPr>
            <a:fld id="{F41E6C92-3579-4362-99AB-2AB7FEF761B1}" type="slidenum">
              <a:rPr lang="en-US" smtClean="0"/>
              <a:pPr>
                <a:defRPr/>
              </a:pPr>
              <a:t>29</a:t>
            </a:fld>
            <a:endParaRPr lang="en-US" dirty="0"/>
          </a:p>
        </p:txBody>
      </p:sp>
    </p:spTree>
    <p:extLst>
      <p:ext uri="{BB962C8B-B14F-4D97-AF65-F5344CB8AC3E}">
        <p14:creationId xmlns:p14="http://schemas.microsoft.com/office/powerpoint/2010/main" val="17162489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s-ES_tradnl" sz="1200" kern="1200" dirty="0" smtClean="0">
                <a:solidFill>
                  <a:schemeClr val="tx1"/>
                </a:solidFill>
                <a:effectLst/>
                <a:latin typeface="Times New Roman" pitchFamily="18" charset="0"/>
                <a:ea typeface="+mn-ea"/>
                <a:cs typeface="+mn-cs"/>
              </a:rPr>
              <a:t>La fertilización adecuada y el riego ayudarán a las plantas a recuperarse. Tenga en cuenta que nada cambia durante la noche y que a veces toma tiempo para que las plantas se recuperen. La mejor solución es reducir o controlar la población de plagas y luego aplicar las mejores prácticas hortícolas para la planta huésped. Si es posible, evite o detenga los stress en las plantas huésped proporcionando suficiente agua y fertilizante, así como tratando de mantener la poda u otras prácticas culturales a un mínimo hasta que la planta se recupere.</a:t>
            </a:r>
            <a:endParaRPr lang="en-US" sz="1200" kern="1200" dirty="0" smtClean="0">
              <a:solidFill>
                <a:schemeClr val="tx1"/>
              </a:solidFill>
              <a:effectLst/>
              <a:latin typeface="Times New Roman" pitchFamily="18" charset="0"/>
              <a:ea typeface="+mn-ea"/>
              <a:cs typeface="+mn-cs"/>
            </a:endParaRPr>
          </a:p>
          <a:p>
            <a:endParaRPr lang="en-US" altLang="en-US" b="1" dirty="0" smtClean="0"/>
          </a:p>
        </p:txBody>
      </p:sp>
      <p:sp>
        <p:nvSpPr>
          <p:cNvPr id="4" name="Slide Number Placeholder 3"/>
          <p:cNvSpPr>
            <a:spLocks noGrp="1"/>
          </p:cNvSpPr>
          <p:nvPr>
            <p:ph type="sldNum" sz="quarter" idx="5"/>
          </p:nvPr>
        </p:nvSpPr>
        <p:spPr/>
        <p:txBody>
          <a:bodyPr/>
          <a:lstStyle/>
          <a:p>
            <a:pPr>
              <a:defRPr/>
            </a:pPr>
            <a:fld id="{965ACA6B-4A96-4547-9CBA-8232CCA75C7A}" type="slidenum">
              <a:rPr lang="en-US" smtClean="0"/>
              <a:pPr>
                <a:defRPr/>
              </a:pPr>
              <a:t>30</a:t>
            </a:fld>
            <a:endParaRPr lang="en-US" dirty="0"/>
          </a:p>
        </p:txBody>
      </p:sp>
    </p:spTree>
    <p:extLst>
      <p:ext uri="{BB962C8B-B14F-4D97-AF65-F5344CB8AC3E}">
        <p14:creationId xmlns:p14="http://schemas.microsoft.com/office/powerpoint/2010/main" val="21428364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92500" lnSpcReduction="20000"/>
          </a:bodyPr>
          <a:lstStyle/>
          <a:p>
            <a:r>
              <a:rPr lang="es-ES_tradnl" sz="1200" kern="1200" dirty="0" smtClean="0">
                <a:solidFill>
                  <a:schemeClr val="tx1"/>
                </a:solidFill>
                <a:effectLst/>
                <a:latin typeface="Times New Roman" pitchFamily="18" charset="0"/>
                <a:ea typeface="+mn-ea"/>
                <a:cs typeface="+mn-cs"/>
              </a:rPr>
              <a:t>Muchos </a:t>
            </a:r>
            <a:r>
              <a:rPr lang="es-ES_tradnl" sz="1200" kern="1200" dirty="0" err="1" smtClean="0">
                <a:solidFill>
                  <a:schemeClr val="tx1"/>
                </a:solidFill>
                <a:effectLst/>
                <a:latin typeface="Times New Roman" pitchFamily="18" charset="0"/>
                <a:ea typeface="+mn-ea"/>
                <a:cs typeface="+mn-cs"/>
              </a:rPr>
              <a:t>hemipteranos</a:t>
            </a:r>
            <a:r>
              <a:rPr lang="es-ES_tradnl" sz="1200" kern="1200" dirty="0" smtClean="0">
                <a:solidFill>
                  <a:schemeClr val="tx1"/>
                </a:solidFill>
                <a:effectLst/>
                <a:latin typeface="Times New Roman" pitchFamily="18" charset="0"/>
                <a:ea typeface="+mn-ea"/>
                <a:cs typeface="+mn-cs"/>
              </a:rPr>
              <a:t> que se alimentan de plantas (como las escamas blandas y los </a:t>
            </a:r>
            <a:r>
              <a:rPr lang="es-ES_tradnl" sz="1200" kern="1200" dirty="0" err="1" smtClean="0">
                <a:solidFill>
                  <a:schemeClr val="tx1"/>
                </a:solidFill>
                <a:effectLst/>
                <a:latin typeface="Times New Roman" pitchFamily="18" charset="0"/>
                <a:ea typeface="+mn-ea"/>
                <a:cs typeface="+mn-cs"/>
              </a:rPr>
              <a:t>áfidos</a:t>
            </a:r>
            <a:r>
              <a:rPr lang="es-ES_tradnl" sz="1200" kern="1200" dirty="0" smtClean="0">
                <a:solidFill>
                  <a:schemeClr val="tx1"/>
                </a:solidFill>
                <a:effectLst/>
                <a:latin typeface="Times New Roman" pitchFamily="18" charset="0"/>
                <a:ea typeface="+mn-ea"/>
                <a:cs typeface="+mn-cs"/>
              </a:rPr>
              <a:t>) también dañan estéticamente a sus plantas huésped produciendo un producto de desecho azucarado llamado melaza. Estas plagas adsorben muchos fluidos de la planta y sus excretas caen en las hojas y se convierten en una fuente de alimento para Hormigas y otros insectos. Las hormigas protegen a estos productores de melazas y a su vez se alimentan de sus desechos azucarados. Estas excretas también pueden ser peligrosas para individuos alérgicos. Como si esto no fuera lo suficiente malo, Esta melaza, al caer sobre las hojas, origina el desarrollo del hongo de la </a:t>
            </a:r>
            <a:r>
              <a:rPr lang="es-ES_tradnl" sz="1200" kern="1200" dirty="0" err="1" smtClean="0">
                <a:solidFill>
                  <a:schemeClr val="tx1"/>
                </a:solidFill>
                <a:effectLst/>
                <a:latin typeface="Times New Roman" pitchFamily="18" charset="0"/>
                <a:ea typeface="+mn-ea"/>
                <a:cs typeface="+mn-cs"/>
              </a:rPr>
              <a:t>fumagina</a:t>
            </a:r>
            <a:r>
              <a:rPr lang="es-ES_tradnl" sz="1200" kern="1200" dirty="0" smtClean="0">
                <a:solidFill>
                  <a:schemeClr val="tx1"/>
                </a:solidFill>
                <a:effectLst/>
                <a:latin typeface="Times New Roman" pitchFamily="18" charset="0"/>
                <a:ea typeface="+mn-ea"/>
                <a:cs typeface="+mn-cs"/>
              </a:rPr>
              <a:t> (</a:t>
            </a:r>
            <a:r>
              <a:rPr lang="es-ES_tradnl" sz="1200" kern="1200" dirty="0" err="1" smtClean="0">
                <a:solidFill>
                  <a:schemeClr val="tx1"/>
                </a:solidFill>
                <a:effectLst/>
                <a:latin typeface="Times New Roman" pitchFamily="18" charset="0"/>
                <a:ea typeface="+mn-ea"/>
                <a:cs typeface="+mn-cs"/>
              </a:rPr>
              <a:t>Cladosporium</a:t>
            </a:r>
            <a:r>
              <a:rPr lang="es-ES_tradnl" sz="1200" kern="1200" dirty="0" smtClean="0">
                <a:solidFill>
                  <a:schemeClr val="tx1"/>
                </a:solidFill>
                <a:effectLst/>
                <a:latin typeface="Times New Roman" pitchFamily="18" charset="0"/>
                <a:ea typeface="+mn-ea"/>
                <a:cs typeface="+mn-cs"/>
              </a:rPr>
              <a:t> </a:t>
            </a:r>
            <a:r>
              <a:rPr lang="es-ES_tradnl" sz="1200" kern="1200" dirty="0" err="1" smtClean="0">
                <a:solidFill>
                  <a:schemeClr val="tx1"/>
                </a:solidFill>
                <a:effectLst/>
                <a:latin typeface="Times New Roman" pitchFamily="18" charset="0"/>
                <a:ea typeface="+mn-ea"/>
                <a:cs typeface="+mn-cs"/>
              </a:rPr>
              <a:t>sphaerosporum</a:t>
            </a:r>
            <a:r>
              <a:rPr lang="es-ES_tradnl" sz="1200" kern="1200" dirty="0" smtClean="0">
                <a:solidFill>
                  <a:schemeClr val="tx1"/>
                </a:solidFill>
                <a:effectLst/>
                <a:latin typeface="Times New Roman" pitchFamily="18" charset="0"/>
                <a:ea typeface="+mn-ea"/>
                <a:cs typeface="+mn-cs"/>
              </a:rPr>
              <a:t>), también conocido como “negrilla” u “hollín.” La decoloración severa es a veces la primera indicación que una infestación está ocurriendo. Esto reduce la capacidad fotosintética de la planta y la respiración de la hoja. En casos extremos, llega a producir la caída de las hojas por asfixia y contribuye al declive de la planta infestada.</a:t>
            </a:r>
            <a:endParaRPr lang="en-US" sz="1200" kern="1200" dirty="0" smtClean="0">
              <a:solidFill>
                <a:schemeClr val="tx1"/>
              </a:solidFill>
              <a:effectLst/>
              <a:latin typeface="Times New Roman" pitchFamily="18" charset="0"/>
              <a:ea typeface="+mn-ea"/>
              <a:cs typeface="+mn-cs"/>
            </a:endParaRPr>
          </a:p>
          <a:p>
            <a:r>
              <a:rPr lang="en-US" sz="1200" kern="1200" dirty="0" smtClean="0">
                <a:solidFill>
                  <a:schemeClr val="tx1"/>
                </a:solidFill>
                <a:effectLst/>
                <a:latin typeface="Times New Roman" pitchFamily="18" charset="0"/>
                <a:ea typeface="+mn-ea"/>
                <a:cs typeface="+mn-cs"/>
              </a:rPr>
              <a:t> </a:t>
            </a:r>
          </a:p>
          <a:p>
            <a:pPr>
              <a:defRPr/>
            </a:pPr>
            <a:endParaRPr lang="en-US" dirty="0" smtClean="0"/>
          </a:p>
          <a:p>
            <a:pPr>
              <a:defRPr/>
            </a:pPr>
            <a:r>
              <a:rPr lang="en-US" dirty="0" smtClean="0"/>
              <a:t>Information sources:</a:t>
            </a:r>
          </a:p>
          <a:p>
            <a:pPr>
              <a:defRPr/>
            </a:pPr>
            <a:r>
              <a:rPr lang="en-US" dirty="0" smtClean="0"/>
              <a:t>Borrer, D.J. and R.E. White.  1970.  Peterson Field Guide to Insects.  Houghton Mifflin Co., New York.  </a:t>
            </a:r>
          </a:p>
          <a:p>
            <a:pPr>
              <a:defRPr/>
            </a:pPr>
            <a:r>
              <a:rPr lang="en-US" dirty="0" smtClean="0"/>
              <a:t>Borrer, D.J., C.A. Triplehorn, N.F. Johnson.  1989.  An Introduction to Insects.  Sixth Edition.  Saunders College Publishing. New York.  </a:t>
            </a:r>
          </a:p>
          <a:p>
            <a:pPr>
              <a:defRPr/>
            </a:pPr>
            <a:r>
              <a:rPr lang="en-US" dirty="0" smtClean="0"/>
              <a:t>Hodges. G.S. and G.A. Evans.  2005.  “An Identification Guide to the Whiteflies (Hemiptera: Aleyrodidae) of the Southeastern United States”.  Florida Entomologist, Volume 88, issue 4, pp. 518-534.  </a:t>
            </a:r>
          </a:p>
          <a:p>
            <a:pPr>
              <a:defRPr/>
            </a:pPr>
            <a:r>
              <a:rPr lang="en-US" dirty="0" smtClean="0"/>
              <a:t>Hodges, G.S., Florida Department of Agriculture and Consumer Services, Division of Plant Industry.  Personal Communication.  greg.hodges@freshfromflorida.com</a:t>
            </a:r>
          </a:p>
          <a:p>
            <a:pPr>
              <a:defRPr/>
            </a:pPr>
            <a:r>
              <a:rPr lang="en-US" dirty="0" smtClean="0"/>
              <a:t>Stocks, I.C., Florida Department of Agriculture and Consumer Services, Division of Plant Industry.  Personal Communication.  ian.stocks@freshfromflorida.com</a:t>
            </a:r>
          </a:p>
          <a:p>
            <a:pPr>
              <a:defRPr/>
            </a:pPr>
            <a:endParaRPr lang="en-US" dirty="0" smtClean="0"/>
          </a:p>
          <a:p>
            <a:pPr>
              <a:defRPr/>
            </a:pPr>
            <a:endParaRPr lang="en-US" dirty="0" smtClean="0"/>
          </a:p>
          <a:p>
            <a:pPr>
              <a:defRPr/>
            </a:pPr>
            <a:endParaRPr lang="en-US" dirty="0"/>
          </a:p>
        </p:txBody>
      </p:sp>
      <p:sp>
        <p:nvSpPr>
          <p:cNvPr id="4" name="Slide Number Placeholder 3"/>
          <p:cNvSpPr>
            <a:spLocks noGrp="1"/>
          </p:cNvSpPr>
          <p:nvPr>
            <p:ph type="sldNum" sz="quarter" idx="5"/>
          </p:nvPr>
        </p:nvSpPr>
        <p:spPr/>
        <p:txBody>
          <a:bodyPr/>
          <a:lstStyle/>
          <a:p>
            <a:pPr>
              <a:defRPr/>
            </a:pPr>
            <a:fld id="{31EEC3DC-D81C-4CA3-9AEA-76D325F4DD5B}" type="slidenum">
              <a:rPr lang="en-US" smtClean="0"/>
              <a:pPr>
                <a:defRPr/>
              </a:pPr>
              <a:t>3</a:t>
            </a:fld>
            <a:endParaRPr lang="en-US" dirty="0"/>
          </a:p>
        </p:txBody>
      </p:sp>
    </p:spTree>
    <p:extLst>
      <p:ext uri="{BB962C8B-B14F-4D97-AF65-F5344CB8AC3E}">
        <p14:creationId xmlns:p14="http://schemas.microsoft.com/office/powerpoint/2010/main" val="9998909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s-ES_tradnl" sz="1200" kern="1200" dirty="0" smtClean="0">
                <a:solidFill>
                  <a:schemeClr val="tx1"/>
                </a:solidFill>
                <a:effectLst/>
                <a:latin typeface="Times New Roman" pitchFamily="18" charset="0"/>
                <a:ea typeface="+mn-ea"/>
                <a:cs typeface="+mn-cs"/>
              </a:rPr>
              <a:t>En general, no se recomienda comenzar a eliminar árboles y arbustos. Sin embargo, hasta cierto punto una parte del problema con la Mosca Blanca del Ficus es la gran cantidad de ficus sembrados en los paisajes. Debido a que esta Mosca Blanca sólo infesta a ciertas especies de ficus, puede optar por utilizar plantas alternativas o que no sean hospederas de esta Mosca para reemplazar plantas de ficus muertas. Las recomendaciones sobre las plantas que puede usar de  reemplazo variarán dependiendo de en que parte del estado usted se encuentra y que tipo de planta usted quiere (por ejemplo, cobertura para su privacidad, sombra, </a:t>
            </a:r>
            <a:r>
              <a:rPr lang="es-ES_tradnl" sz="1200" kern="1200" dirty="0" err="1" smtClean="0">
                <a:solidFill>
                  <a:schemeClr val="tx1"/>
                </a:solidFill>
                <a:effectLst/>
                <a:latin typeface="Times New Roman" pitchFamily="18" charset="0"/>
                <a:ea typeface="+mn-ea"/>
                <a:cs typeface="+mn-cs"/>
              </a:rPr>
              <a:t>rompevientos</a:t>
            </a:r>
            <a:r>
              <a:rPr lang="es-ES_tradnl" sz="1200" kern="1200" dirty="0" smtClean="0">
                <a:solidFill>
                  <a:schemeClr val="tx1"/>
                </a:solidFill>
                <a:effectLst/>
                <a:latin typeface="Times New Roman" pitchFamily="18" charset="0"/>
                <a:ea typeface="+mn-ea"/>
                <a:cs typeface="+mn-cs"/>
              </a:rPr>
              <a:t>, etc.). Muchas de las oficinas de extensión tienen listas de plantas recomendadas para elegir, así que probablemente sea mejor discutir las opciones con su oficina de extensión local.</a:t>
            </a:r>
            <a:endParaRPr lang="en-US" sz="1200" kern="1200" dirty="0" smtClean="0">
              <a:solidFill>
                <a:schemeClr val="tx1"/>
              </a:solidFill>
              <a:effectLst/>
              <a:latin typeface="Times New Roman" pitchFamily="18" charset="0"/>
              <a:ea typeface="+mn-ea"/>
              <a:cs typeface="+mn-cs"/>
            </a:endParaRPr>
          </a:p>
          <a:p>
            <a:r>
              <a:rPr lang="es-ES_tradnl" sz="1200" kern="1200" dirty="0" smtClean="0">
                <a:solidFill>
                  <a:schemeClr val="tx1"/>
                </a:solidFill>
                <a:effectLst/>
                <a:latin typeface="Times New Roman" pitchFamily="18" charset="0"/>
                <a:ea typeface="+mn-ea"/>
                <a:cs typeface="+mn-cs"/>
              </a:rPr>
              <a:t>En el caso de las otras Moscas Blancas que tienen una gama de huéspedes más amplia, las alternativas de plantas pueden no ser la respuesta. Por ejemplo, la Mosca Blanca de Espiral rugosa pondrá sus huevos en superficies tanto vegetales como no vegetales. Aunque los huevos pueden no desarrollarse en todas las plantas en las que se ponen, parecen sobrevivir bien en la mayoría.</a:t>
            </a:r>
            <a:endParaRPr lang="en-US" sz="1200" kern="1200" dirty="0" smtClean="0">
              <a:solidFill>
                <a:schemeClr val="tx1"/>
              </a:solidFill>
              <a:effectLst/>
              <a:latin typeface="Times New Roman" pitchFamily="18" charset="0"/>
              <a:ea typeface="+mn-ea"/>
              <a:cs typeface="+mn-cs"/>
            </a:endParaRPr>
          </a:p>
          <a:p>
            <a:r>
              <a:rPr lang="es-ES_tradnl" sz="1200" kern="1200" dirty="0" smtClean="0">
                <a:solidFill>
                  <a:schemeClr val="tx1"/>
                </a:solidFill>
                <a:effectLst/>
                <a:latin typeface="Times New Roman" pitchFamily="18" charset="0"/>
                <a:ea typeface="+mn-ea"/>
                <a:cs typeface="+mn-cs"/>
              </a:rPr>
              <a:t>Es posible propagar la mosca blanca del ficus a través del movimiento de las hojas infestadas porque esta especie puede sobrevivir en las hojas caídas (la mosca blanca en espiral rugosa, sin embargo, no parece sobrevivir bien en hojas caídas). Por ejemplo, si utiliza sopladores para mover las hojas alrededor en un área dada, tenga cuidado de no propagar las hojas infestadas a los anfitriones no infestados. Además, asegúrese de revisar las restricciones de su condado para determinar si puede sacar la basura de su jardín (incluyendo material infestado) para su eliminación. Si usted va a deshacerse de la basura de la yarda, asegúrese de empaquetar o cubrir el material de modo que usted no infeste nuevas áreas.</a:t>
            </a:r>
            <a:endParaRPr lang="en-US" sz="1200" kern="1200" dirty="0" smtClean="0">
              <a:solidFill>
                <a:schemeClr val="tx1"/>
              </a:solidFill>
              <a:effectLst/>
              <a:latin typeface="Times New Roman" pitchFamily="18" charset="0"/>
              <a:ea typeface="+mn-ea"/>
              <a:cs typeface="+mn-cs"/>
            </a:endParaRPr>
          </a:p>
          <a:p>
            <a:r>
              <a:rPr lang="es-ES_tradnl" sz="1200" kern="1200" dirty="0" smtClean="0">
                <a:solidFill>
                  <a:schemeClr val="tx1"/>
                </a:solidFill>
                <a:effectLst/>
                <a:latin typeface="Times New Roman" pitchFamily="18" charset="0"/>
                <a:ea typeface="+mn-ea"/>
                <a:cs typeface="+mn-cs"/>
              </a:rPr>
              <a:t>Es recomendable ayudar en los esfuerzos de supervisión y exploración de las plantas con Mosca blanca para así lavar la cera y el moho de hollín de las plantas infestadas. Lavar la cera y el moho también hace más fácil determinar si las estrategias como los controles químicos están funcionando. Los esfuerzos de lavado también pueden ser muy útiles ya que pueden eliminar las etapas inmóviles de esta plaga (por ejemplo, las etapas que no pueden volver a la planta).</a:t>
            </a:r>
            <a:endParaRPr lang="en-US" sz="1200" kern="1200" dirty="0" smtClean="0">
              <a:solidFill>
                <a:schemeClr val="tx1"/>
              </a:solidFill>
              <a:effectLst/>
              <a:latin typeface="Times New Roman" pitchFamily="18" charset="0"/>
              <a:ea typeface="+mn-ea"/>
              <a:cs typeface="+mn-cs"/>
            </a:endParaRPr>
          </a:p>
          <a:p>
            <a:endParaRPr lang="en-US" altLang="en-US" dirty="0" smtClean="0"/>
          </a:p>
          <a:p>
            <a:endParaRPr lang="en-US" altLang="en-US" dirty="0" smtClean="0"/>
          </a:p>
          <a:p>
            <a:r>
              <a:rPr lang="en-US" altLang="en-US" dirty="0" err="1" smtClean="0"/>
              <a:t>Fuente</a:t>
            </a:r>
            <a:r>
              <a:rPr lang="en-US" altLang="en-US" baseline="0" dirty="0" smtClean="0"/>
              <a:t> de </a:t>
            </a:r>
            <a:r>
              <a:rPr lang="en-US" altLang="en-US" baseline="0" dirty="0" err="1" smtClean="0"/>
              <a:t>Informacion</a:t>
            </a:r>
            <a:r>
              <a:rPr lang="en-US" altLang="en-US" dirty="0" smtClean="0"/>
              <a:t>:</a:t>
            </a:r>
          </a:p>
          <a:p>
            <a:r>
              <a:rPr lang="en-US" altLang="en-US" dirty="0" smtClean="0"/>
              <a:t>C. </a:t>
            </a:r>
            <a:r>
              <a:rPr lang="en-US" altLang="en-US" dirty="0" err="1" smtClean="0"/>
              <a:t>Mannion</a:t>
            </a:r>
            <a:r>
              <a:rPr lang="en-US" altLang="en-US" dirty="0" smtClean="0"/>
              <a:t>, unpublished data.</a:t>
            </a:r>
          </a:p>
          <a:p>
            <a:endParaRPr lang="en-US" altLang="en-US" dirty="0" smtClean="0"/>
          </a:p>
        </p:txBody>
      </p:sp>
      <p:sp>
        <p:nvSpPr>
          <p:cNvPr id="4" name="Slide Number Placeholder 3"/>
          <p:cNvSpPr>
            <a:spLocks noGrp="1"/>
          </p:cNvSpPr>
          <p:nvPr>
            <p:ph type="sldNum" sz="quarter" idx="5"/>
          </p:nvPr>
        </p:nvSpPr>
        <p:spPr/>
        <p:txBody>
          <a:bodyPr/>
          <a:lstStyle/>
          <a:p>
            <a:pPr>
              <a:defRPr/>
            </a:pPr>
            <a:fld id="{19DB6386-0C67-47F7-9BED-FF39E9246B27}" type="slidenum">
              <a:rPr lang="en-US" smtClean="0"/>
              <a:pPr>
                <a:defRPr/>
              </a:pPr>
              <a:t>31</a:t>
            </a:fld>
            <a:endParaRPr lang="en-US" dirty="0"/>
          </a:p>
        </p:txBody>
      </p:sp>
    </p:spTree>
    <p:extLst>
      <p:ext uri="{BB962C8B-B14F-4D97-AF65-F5344CB8AC3E}">
        <p14:creationId xmlns:p14="http://schemas.microsoft.com/office/powerpoint/2010/main" val="13510347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ln/>
        </p:spPr>
      </p:sp>
      <p:sp>
        <p:nvSpPr>
          <p:cNvPr id="93187"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smtClean="0"/>
          </a:p>
        </p:txBody>
      </p:sp>
      <p:sp>
        <p:nvSpPr>
          <p:cNvPr id="4" name="Slide Number Placeholder 3"/>
          <p:cNvSpPr>
            <a:spLocks noGrp="1"/>
          </p:cNvSpPr>
          <p:nvPr>
            <p:ph type="sldNum" sz="quarter" idx="5"/>
          </p:nvPr>
        </p:nvSpPr>
        <p:spPr/>
        <p:txBody>
          <a:bodyPr/>
          <a:lstStyle/>
          <a:p>
            <a:pPr>
              <a:defRPr/>
            </a:pPr>
            <a:fld id="{15851B32-7986-4670-AE56-D5142BA6FA96}" type="slidenum">
              <a:rPr lang="en-US" smtClean="0"/>
              <a:pPr>
                <a:defRPr/>
              </a:pPr>
              <a:t>32</a:t>
            </a:fld>
            <a:endParaRPr lang="en-US" dirty="0"/>
          </a:p>
        </p:txBody>
      </p:sp>
    </p:spTree>
    <p:extLst>
      <p:ext uri="{BB962C8B-B14F-4D97-AF65-F5344CB8AC3E}">
        <p14:creationId xmlns:p14="http://schemas.microsoft.com/office/powerpoint/2010/main" val="14970317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endParaRPr lang="en-US" b="1" dirty="0"/>
          </a:p>
        </p:txBody>
      </p:sp>
      <p:sp>
        <p:nvSpPr>
          <p:cNvPr id="4" name="Slide Number Placeholder 3"/>
          <p:cNvSpPr>
            <a:spLocks noGrp="1"/>
          </p:cNvSpPr>
          <p:nvPr>
            <p:ph type="sldNum" sz="quarter" idx="5"/>
          </p:nvPr>
        </p:nvSpPr>
        <p:spPr/>
        <p:txBody>
          <a:bodyPr/>
          <a:lstStyle/>
          <a:p>
            <a:pPr>
              <a:defRPr/>
            </a:pPr>
            <a:fld id="{4ED93E40-DF75-4BDD-B61D-326111742291}" type="slidenum">
              <a:rPr lang="en-US" smtClean="0"/>
              <a:pPr>
                <a:defRPr/>
              </a:pPr>
              <a:t>33</a:t>
            </a:fld>
            <a:endParaRPr lang="en-US" dirty="0"/>
          </a:p>
        </p:txBody>
      </p:sp>
    </p:spTree>
    <p:extLst>
      <p:ext uri="{BB962C8B-B14F-4D97-AF65-F5344CB8AC3E}">
        <p14:creationId xmlns:p14="http://schemas.microsoft.com/office/powerpoint/2010/main" val="6944492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ln/>
        </p:spPr>
      </p:sp>
      <p:sp>
        <p:nvSpPr>
          <p:cNvPr id="95235"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b="1" smtClean="0"/>
          </a:p>
        </p:txBody>
      </p:sp>
      <p:sp>
        <p:nvSpPr>
          <p:cNvPr id="4" name="Slide Number Placeholder 3"/>
          <p:cNvSpPr>
            <a:spLocks noGrp="1"/>
          </p:cNvSpPr>
          <p:nvPr>
            <p:ph type="sldNum" sz="quarter" idx="5"/>
          </p:nvPr>
        </p:nvSpPr>
        <p:spPr/>
        <p:txBody>
          <a:bodyPr/>
          <a:lstStyle/>
          <a:p>
            <a:pPr>
              <a:defRPr/>
            </a:pPr>
            <a:fld id="{4C1003D9-E2CF-49B9-A097-250E57F53443}" type="slidenum">
              <a:rPr lang="en-US" smtClean="0"/>
              <a:pPr>
                <a:defRPr/>
              </a:pPr>
              <a:t>34</a:t>
            </a:fld>
            <a:endParaRPr lang="en-US" dirty="0"/>
          </a:p>
        </p:txBody>
      </p:sp>
    </p:spTree>
    <p:extLst>
      <p:ext uri="{BB962C8B-B14F-4D97-AF65-F5344CB8AC3E}">
        <p14:creationId xmlns:p14="http://schemas.microsoft.com/office/powerpoint/2010/main" val="356964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s-ES_tradnl" sz="1200" kern="1200" dirty="0" smtClean="0">
                <a:solidFill>
                  <a:schemeClr val="tx1"/>
                </a:solidFill>
                <a:effectLst/>
                <a:latin typeface="Times New Roman" pitchFamily="18" charset="0"/>
                <a:ea typeface="+mn-ea"/>
                <a:cs typeface="+mn-cs"/>
              </a:rPr>
              <a:t>Estas fotos muestran lo desagradable  que puede llegar a ser cuando las excretas en forma de melaza del insecto unido a la </a:t>
            </a:r>
            <a:r>
              <a:rPr lang="es-ES_tradnl" sz="1200" kern="1200" dirty="0" err="1" smtClean="0">
                <a:solidFill>
                  <a:schemeClr val="tx1"/>
                </a:solidFill>
                <a:effectLst/>
                <a:latin typeface="Times New Roman" pitchFamily="18" charset="0"/>
                <a:ea typeface="+mn-ea"/>
                <a:cs typeface="+mn-cs"/>
              </a:rPr>
              <a:t>fumagina</a:t>
            </a:r>
            <a:r>
              <a:rPr lang="es-ES_tradnl" sz="1200" kern="1200" dirty="0" smtClean="0">
                <a:solidFill>
                  <a:schemeClr val="tx1"/>
                </a:solidFill>
                <a:effectLst/>
                <a:latin typeface="Times New Roman" pitchFamily="18" charset="0"/>
                <a:ea typeface="+mn-ea"/>
                <a:cs typeface="+mn-cs"/>
              </a:rPr>
              <a:t>, negrilla u hollín contaminan coches, estatuas y muchas otras superficies no vegetales que se encuentran debajo de plantas que están infestadas con esta plaga. Las excretas del insecto en forma de melaza es pegajoso al tacto y el moho de hollín es difícil de lavar. Este problema se convierte en algo muy desagradable para las personas.</a:t>
            </a:r>
            <a:endParaRPr lang="en-US" sz="1200" kern="1200" dirty="0" smtClean="0">
              <a:solidFill>
                <a:schemeClr val="tx1"/>
              </a:solidFill>
              <a:effectLst/>
              <a:latin typeface="Times New Roman" pitchFamily="18" charset="0"/>
              <a:ea typeface="+mn-ea"/>
              <a:cs typeface="+mn-cs"/>
            </a:endParaRPr>
          </a:p>
          <a:p>
            <a:endParaRPr lang="en-US" altLang="en-US" dirty="0" smtClean="0"/>
          </a:p>
          <a:p>
            <a:endParaRPr lang="en-US" altLang="en-US" dirty="0" smtClean="0"/>
          </a:p>
        </p:txBody>
      </p:sp>
      <p:sp>
        <p:nvSpPr>
          <p:cNvPr id="4" name="Slide Number Placeholder 3"/>
          <p:cNvSpPr>
            <a:spLocks noGrp="1"/>
          </p:cNvSpPr>
          <p:nvPr>
            <p:ph type="sldNum" sz="quarter" idx="5"/>
          </p:nvPr>
        </p:nvSpPr>
        <p:spPr/>
        <p:txBody>
          <a:bodyPr/>
          <a:lstStyle/>
          <a:p>
            <a:pPr>
              <a:defRPr/>
            </a:pPr>
            <a:fld id="{5EACF142-3EB2-4A51-9B6C-C5AE5B95E0A7}" type="slidenum">
              <a:rPr lang="en-US" smtClean="0"/>
              <a:pPr>
                <a:defRPr/>
              </a:pPr>
              <a:t>4</a:t>
            </a:fld>
            <a:endParaRPr lang="en-US" dirty="0"/>
          </a:p>
        </p:txBody>
      </p:sp>
    </p:spTree>
    <p:extLst>
      <p:ext uri="{BB962C8B-B14F-4D97-AF65-F5344CB8AC3E}">
        <p14:creationId xmlns:p14="http://schemas.microsoft.com/office/powerpoint/2010/main" val="11078437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dirty="0" smtClean="0"/>
          </a:p>
          <a:p>
            <a:pPr lvl="0"/>
            <a:r>
              <a:rPr lang="en-US" sz="1200" kern="1200" dirty="0" smtClean="0">
                <a:solidFill>
                  <a:schemeClr val="tx1"/>
                </a:solidFill>
                <a:effectLst/>
                <a:latin typeface="Times New Roman" pitchFamily="18" charset="0"/>
                <a:ea typeface="+mn-ea"/>
                <a:cs typeface="+mn-cs"/>
              </a:rPr>
              <a:t>En </a:t>
            </a:r>
            <a:r>
              <a:rPr lang="en-US" sz="1200" kern="1200" dirty="0" err="1" smtClean="0">
                <a:solidFill>
                  <a:schemeClr val="tx1"/>
                </a:solidFill>
                <a:effectLst/>
                <a:latin typeface="Times New Roman" pitchFamily="18" charset="0"/>
                <a:ea typeface="+mn-ea"/>
                <a:cs typeface="+mn-cs"/>
              </a:rPr>
              <a:t>esta</a:t>
            </a:r>
            <a:r>
              <a:rPr lang="en-US" sz="1200" kern="1200" dirty="0" smtClean="0">
                <a:solidFill>
                  <a:schemeClr val="tx1"/>
                </a:solidFill>
                <a:effectLst/>
                <a:latin typeface="Times New Roman" pitchFamily="18" charset="0"/>
                <a:ea typeface="+mn-ea"/>
                <a:cs typeface="+mn-cs"/>
              </a:rPr>
              <a:t> </a:t>
            </a:r>
            <a:r>
              <a:rPr lang="en-US" sz="1200" kern="1200" dirty="0" err="1" smtClean="0">
                <a:solidFill>
                  <a:schemeClr val="tx1"/>
                </a:solidFill>
                <a:effectLst/>
                <a:latin typeface="Times New Roman" pitchFamily="18" charset="0"/>
                <a:ea typeface="+mn-ea"/>
                <a:cs typeface="+mn-cs"/>
              </a:rPr>
              <a:t>presentación</a:t>
            </a:r>
            <a:r>
              <a:rPr lang="en-US" sz="1200" kern="1200" dirty="0" smtClean="0">
                <a:solidFill>
                  <a:schemeClr val="tx1"/>
                </a:solidFill>
                <a:effectLst/>
                <a:latin typeface="Times New Roman" pitchFamily="18" charset="0"/>
                <a:ea typeface="+mn-ea"/>
                <a:cs typeface="+mn-cs"/>
              </a:rPr>
              <a:t> </a:t>
            </a:r>
            <a:r>
              <a:rPr lang="en-US" sz="1200" kern="1200" dirty="0" err="1" smtClean="0">
                <a:solidFill>
                  <a:schemeClr val="tx1"/>
                </a:solidFill>
                <a:effectLst/>
                <a:latin typeface="Times New Roman" pitchFamily="18" charset="0"/>
                <a:ea typeface="+mn-ea"/>
                <a:cs typeface="+mn-cs"/>
              </a:rPr>
              <a:t>nos</a:t>
            </a:r>
            <a:r>
              <a:rPr lang="en-US" sz="1200" kern="1200" dirty="0" smtClean="0">
                <a:solidFill>
                  <a:schemeClr val="tx1"/>
                </a:solidFill>
                <a:effectLst/>
                <a:latin typeface="Times New Roman" pitchFamily="18" charset="0"/>
                <a:ea typeface="+mn-ea"/>
                <a:cs typeface="+mn-cs"/>
              </a:rPr>
              <a:t> </a:t>
            </a:r>
            <a:r>
              <a:rPr lang="en-US" sz="1200" kern="1200" dirty="0" err="1" smtClean="0">
                <a:solidFill>
                  <a:schemeClr val="tx1"/>
                </a:solidFill>
                <a:effectLst/>
                <a:latin typeface="Times New Roman" pitchFamily="18" charset="0"/>
                <a:ea typeface="+mn-ea"/>
                <a:cs typeface="+mn-cs"/>
              </a:rPr>
              <a:t>enfocaremos</a:t>
            </a:r>
            <a:r>
              <a:rPr lang="en-US" sz="1200" kern="1200" dirty="0" smtClean="0">
                <a:solidFill>
                  <a:schemeClr val="tx1"/>
                </a:solidFill>
                <a:effectLst/>
                <a:latin typeface="Times New Roman" pitchFamily="18" charset="0"/>
                <a:ea typeface="+mn-ea"/>
                <a:cs typeface="+mn-cs"/>
              </a:rPr>
              <a:t> en </a:t>
            </a:r>
            <a:r>
              <a:rPr lang="en-US" sz="1200" kern="1200" dirty="0" err="1" smtClean="0">
                <a:solidFill>
                  <a:schemeClr val="tx1"/>
                </a:solidFill>
                <a:effectLst/>
                <a:latin typeface="Times New Roman" pitchFamily="18" charset="0"/>
                <a:ea typeface="+mn-ea"/>
                <a:cs typeface="+mn-cs"/>
              </a:rPr>
              <a:t>tres</a:t>
            </a:r>
            <a:r>
              <a:rPr lang="en-US" sz="1200" kern="1200" dirty="0" smtClean="0">
                <a:solidFill>
                  <a:schemeClr val="tx1"/>
                </a:solidFill>
                <a:effectLst/>
                <a:latin typeface="Times New Roman" pitchFamily="18" charset="0"/>
                <a:ea typeface="+mn-ea"/>
                <a:cs typeface="+mn-cs"/>
              </a:rPr>
              <a:t> </a:t>
            </a:r>
            <a:r>
              <a:rPr lang="en-US" sz="1200" kern="1200" dirty="0" err="1" smtClean="0">
                <a:solidFill>
                  <a:schemeClr val="tx1"/>
                </a:solidFill>
                <a:effectLst/>
                <a:latin typeface="Times New Roman" pitchFamily="18" charset="0"/>
                <a:ea typeface="+mn-ea"/>
                <a:cs typeface="+mn-cs"/>
              </a:rPr>
              <a:t>especies</a:t>
            </a:r>
            <a:r>
              <a:rPr lang="en-US" sz="1200" kern="1200" dirty="0" smtClean="0">
                <a:solidFill>
                  <a:schemeClr val="tx1"/>
                </a:solidFill>
                <a:effectLst/>
                <a:latin typeface="Times New Roman" pitchFamily="18" charset="0"/>
                <a:ea typeface="+mn-ea"/>
                <a:cs typeface="+mn-cs"/>
              </a:rPr>
              <a:t> </a:t>
            </a:r>
            <a:r>
              <a:rPr lang="en-US" sz="1200" kern="1200" dirty="0" err="1" smtClean="0">
                <a:solidFill>
                  <a:schemeClr val="tx1"/>
                </a:solidFill>
                <a:effectLst/>
                <a:latin typeface="Times New Roman" pitchFamily="18" charset="0"/>
                <a:ea typeface="+mn-ea"/>
                <a:cs typeface="+mn-cs"/>
              </a:rPr>
              <a:t>invasoras</a:t>
            </a:r>
            <a:r>
              <a:rPr lang="en-US" sz="1200" kern="1200" dirty="0" smtClean="0">
                <a:solidFill>
                  <a:schemeClr val="tx1"/>
                </a:solidFill>
                <a:effectLst/>
                <a:latin typeface="Times New Roman" pitchFamily="18" charset="0"/>
                <a:ea typeface="+mn-ea"/>
                <a:cs typeface="+mn-cs"/>
              </a:rPr>
              <a:t> </a:t>
            </a:r>
            <a:r>
              <a:rPr lang="en-US" sz="1200" kern="1200" dirty="0" err="1" smtClean="0">
                <a:solidFill>
                  <a:schemeClr val="tx1"/>
                </a:solidFill>
                <a:effectLst/>
                <a:latin typeface="Times New Roman" pitchFamily="18" charset="0"/>
                <a:ea typeface="+mn-ea"/>
                <a:cs typeface="+mn-cs"/>
              </a:rPr>
              <a:t>que</a:t>
            </a:r>
            <a:r>
              <a:rPr lang="en-US" sz="1200" kern="1200" dirty="0" smtClean="0">
                <a:solidFill>
                  <a:schemeClr val="tx1"/>
                </a:solidFill>
                <a:effectLst/>
                <a:latin typeface="Times New Roman" pitchFamily="18" charset="0"/>
                <a:ea typeface="+mn-ea"/>
                <a:cs typeface="+mn-cs"/>
              </a:rPr>
              <a:t> </a:t>
            </a:r>
            <a:r>
              <a:rPr lang="en-US" sz="1200" kern="1200" dirty="0" err="1" smtClean="0">
                <a:solidFill>
                  <a:schemeClr val="tx1"/>
                </a:solidFill>
                <a:effectLst/>
                <a:latin typeface="Times New Roman" pitchFamily="18" charset="0"/>
                <a:ea typeface="+mn-ea"/>
                <a:cs typeface="+mn-cs"/>
              </a:rPr>
              <a:t>actualmente</a:t>
            </a:r>
            <a:r>
              <a:rPr lang="en-US" sz="1200" kern="1200" dirty="0" smtClean="0">
                <a:solidFill>
                  <a:schemeClr val="tx1"/>
                </a:solidFill>
                <a:effectLst/>
                <a:latin typeface="Times New Roman" pitchFamily="18" charset="0"/>
                <a:ea typeface="+mn-ea"/>
                <a:cs typeface="+mn-cs"/>
              </a:rPr>
              <a:t> </a:t>
            </a:r>
            <a:r>
              <a:rPr lang="en-US" sz="1200" kern="1200" dirty="0" err="1" smtClean="0">
                <a:solidFill>
                  <a:schemeClr val="tx1"/>
                </a:solidFill>
                <a:effectLst/>
                <a:latin typeface="Times New Roman" pitchFamily="18" charset="0"/>
                <a:ea typeface="+mn-ea"/>
                <a:cs typeface="+mn-cs"/>
              </a:rPr>
              <a:t>causan</a:t>
            </a:r>
            <a:r>
              <a:rPr lang="en-US" sz="1200" kern="1200" dirty="0" smtClean="0">
                <a:solidFill>
                  <a:schemeClr val="tx1"/>
                </a:solidFill>
                <a:effectLst/>
                <a:latin typeface="Times New Roman" pitchFamily="18" charset="0"/>
                <a:ea typeface="+mn-ea"/>
                <a:cs typeface="+mn-cs"/>
              </a:rPr>
              <a:t> </a:t>
            </a:r>
            <a:r>
              <a:rPr lang="en-US" sz="1200" kern="1200" dirty="0" err="1" smtClean="0">
                <a:solidFill>
                  <a:schemeClr val="tx1"/>
                </a:solidFill>
                <a:effectLst/>
                <a:latin typeface="Times New Roman" pitchFamily="18" charset="0"/>
                <a:ea typeface="+mn-ea"/>
                <a:cs typeface="+mn-cs"/>
              </a:rPr>
              <a:t>problemas</a:t>
            </a:r>
            <a:r>
              <a:rPr lang="en-US" sz="1200" kern="1200" dirty="0" smtClean="0">
                <a:solidFill>
                  <a:schemeClr val="tx1"/>
                </a:solidFill>
                <a:effectLst/>
                <a:latin typeface="Times New Roman" pitchFamily="18" charset="0"/>
                <a:ea typeface="+mn-ea"/>
                <a:cs typeface="+mn-cs"/>
              </a:rPr>
              <a:t> en el </a:t>
            </a:r>
            <a:r>
              <a:rPr lang="en-US" sz="1200" kern="1200" dirty="0" err="1" smtClean="0">
                <a:solidFill>
                  <a:schemeClr val="tx1"/>
                </a:solidFill>
                <a:effectLst/>
                <a:latin typeface="Times New Roman" pitchFamily="18" charset="0"/>
                <a:ea typeface="+mn-ea"/>
                <a:cs typeface="+mn-cs"/>
              </a:rPr>
              <a:t>sur</a:t>
            </a:r>
            <a:r>
              <a:rPr lang="en-US" sz="1200" kern="1200" dirty="0" smtClean="0">
                <a:solidFill>
                  <a:schemeClr val="tx1"/>
                </a:solidFill>
                <a:effectLst/>
                <a:latin typeface="Times New Roman" pitchFamily="18" charset="0"/>
                <a:ea typeface="+mn-ea"/>
                <a:cs typeface="+mn-cs"/>
              </a:rPr>
              <a:t> de la Florida, </a:t>
            </a:r>
            <a:r>
              <a:rPr lang="en-US" sz="1200" kern="1200" dirty="0" err="1" smtClean="0">
                <a:solidFill>
                  <a:schemeClr val="tx1"/>
                </a:solidFill>
                <a:effectLst/>
                <a:latin typeface="Times New Roman" pitchFamily="18" charset="0"/>
                <a:ea typeface="+mn-ea"/>
                <a:cs typeface="+mn-cs"/>
              </a:rPr>
              <a:t>estas</a:t>
            </a:r>
            <a:r>
              <a:rPr lang="en-US" sz="1200" kern="1200" dirty="0" smtClean="0">
                <a:solidFill>
                  <a:schemeClr val="tx1"/>
                </a:solidFill>
                <a:effectLst/>
                <a:latin typeface="Times New Roman" pitchFamily="18" charset="0"/>
                <a:ea typeface="+mn-ea"/>
                <a:cs typeface="+mn-cs"/>
              </a:rPr>
              <a:t> son:</a:t>
            </a:r>
          </a:p>
          <a:p>
            <a:pPr lvl="0"/>
            <a:endParaRPr lang="en-US" sz="1200" kern="1200" dirty="0" smtClean="0">
              <a:solidFill>
                <a:schemeClr val="tx1"/>
              </a:solidFill>
              <a:effectLst/>
              <a:latin typeface="Times New Roman" pitchFamily="18" charset="0"/>
              <a:ea typeface="+mn-ea"/>
              <a:cs typeface="+mn-cs"/>
            </a:endParaRPr>
          </a:p>
          <a:p>
            <a:pPr lvl="0"/>
            <a:r>
              <a:rPr lang="en-US" sz="1200" kern="1200" dirty="0" err="1" smtClean="0">
                <a:solidFill>
                  <a:schemeClr val="tx1"/>
                </a:solidFill>
                <a:effectLst/>
                <a:latin typeface="Times New Roman" pitchFamily="18" charset="0"/>
                <a:ea typeface="+mn-ea"/>
                <a:cs typeface="+mn-cs"/>
              </a:rPr>
              <a:t>Bondar’s</a:t>
            </a:r>
            <a:r>
              <a:rPr lang="en-US" sz="1200" kern="1200" dirty="0" smtClean="0">
                <a:solidFill>
                  <a:schemeClr val="tx1"/>
                </a:solidFill>
                <a:effectLst/>
                <a:latin typeface="Times New Roman" pitchFamily="18" charset="0"/>
                <a:ea typeface="+mn-ea"/>
                <a:cs typeface="+mn-cs"/>
              </a:rPr>
              <a:t> Nesting Whitefly (</a:t>
            </a:r>
            <a:r>
              <a:rPr lang="en-US" sz="1200" kern="1200" dirty="0" err="1" smtClean="0">
                <a:solidFill>
                  <a:schemeClr val="tx1"/>
                </a:solidFill>
                <a:effectLst/>
                <a:latin typeface="Times New Roman" pitchFamily="18" charset="0"/>
                <a:ea typeface="+mn-ea"/>
                <a:cs typeface="+mn-cs"/>
              </a:rPr>
              <a:t>Mosca</a:t>
            </a:r>
            <a:r>
              <a:rPr lang="en-US" sz="1200" kern="1200" dirty="0" smtClean="0">
                <a:solidFill>
                  <a:schemeClr val="tx1"/>
                </a:solidFill>
                <a:effectLst/>
                <a:latin typeface="Times New Roman" pitchFamily="18" charset="0"/>
                <a:ea typeface="+mn-ea"/>
                <a:cs typeface="+mn-cs"/>
              </a:rPr>
              <a:t> Blanca </a:t>
            </a:r>
            <a:r>
              <a:rPr lang="en-US" sz="1200" kern="1200" dirty="0" err="1" smtClean="0">
                <a:solidFill>
                  <a:schemeClr val="tx1"/>
                </a:solidFill>
                <a:effectLst/>
                <a:latin typeface="Times New Roman" pitchFamily="18" charset="0"/>
                <a:ea typeface="+mn-ea"/>
                <a:cs typeface="+mn-cs"/>
              </a:rPr>
              <a:t>Anidadora</a:t>
            </a:r>
            <a:r>
              <a:rPr lang="en-US" sz="1200" kern="1200" dirty="0" smtClean="0">
                <a:solidFill>
                  <a:schemeClr val="tx1"/>
                </a:solidFill>
                <a:effectLst/>
                <a:latin typeface="Times New Roman" pitchFamily="18" charset="0"/>
                <a:ea typeface="+mn-ea"/>
                <a:cs typeface="+mn-cs"/>
              </a:rPr>
              <a:t> de </a:t>
            </a:r>
            <a:r>
              <a:rPr lang="en-US" sz="1200" kern="1200" dirty="0" err="1" smtClean="0">
                <a:solidFill>
                  <a:schemeClr val="tx1"/>
                </a:solidFill>
                <a:effectLst/>
                <a:latin typeface="Times New Roman" pitchFamily="18" charset="0"/>
                <a:ea typeface="+mn-ea"/>
                <a:cs typeface="+mn-cs"/>
              </a:rPr>
              <a:t>Bondar</a:t>
            </a:r>
            <a:r>
              <a:rPr lang="en-US" sz="1200" kern="1200" dirty="0" smtClean="0">
                <a:solidFill>
                  <a:schemeClr val="tx1"/>
                </a:solidFill>
                <a:effectLst/>
                <a:latin typeface="Times New Roman" pitchFamily="18" charset="0"/>
                <a:ea typeface="+mn-ea"/>
                <a:cs typeface="+mn-cs"/>
              </a:rPr>
              <a:t>) - </a:t>
            </a:r>
            <a:r>
              <a:rPr lang="en-US" sz="1200" i="1" kern="1200" dirty="0" err="1" smtClean="0">
                <a:solidFill>
                  <a:schemeClr val="tx1"/>
                </a:solidFill>
                <a:effectLst/>
                <a:latin typeface="Times New Roman" pitchFamily="18" charset="0"/>
                <a:ea typeface="+mn-ea"/>
                <a:cs typeface="+mn-cs"/>
              </a:rPr>
              <a:t>Paraleyrodes</a:t>
            </a:r>
            <a:r>
              <a:rPr lang="en-US" sz="1200" i="1" kern="1200" dirty="0" smtClean="0">
                <a:solidFill>
                  <a:schemeClr val="tx1"/>
                </a:solidFill>
                <a:effectLst/>
                <a:latin typeface="Times New Roman" pitchFamily="18" charset="0"/>
                <a:ea typeface="+mn-ea"/>
                <a:cs typeface="+mn-cs"/>
              </a:rPr>
              <a:t> </a:t>
            </a:r>
            <a:r>
              <a:rPr lang="en-US" sz="1200" i="1" kern="1200" dirty="0" err="1" smtClean="0">
                <a:solidFill>
                  <a:schemeClr val="tx1"/>
                </a:solidFill>
                <a:effectLst/>
                <a:latin typeface="Times New Roman" pitchFamily="18" charset="0"/>
                <a:ea typeface="+mn-ea"/>
                <a:cs typeface="+mn-cs"/>
              </a:rPr>
              <a:t>bondari</a:t>
            </a:r>
            <a:endParaRPr lang="en-US" sz="1200" kern="1200" dirty="0" smtClean="0">
              <a:solidFill>
                <a:schemeClr val="tx1"/>
              </a:solidFill>
              <a:effectLst/>
              <a:latin typeface="Times New Roman" pitchFamily="18" charset="0"/>
              <a:ea typeface="+mn-ea"/>
              <a:cs typeface="+mn-cs"/>
            </a:endParaRPr>
          </a:p>
          <a:p>
            <a:pPr lvl="0"/>
            <a:r>
              <a:rPr lang="en-US" sz="1200" kern="1200" dirty="0" err="1" smtClean="0">
                <a:solidFill>
                  <a:schemeClr val="tx1"/>
                </a:solidFill>
                <a:effectLst/>
                <a:latin typeface="Times New Roman" pitchFamily="18" charset="0"/>
                <a:ea typeface="+mn-ea"/>
                <a:cs typeface="+mn-cs"/>
              </a:rPr>
              <a:t>Rugose</a:t>
            </a:r>
            <a:r>
              <a:rPr lang="en-US" sz="1200" kern="1200" dirty="0" smtClean="0">
                <a:solidFill>
                  <a:schemeClr val="tx1"/>
                </a:solidFill>
                <a:effectLst/>
                <a:latin typeface="Times New Roman" pitchFamily="18" charset="0"/>
                <a:ea typeface="+mn-ea"/>
                <a:cs typeface="+mn-cs"/>
              </a:rPr>
              <a:t> Spiraling Whitefly (</a:t>
            </a:r>
            <a:r>
              <a:rPr lang="en-US" sz="1200" kern="1200" dirty="0" err="1" smtClean="0">
                <a:solidFill>
                  <a:schemeClr val="tx1"/>
                </a:solidFill>
                <a:effectLst/>
                <a:latin typeface="Times New Roman" pitchFamily="18" charset="0"/>
                <a:ea typeface="+mn-ea"/>
                <a:cs typeface="+mn-cs"/>
              </a:rPr>
              <a:t>Mosca</a:t>
            </a:r>
            <a:r>
              <a:rPr lang="en-US" sz="1200" kern="1200" dirty="0" smtClean="0">
                <a:solidFill>
                  <a:schemeClr val="tx1"/>
                </a:solidFill>
                <a:effectLst/>
                <a:latin typeface="Times New Roman" pitchFamily="18" charset="0"/>
                <a:ea typeface="+mn-ea"/>
                <a:cs typeface="+mn-cs"/>
              </a:rPr>
              <a:t> Blanca de </a:t>
            </a:r>
            <a:r>
              <a:rPr lang="en-US" sz="1200" kern="1200" dirty="0" err="1" smtClean="0">
                <a:solidFill>
                  <a:schemeClr val="tx1"/>
                </a:solidFill>
                <a:effectLst/>
                <a:latin typeface="Times New Roman" pitchFamily="18" charset="0"/>
                <a:ea typeface="+mn-ea"/>
                <a:cs typeface="+mn-cs"/>
              </a:rPr>
              <a:t>espiral</a:t>
            </a:r>
            <a:r>
              <a:rPr lang="en-US" sz="1200" kern="1200" dirty="0" smtClean="0">
                <a:solidFill>
                  <a:schemeClr val="tx1"/>
                </a:solidFill>
                <a:effectLst/>
                <a:latin typeface="Times New Roman" pitchFamily="18" charset="0"/>
                <a:ea typeface="+mn-ea"/>
                <a:cs typeface="+mn-cs"/>
              </a:rPr>
              <a:t> </a:t>
            </a:r>
            <a:r>
              <a:rPr lang="en-US" sz="1200" kern="1200" dirty="0" err="1" smtClean="0">
                <a:solidFill>
                  <a:schemeClr val="tx1"/>
                </a:solidFill>
                <a:effectLst/>
                <a:latin typeface="Times New Roman" pitchFamily="18" charset="0"/>
                <a:ea typeface="+mn-ea"/>
                <a:cs typeface="+mn-cs"/>
              </a:rPr>
              <a:t>Rugosa</a:t>
            </a:r>
            <a:r>
              <a:rPr lang="en-US" sz="1200" kern="1200" dirty="0" smtClean="0">
                <a:solidFill>
                  <a:schemeClr val="tx1"/>
                </a:solidFill>
                <a:effectLst/>
                <a:latin typeface="Times New Roman" pitchFamily="18" charset="0"/>
                <a:ea typeface="+mn-ea"/>
                <a:cs typeface="+mn-cs"/>
              </a:rPr>
              <a:t>) - </a:t>
            </a:r>
            <a:r>
              <a:rPr lang="en-US" sz="1200" i="1" kern="1200" dirty="0" err="1" smtClean="0">
                <a:solidFill>
                  <a:schemeClr val="tx1"/>
                </a:solidFill>
                <a:effectLst/>
                <a:latin typeface="Times New Roman" pitchFamily="18" charset="0"/>
                <a:ea typeface="+mn-ea"/>
                <a:cs typeface="+mn-cs"/>
              </a:rPr>
              <a:t>Aleurodicus</a:t>
            </a:r>
            <a:r>
              <a:rPr lang="en-US" sz="1200" i="1" kern="1200" dirty="0" smtClean="0">
                <a:solidFill>
                  <a:schemeClr val="tx1"/>
                </a:solidFill>
                <a:effectLst/>
                <a:latin typeface="Times New Roman" pitchFamily="18" charset="0"/>
                <a:ea typeface="+mn-ea"/>
                <a:cs typeface="+mn-cs"/>
              </a:rPr>
              <a:t> </a:t>
            </a:r>
            <a:r>
              <a:rPr lang="en-US" sz="1200" i="1" kern="1200" dirty="0" err="1" smtClean="0">
                <a:solidFill>
                  <a:schemeClr val="tx1"/>
                </a:solidFill>
                <a:effectLst/>
                <a:latin typeface="Times New Roman" pitchFamily="18" charset="0"/>
                <a:ea typeface="+mn-ea"/>
                <a:cs typeface="+mn-cs"/>
              </a:rPr>
              <a:t>rugioperculatus</a:t>
            </a:r>
            <a:endParaRPr lang="en-US" sz="1200" kern="1200" dirty="0" smtClean="0">
              <a:solidFill>
                <a:schemeClr val="tx1"/>
              </a:solidFill>
              <a:effectLst/>
              <a:latin typeface="Times New Roman" pitchFamily="18" charset="0"/>
              <a:ea typeface="+mn-ea"/>
              <a:cs typeface="+mn-cs"/>
            </a:endParaRPr>
          </a:p>
          <a:p>
            <a:pPr lvl="0"/>
            <a:r>
              <a:rPr lang="en-US" sz="1200" kern="1200" dirty="0" err="1" smtClean="0">
                <a:solidFill>
                  <a:schemeClr val="tx1"/>
                </a:solidFill>
                <a:effectLst/>
                <a:latin typeface="Times New Roman" pitchFamily="18" charset="0"/>
                <a:ea typeface="+mn-ea"/>
                <a:cs typeface="+mn-cs"/>
              </a:rPr>
              <a:t>Ficus</a:t>
            </a:r>
            <a:r>
              <a:rPr lang="en-US" sz="1200" kern="1200" dirty="0" smtClean="0">
                <a:solidFill>
                  <a:schemeClr val="tx1"/>
                </a:solidFill>
                <a:effectLst/>
                <a:latin typeface="Times New Roman" pitchFamily="18" charset="0"/>
                <a:ea typeface="+mn-ea"/>
                <a:cs typeface="+mn-cs"/>
              </a:rPr>
              <a:t> Whitefly ( </a:t>
            </a:r>
            <a:r>
              <a:rPr lang="en-US" sz="1200" kern="1200" dirty="0" err="1" smtClean="0">
                <a:solidFill>
                  <a:schemeClr val="tx1"/>
                </a:solidFill>
                <a:effectLst/>
                <a:latin typeface="Times New Roman" pitchFamily="18" charset="0"/>
                <a:ea typeface="+mn-ea"/>
                <a:cs typeface="+mn-cs"/>
              </a:rPr>
              <a:t>Mosca</a:t>
            </a:r>
            <a:r>
              <a:rPr lang="en-US" sz="1200" kern="1200" dirty="0" smtClean="0">
                <a:solidFill>
                  <a:schemeClr val="tx1"/>
                </a:solidFill>
                <a:effectLst/>
                <a:latin typeface="Times New Roman" pitchFamily="18" charset="0"/>
                <a:ea typeface="+mn-ea"/>
                <a:cs typeface="+mn-cs"/>
              </a:rPr>
              <a:t> </a:t>
            </a:r>
            <a:r>
              <a:rPr lang="en-US" sz="1200" kern="1200" dirty="0" err="1" smtClean="0">
                <a:solidFill>
                  <a:schemeClr val="tx1"/>
                </a:solidFill>
                <a:effectLst/>
                <a:latin typeface="Times New Roman" pitchFamily="18" charset="0"/>
                <a:ea typeface="+mn-ea"/>
                <a:cs typeface="+mn-cs"/>
              </a:rPr>
              <a:t>blanca</a:t>
            </a:r>
            <a:r>
              <a:rPr lang="en-US" sz="1200" kern="1200" dirty="0" smtClean="0">
                <a:solidFill>
                  <a:schemeClr val="tx1"/>
                </a:solidFill>
                <a:effectLst/>
                <a:latin typeface="Times New Roman" pitchFamily="18" charset="0"/>
                <a:ea typeface="+mn-ea"/>
                <a:cs typeface="+mn-cs"/>
              </a:rPr>
              <a:t> del</a:t>
            </a:r>
            <a:r>
              <a:rPr lang="en-US" sz="1200" kern="1200" baseline="0" dirty="0" smtClean="0">
                <a:solidFill>
                  <a:schemeClr val="tx1"/>
                </a:solidFill>
                <a:effectLst/>
                <a:latin typeface="Times New Roman" pitchFamily="18" charset="0"/>
                <a:ea typeface="+mn-ea"/>
                <a:cs typeface="+mn-cs"/>
              </a:rPr>
              <a:t> </a:t>
            </a:r>
            <a:r>
              <a:rPr lang="en-US" sz="1200" kern="1200" dirty="0" err="1" smtClean="0">
                <a:solidFill>
                  <a:schemeClr val="tx1"/>
                </a:solidFill>
                <a:effectLst/>
                <a:latin typeface="Times New Roman" pitchFamily="18" charset="0"/>
                <a:ea typeface="+mn-ea"/>
                <a:cs typeface="+mn-cs"/>
              </a:rPr>
              <a:t>Ficus</a:t>
            </a:r>
            <a:r>
              <a:rPr lang="en-US" sz="1200" kern="1200" dirty="0" smtClean="0">
                <a:solidFill>
                  <a:schemeClr val="tx1"/>
                </a:solidFill>
                <a:effectLst/>
                <a:latin typeface="Times New Roman" pitchFamily="18" charset="0"/>
                <a:ea typeface="+mn-ea"/>
                <a:cs typeface="+mn-cs"/>
              </a:rPr>
              <a:t>)- </a:t>
            </a:r>
            <a:r>
              <a:rPr lang="en-US" sz="1200" i="1" kern="1200" dirty="0" err="1" smtClean="0">
                <a:solidFill>
                  <a:schemeClr val="tx1"/>
                </a:solidFill>
                <a:effectLst/>
                <a:latin typeface="Times New Roman" pitchFamily="18" charset="0"/>
                <a:ea typeface="+mn-ea"/>
                <a:cs typeface="+mn-cs"/>
              </a:rPr>
              <a:t>Singhiella</a:t>
            </a:r>
            <a:r>
              <a:rPr lang="en-US" sz="1200" i="1" kern="1200" dirty="0" smtClean="0">
                <a:solidFill>
                  <a:schemeClr val="tx1"/>
                </a:solidFill>
                <a:effectLst/>
                <a:latin typeface="Times New Roman" pitchFamily="18" charset="0"/>
                <a:ea typeface="+mn-ea"/>
                <a:cs typeface="+mn-cs"/>
              </a:rPr>
              <a:t> simplex</a:t>
            </a:r>
            <a:endParaRPr lang="en-US" sz="1200" kern="1200" dirty="0" smtClean="0">
              <a:solidFill>
                <a:schemeClr val="tx1"/>
              </a:solidFill>
              <a:effectLst/>
              <a:latin typeface="Times New Roman" pitchFamily="18" charset="0"/>
              <a:ea typeface="+mn-ea"/>
              <a:cs typeface="+mn-cs"/>
            </a:endParaRPr>
          </a:p>
          <a:p>
            <a:endParaRPr lang="en-US" sz="1200" kern="1200" dirty="0" smtClean="0">
              <a:solidFill>
                <a:schemeClr val="tx1"/>
              </a:solidFill>
              <a:effectLst/>
              <a:latin typeface="Times New Roman" pitchFamily="18" charset="0"/>
              <a:ea typeface="+mn-ea"/>
              <a:cs typeface="+mn-cs"/>
            </a:endParaRPr>
          </a:p>
          <a:p>
            <a:endParaRPr lang="en-US" altLang="en-US" dirty="0" smtClean="0"/>
          </a:p>
          <a:p>
            <a:endParaRPr lang="en-US" altLang="en-US" dirty="0" smtClean="0"/>
          </a:p>
        </p:txBody>
      </p:sp>
      <p:sp>
        <p:nvSpPr>
          <p:cNvPr id="4" name="Slide Number Placeholder 3"/>
          <p:cNvSpPr>
            <a:spLocks noGrp="1"/>
          </p:cNvSpPr>
          <p:nvPr>
            <p:ph type="sldNum" sz="quarter" idx="5"/>
          </p:nvPr>
        </p:nvSpPr>
        <p:spPr/>
        <p:txBody>
          <a:bodyPr/>
          <a:lstStyle/>
          <a:p>
            <a:pPr>
              <a:defRPr/>
            </a:pPr>
            <a:fld id="{67726A20-7160-4917-B659-8A936CAFFB64}" type="slidenum">
              <a:rPr lang="en-US" smtClean="0"/>
              <a:pPr>
                <a:defRPr/>
              </a:pPr>
              <a:t>5</a:t>
            </a:fld>
            <a:endParaRPr lang="en-US" dirty="0"/>
          </a:p>
        </p:txBody>
      </p:sp>
    </p:spTree>
    <p:extLst>
      <p:ext uri="{BB962C8B-B14F-4D97-AF65-F5344CB8AC3E}">
        <p14:creationId xmlns:p14="http://schemas.microsoft.com/office/powerpoint/2010/main" val="8467203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85000" lnSpcReduction="20000"/>
          </a:bodyPr>
          <a:lstStyle/>
          <a:p>
            <a:pPr>
              <a:defRPr/>
            </a:pPr>
            <a:r>
              <a:rPr lang="en-US" dirty="0" smtClean="0"/>
              <a:t>  </a:t>
            </a:r>
          </a:p>
          <a:p>
            <a:r>
              <a:rPr lang="es-ES_tradnl" sz="1200" kern="1200" dirty="0" smtClean="0">
                <a:solidFill>
                  <a:schemeClr val="tx1"/>
                </a:solidFill>
                <a:effectLst/>
                <a:latin typeface="Times New Roman" pitchFamily="18" charset="0"/>
                <a:ea typeface="+mn-ea"/>
                <a:cs typeface="+mn-cs"/>
              </a:rPr>
              <a:t>Esta plaga es originaria del nuevo mundo y originalmente fue descrita en Brasil, aunque también se encuentra en Belice, Honduras, Venezuela y Puerto Rico. También se ha detectado en Madeira (frente a la costa occidental de África), Comoras, Mauricio y </a:t>
            </a:r>
            <a:r>
              <a:rPr lang="es-ES_tradnl" sz="1200" kern="1200" dirty="0" err="1" smtClean="0">
                <a:solidFill>
                  <a:schemeClr val="tx1"/>
                </a:solidFill>
                <a:effectLst/>
                <a:latin typeface="Times New Roman" pitchFamily="18" charset="0"/>
                <a:ea typeface="+mn-ea"/>
                <a:cs typeface="+mn-cs"/>
              </a:rPr>
              <a:t>Reunion</a:t>
            </a:r>
            <a:r>
              <a:rPr lang="es-ES_tradnl" sz="1200" kern="1200" dirty="0" smtClean="0">
                <a:solidFill>
                  <a:schemeClr val="tx1"/>
                </a:solidFill>
                <a:effectLst/>
                <a:latin typeface="Times New Roman" pitchFamily="18" charset="0"/>
                <a:ea typeface="+mn-ea"/>
                <a:cs typeface="+mn-cs"/>
              </a:rPr>
              <a:t> (frente a la costa oriental de África), Taiwán, </a:t>
            </a:r>
            <a:r>
              <a:rPr lang="es-ES_tradnl" sz="1200" kern="1200" dirty="0" err="1" smtClean="0">
                <a:solidFill>
                  <a:schemeClr val="tx1"/>
                </a:solidFill>
                <a:effectLst/>
                <a:latin typeface="Times New Roman" pitchFamily="18" charset="0"/>
                <a:ea typeface="+mn-ea"/>
                <a:cs typeface="+mn-cs"/>
              </a:rPr>
              <a:t>Hawaii</a:t>
            </a:r>
            <a:r>
              <a:rPr lang="es-ES_tradnl" sz="1200" kern="1200" dirty="0" smtClean="0">
                <a:solidFill>
                  <a:schemeClr val="tx1"/>
                </a:solidFill>
                <a:effectLst/>
                <a:latin typeface="Times New Roman" pitchFamily="18" charset="0"/>
                <a:ea typeface="+mn-ea"/>
                <a:cs typeface="+mn-cs"/>
              </a:rPr>
              <a:t> y Estados Unidos (en California y Florida).</a:t>
            </a:r>
            <a:endParaRPr lang="en-US" sz="1200" kern="1200" dirty="0" smtClean="0">
              <a:solidFill>
                <a:schemeClr val="tx1"/>
              </a:solidFill>
              <a:effectLst/>
              <a:latin typeface="Times New Roman" pitchFamily="18" charset="0"/>
              <a:ea typeface="+mn-ea"/>
              <a:cs typeface="+mn-cs"/>
            </a:endParaRPr>
          </a:p>
          <a:p>
            <a:r>
              <a:rPr lang="es-ES_tradnl" sz="1200" kern="1200" dirty="0" smtClean="0">
                <a:solidFill>
                  <a:schemeClr val="tx1"/>
                </a:solidFill>
                <a:effectLst/>
                <a:latin typeface="Times New Roman" pitchFamily="18" charset="0"/>
                <a:ea typeface="+mn-ea"/>
                <a:cs typeface="+mn-cs"/>
              </a:rPr>
              <a:t>Se detectó en la Florida en diciembre de 2011. No se sabe mucho sobre la biología de esta especie y su ciclo de vida. Se descubrió en </a:t>
            </a:r>
            <a:r>
              <a:rPr lang="es-ES_tradnl" sz="1200" kern="1200" dirty="0" err="1" smtClean="0">
                <a:solidFill>
                  <a:schemeClr val="tx1"/>
                </a:solidFill>
                <a:effectLst/>
                <a:latin typeface="Times New Roman" pitchFamily="18" charset="0"/>
                <a:ea typeface="+mn-ea"/>
                <a:cs typeface="+mn-cs"/>
              </a:rPr>
              <a:t>Hawai</a:t>
            </a:r>
            <a:r>
              <a:rPr lang="es-ES_tradnl" sz="1200" kern="1200" dirty="0" smtClean="0">
                <a:solidFill>
                  <a:schemeClr val="tx1"/>
                </a:solidFill>
                <a:effectLst/>
                <a:latin typeface="Times New Roman" pitchFamily="18" charset="0"/>
                <a:ea typeface="+mn-ea"/>
                <a:cs typeface="+mn-cs"/>
              </a:rPr>
              <a:t> en 2006, pero no parece causar mucho daño a ninguna planta, a pesar de que se reproduce ampliamente en los </a:t>
            </a:r>
            <a:r>
              <a:rPr lang="es-ES_tradnl" sz="1200" kern="1200" dirty="0" err="1" smtClean="0">
                <a:solidFill>
                  <a:schemeClr val="tx1"/>
                </a:solidFill>
                <a:effectLst/>
                <a:latin typeface="Times New Roman" pitchFamily="18" charset="0"/>
                <a:ea typeface="+mn-ea"/>
                <a:cs typeface="+mn-cs"/>
              </a:rPr>
              <a:t>Hibiscus</a:t>
            </a:r>
            <a:r>
              <a:rPr lang="es-ES_tradnl" sz="1200" kern="1200" dirty="0" smtClean="0">
                <a:solidFill>
                  <a:schemeClr val="tx1"/>
                </a:solidFill>
                <a:effectLst/>
                <a:latin typeface="Times New Roman" pitchFamily="18" charset="0"/>
                <a:ea typeface="+mn-ea"/>
                <a:cs typeface="+mn-cs"/>
              </a:rPr>
              <a:t> </a:t>
            </a:r>
            <a:r>
              <a:rPr lang="es-ES_tradnl" sz="1200" kern="1200" dirty="0" err="1" smtClean="0">
                <a:solidFill>
                  <a:schemeClr val="tx1"/>
                </a:solidFill>
                <a:effectLst/>
                <a:latin typeface="Times New Roman" pitchFamily="18" charset="0"/>
                <a:ea typeface="+mn-ea"/>
                <a:cs typeface="+mn-cs"/>
              </a:rPr>
              <a:t>spp</a:t>
            </a:r>
            <a:r>
              <a:rPr lang="es-ES_tradnl" sz="1200" kern="1200" dirty="0" smtClean="0">
                <a:solidFill>
                  <a:schemeClr val="tx1"/>
                </a:solidFill>
                <a:effectLst/>
                <a:latin typeface="Times New Roman" pitchFamily="18" charset="0"/>
                <a:ea typeface="+mn-ea"/>
                <a:cs typeface="+mn-cs"/>
              </a:rPr>
              <a:t> plantados.</a:t>
            </a:r>
            <a:endParaRPr lang="en-US" sz="1200" kern="1200" dirty="0" smtClean="0">
              <a:solidFill>
                <a:schemeClr val="tx1"/>
              </a:solidFill>
              <a:effectLst/>
              <a:latin typeface="Times New Roman" pitchFamily="18" charset="0"/>
              <a:ea typeface="+mn-ea"/>
              <a:cs typeface="+mn-cs"/>
            </a:endParaRPr>
          </a:p>
          <a:p>
            <a:r>
              <a:rPr lang="en-US" sz="1200" kern="1200" dirty="0" smtClean="0">
                <a:solidFill>
                  <a:schemeClr val="tx1"/>
                </a:solidFill>
                <a:effectLst/>
                <a:latin typeface="Times New Roman" pitchFamily="18" charset="0"/>
                <a:ea typeface="+mn-ea"/>
                <a:cs typeface="+mn-cs"/>
              </a:rPr>
              <a:t>  </a:t>
            </a:r>
          </a:p>
          <a:p>
            <a:pPr>
              <a:defRPr/>
            </a:pPr>
            <a:endParaRPr lang="en-US" dirty="0" smtClean="0"/>
          </a:p>
          <a:p>
            <a:pPr>
              <a:defRPr/>
            </a:pPr>
            <a:r>
              <a:rPr lang="en-US" dirty="0" err="1" smtClean="0"/>
              <a:t>Fuente</a:t>
            </a:r>
            <a:r>
              <a:rPr lang="en-US" dirty="0" smtClean="0"/>
              <a:t> de </a:t>
            </a:r>
            <a:r>
              <a:rPr lang="en-US" dirty="0" err="1" smtClean="0"/>
              <a:t>Informacion</a:t>
            </a:r>
            <a:r>
              <a:rPr lang="en-US" dirty="0" smtClean="0"/>
              <a:t>:</a:t>
            </a:r>
          </a:p>
          <a:p>
            <a:pPr>
              <a:defRPr/>
            </a:pPr>
            <a:r>
              <a:rPr lang="en-US" dirty="0" smtClean="0"/>
              <a:t>CABI.  2012. </a:t>
            </a:r>
            <a:r>
              <a:rPr lang="en-US" i="1" dirty="0" smtClean="0"/>
              <a:t>Paraleyrodes bondari.  </a:t>
            </a:r>
            <a:r>
              <a:rPr lang="en-US" dirty="0" smtClean="0"/>
              <a:t>Invasive Species Compendium (Beta).</a:t>
            </a:r>
          </a:p>
          <a:p>
            <a:pPr>
              <a:defRPr/>
            </a:pPr>
            <a:r>
              <a:rPr lang="en-US" dirty="0" smtClean="0"/>
              <a:t>	accessed 2/25/2012 – </a:t>
            </a:r>
          </a:p>
          <a:p>
            <a:pPr>
              <a:defRPr/>
            </a:pPr>
            <a:r>
              <a:rPr lang="en-US" dirty="0" smtClean="0"/>
              <a:t>	http://www.cabi.org/isc/?compid=5&amp;dsid=116127&amp;loadmodule=datasheet&amp;page=481&amp;site=144  </a:t>
            </a:r>
          </a:p>
          <a:p>
            <a:pPr>
              <a:defRPr/>
            </a:pPr>
            <a:r>
              <a:rPr lang="en-US" dirty="0" smtClean="0"/>
              <a:t>Evans, G.A. 2008.  The Whiteflies (Hemiptera: Aleyrodidae) of the World and Their Host Plants and Natural Enemies.  USDA-APHIS.</a:t>
            </a:r>
          </a:p>
          <a:p>
            <a:pPr>
              <a:defRPr/>
            </a:pPr>
            <a:r>
              <a:rPr lang="en-US" dirty="0" smtClean="0"/>
              <a:t>	accessed 2/26/2012 – </a:t>
            </a:r>
          </a:p>
          <a:p>
            <a:pPr>
              <a:defRPr/>
            </a:pPr>
            <a:r>
              <a:rPr lang="en-US" dirty="0" smtClean="0"/>
              <a:t>	http://www.sel.barc.usda.gov:8080/1WF/World-Whitefly-Catalog.pdf</a:t>
            </a:r>
          </a:p>
          <a:p>
            <a:pPr>
              <a:defRPr/>
            </a:pPr>
            <a:r>
              <a:rPr lang="en-US" dirty="0" smtClean="0"/>
              <a:t>Hodges, G.S., Florida Department of Agriculture and Consumer Services, Division of Plant Industry.  Personal Communication.  greg.hodges@freshfromflorida.com</a:t>
            </a:r>
          </a:p>
          <a:p>
            <a:pPr>
              <a:defRPr/>
            </a:pPr>
            <a:r>
              <a:rPr lang="en-US" dirty="0" smtClean="0"/>
              <a:t>Stocks, I.C.  2012. Bondar’s Nesting Whitefly, </a:t>
            </a:r>
            <a:r>
              <a:rPr lang="en-US" i="1" dirty="0" smtClean="0"/>
              <a:t>Paraleyrodes bondari</a:t>
            </a:r>
            <a:r>
              <a:rPr lang="en-US" dirty="0" smtClean="0"/>
              <a:t>, a Whitefly (Hemiptera: Aleyrodidae) New to Florida Attacking Ficus and Other Hosts. FDACS-DPI Pest Alert.  </a:t>
            </a:r>
          </a:p>
          <a:p>
            <a:pPr>
              <a:defRPr/>
            </a:pPr>
            <a:r>
              <a:rPr lang="en-US" dirty="0" smtClean="0"/>
              <a:t>	accessed 2/25/2012-</a:t>
            </a:r>
          </a:p>
          <a:p>
            <a:pPr>
              <a:defRPr/>
            </a:pPr>
            <a:r>
              <a:rPr lang="en-US" dirty="0" smtClean="0"/>
              <a:t>	http://www.freshfromflorida.com/pi/pest-alerts/pdf/paraleyrodes-bondari.pdf </a:t>
            </a:r>
          </a:p>
          <a:p>
            <a:pPr>
              <a:defRPr/>
            </a:pPr>
            <a:r>
              <a:rPr lang="en-US" dirty="0" smtClean="0"/>
              <a:t>Stocks, I.C., Florida Department of Agriculture and Consumer Services, Division of Plant Industry.  Personal Communication.  ian.stocks@freshfromflorida.com</a:t>
            </a:r>
          </a:p>
          <a:p>
            <a:pPr>
              <a:defRPr/>
            </a:pPr>
            <a:endParaRPr lang="en-US" dirty="0" smtClean="0"/>
          </a:p>
          <a:p>
            <a:pPr>
              <a:defRPr/>
            </a:pPr>
            <a:endParaRPr lang="en-US" dirty="0"/>
          </a:p>
        </p:txBody>
      </p:sp>
      <p:sp>
        <p:nvSpPr>
          <p:cNvPr id="4" name="Slide Number Placeholder 3"/>
          <p:cNvSpPr>
            <a:spLocks noGrp="1"/>
          </p:cNvSpPr>
          <p:nvPr>
            <p:ph type="sldNum" sz="quarter" idx="5"/>
          </p:nvPr>
        </p:nvSpPr>
        <p:spPr/>
        <p:txBody>
          <a:bodyPr/>
          <a:lstStyle/>
          <a:p>
            <a:pPr>
              <a:defRPr/>
            </a:pPr>
            <a:fld id="{13A036F5-5843-44DC-BB30-899F31E9D909}" type="slidenum">
              <a:rPr lang="en-US" smtClean="0"/>
              <a:pPr>
                <a:defRPr/>
              </a:pPr>
              <a:t>6</a:t>
            </a:fld>
            <a:endParaRPr lang="en-US" dirty="0"/>
          </a:p>
        </p:txBody>
      </p:sp>
    </p:spTree>
    <p:extLst>
      <p:ext uri="{BB962C8B-B14F-4D97-AF65-F5344CB8AC3E}">
        <p14:creationId xmlns:p14="http://schemas.microsoft.com/office/powerpoint/2010/main" val="16026807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s-ES_tradnl" altLang="en-US" noProof="0" dirty="0" smtClean="0"/>
              <a:t>Ha</a:t>
            </a:r>
            <a:r>
              <a:rPr lang="es-ES_tradnl" altLang="en-US" baseline="0" noProof="0" dirty="0" smtClean="0"/>
              <a:t> sido encontrada en los siguientes condados</a:t>
            </a:r>
            <a:r>
              <a:rPr lang="es-ES_tradnl" altLang="en-US" noProof="0" dirty="0" smtClean="0"/>
              <a:t>:  </a:t>
            </a:r>
          </a:p>
          <a:p>
            <a:r>
              <a:rPr lang="es-ES_tradnl" altLang="en-US" noProof="0" dirty="0" err="1" smtClean="0"/>
              <a:t>Broward</a:t>
            </a:r>
            <a:endParaRPr lang="es-ES_tradnl" altLang="en-US" noProof="0" dirty="0" smtClean="0"/>
          </a:p>
          <a:p>
            <a:r>
              <a:rPr lang="en-US" altLang="en-US" dirty="0" smtClean="0"/>
              <a:t>Collier</a:t>
            </a:r>
          </a:p>
          <a:p>
            <a:r>
              <a:rPr lang="en-US" altLang="en-US" dirty="0" smtClean="0"/>
              <a:t>Lee</a:t>
            </a:r>
          </a:p>
          <a:p>
            <a:r>
              <a:rPr lang="en-US" altLang="en-US" dirty="0" smtClean="0"/>
              <a:t>Miami-Dade</a:t>
            </a:r>
          </a:p>
          <a:p>
            <a:r>
              <a:rPr lang="en-US" altLang="en-US" dirty="0" smtClean="0"/>
              <a:t>Martin </a:t>
            </a:r>
          </a:p>
          <a:p>
            <a:r>
              <a:rPr lang="en-US" altLang="en-US" dirty="0" smtClean="0"/>
              <a:t>Monroe </a:t>
            </a:r>
          </a:p>
          <a:p>
            <a:r>
              <a:rPr lang="en-US" altLang="en-US" dirty="0" smtClean="0"/>
              <a:t>Palm Beach</a:t>
            </a:r>
          </a:p>
          <a:p>
            <a:endParaRPr lang="en-US" altLang="en-US" dirty="0" smtClean="0"/>
          </a:p>
        </p:txBody>
      </p:sp>
      <p:sp>
        <p:nvSpPr>
          <p:cNvPr id="4" name="Slide Number Placeholder 3"/>
          <p:cNvSpPr>
            <a:spLocks noGrp="1"/>
          </p:cNvSpPr>
          <p:nvPr>
            <p:ph type="sldNum" sz="quarter" idx="5"/>
          </p:nvPr>
        </p:nvSpPr>
        <p:spPr/>
        <p:txBody>
          <a:bodyPr/>
          <a:lstStyle/>
          <a:p>
            <a:pPr>
              <a:defRPr/>
            </a:pPr>
            <a:fld id="{78B6A34A-1081-4300-96F5-3EA48F496BC0}" type="slidenum">
              <a:rPr lang="en-US" smtClean="0"/>
              <a:pPr>
                <a:defRPr/>
              </a:pPr>
              <a:t>7</a:t>
            </a:fld>
            <a:endParaRPr lang="en-US" dirty="0"/>
          </a:p>
        </p:txBody>
      </p:sp>
    </p:spTree>
    <p:extLst>
      <p:ext uri="{BB962C8B-B14F-4D97-AF65-F5344CB8AC3E}">
        <p14:creationId xmlns:p14="http://schemas.microsoft.com/office/powerpoint/2010/main" val="3687540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85000" lnSpcReduction="20000"/>
          </a:bodyPr>
          <a:lstStyle/>
          <a:p>
            <a:r>
              <a:rPr lang="es-ES_tradnl" sz="1200" kern="1200" dirty="0" smtClean="0">
                <a:solidFill>
                  <a:schemeClr val="tx1"/>
                </a:solidFill>
                <a:effectLst/>
                <a:latin typeface="Times New Roman" pitchFamily="18" charset="0"/>
                <a:ea typeface="+mn-ea"/>
                <a:cs typeface="+mn-cs"/>
              </a:rPr>
              <a:t>Este género se conoce como las Moscas Blancas anidadas debido a que los estadios inmaduros del insecto forman filamentos de cera que se van acomodando en forma de nidos en las hojas de las plantas. Los filamentos se van desarrollando gradualmente alrededor de los inmaduros hasta que en muchas ocasiones pueden quedar cubiertos totalmente(Flecha amarilla) El adulto es pequeño, un poco más de 1 / 32 de pulgada  o 1mm de longitud. Dos bandas oscuras se forman a través de las alas (flechas naranjas). Esta Mosca Blanca se pueden encontrar en toda la planta. Las ninfas crecen a un poco más de 1/32 de pulgada o 1 mm de largo y son de forma ovalada de color amarillo translúcido. </a:t>
            </a:r>
            <a:endParaRPr lang="en-US" sz="1200" kern="1200" dirty="0" smtClean="0">
              <a:solidFill>
                <a:schemeClr val="tx1"/>
              </a:solidFill>
              <a:effectLst/>
              <a:latin typeface="Times New Roman" pitchFamily="18" charset="0"/>
              <a:ea typeface="+mn-ea"/>
              <a:cs typeface="+mn-cs"/>
            </a:endParaRPr>
          </a:p>
          <a:p>
            <a:r>
              <a:rPr lang="es-ES_tradnl" sz="1200" kern="1200" dirty="0" smtClean="0">
                <a:solidFill>
                  <a:schemeClr val="tx1"/>
                </a:solidFill>
                <a:effectLst/>
                <a:latin typeface="Times New Roman" pitchFamily="18" charset="0"/>
                <a:ea typeface="+mn-ea"/>
                <a:cs typeface="+mn-cs"/>
              </a:rPr>
              <a:t>El borde de la ninfa esta delineado con una banda estrecha de cera transparente. De  la parte superior de su cuerpo  se proyectan unas largas hebras de ceras de color blanco brillante como fibras de vidrio (flechas negras). Hay dos de estas proyecciones en el extremo de la cabeza, y cuatro en el extremo posterior. Hay dos más pequeños situados en el centro, pero quizás no puedan ser vistas con una lupa de mano (aunque usted puede verlos en la imagen arriba).</a:t>
            </a:r>
            <a:endParaRPr lang="en-US" sz="1200" kern="1200" dirty="0" smtClean="0">
              <a:solidFill>
                <a:schemeClr val="tx1"/>
              </a:solidFill>
              <a:effectLst/>
              <a:latin typeface="Times New Roman" pitchFamily="18" charset="0"/>
              <a:ea typeface="+mn-ea"/>
              <a:cs typeface="+mn-cs"/>
            </a:endParaRPr>
          </a:p>
          <a:p>
            <a:r>
              <a:rPr lang="es-ES_tradnl" sz="1200" kern="1200" dirty="0" smtClean="0">
                <a:solidFill>
                  <a:schemeClr val="tx1"/>
                </a:solidFill>
                <a:effectLst/>
                <a:latin typeface="Times New Roman" pitchFamily="18" charset="0"/>
                <a:ea typeface="+mn-ea"/>
                <a:cs typeface="+mn-cs"/>
              </a:rPr>
              <a:t>Normalmente los huevos e inmaduros se encuentran en la parte inferior de las hojas, sin embargo, se han observado a veces en la parte superior en plantas de ficus.</a:t>
            </a:r>
            <a:endParaRPr lang="en-US" sz="1200" kern="1200" dirty="0" smtClean="0">
              <a:solidFill>
                <a:schemeClr val="tx1"/>
              </a:solidFill>
              <a:effectLst/>
              <a:latin typeface="Times New Roman" pitchFamily="18" charset="0"/>
              <a:ea typeface="+mn-ea"/>
              <a:cs typeface="+mn-cs"/>
            </a:endParaRPr>
          </a:p>
          <a:p>
            <a:pPr>
              <a:defRPr/>
            </a:pPr>
            <a:endParaRPr lang="en-US" dirty="0" smtClean="0"/>
          </a:p>
          <a:p>
            <a:pPr>
              <a:defRPr/>
            </a:pPr>
            <a:endParaRPr lang="en-US" dirty="0" smtClean="0"/>
          </a:p>
          <a:p>
            <a:pPr>
              <a:defRPr/>
            </a:pPr>
            <a:r>
              <a:rPr lang="en-US" dirty="0" err="1" smtClean="0"/>
              <a:t>Fuente</a:t>
            </a:r>
            <a:r>
              <a:rPr lang="en-US" dirty="0" smtClean="0"/>
              <a:t> de </a:t>
            </a:r>
            <a:r>
              <a:rPr lang="en-US" dirty="0" err="1" smtClean="0"/>
              <a:t>Informacion</a:t>
            </a:r>
            <a:r>
              <a:rPr lang="en-US" dirty="0" smtClean="0"/>
              <a:t>:</a:t>
            </a:r>
          </a:p>
          <a:p>
            <a:pPr>
              <a:defRPr/>
            </a:pPr>
            <a:r>
              <a:rPr lang="en-US" dirty="0" smtClean="0"/>
              <a:t>Hodges, G.S. 2012 Florida Department of Agriculture and Consumer Services, Division of Plant Industry.  Personal Communication.  greg.hodges@freshfromflorida.com</a:t>
            </a:r>
          </a:p>
          <a:p>
            <a:pPr>
              <a:defRPr/>
            </a:pPr>
            <a:endParaRPr lang="en-US" dirty="0" smtClean="0"/>
          </a:p>
          <a:p>
            <a:pPr>
              <a:defRPr/>
            </a:pPr>
            <a:r>
              <a:rPr lang="en-US" dirty="0" smtClean="0"/>
              <a:t>Stocks, I.C.  2012. Bondar’s Nesting Whitefly, </a:t>
            </a:r>
            <a:r>
              <a:rPr lang="en-US" i="1" dirty="0" smtClean="0"/>
              <a:t>Paraleyrodes bondari</a:t>
            </a:r>
            <a:r>
              <a:rPr lang="en-US" dirty="0" smtClean="0"/>
              <a:t>, a Whitefly (Hemiptera: Aleyrodidae) New to Florida Attacking Ficus and Other Hosts. FDACS-DPI Pest Alert.  </a:t>
            </a:r>
          </a:p>
          <a:p>
            <a:pPr>
              <a:defRPr/>
            </a:pPr>
            <a:r>
              <a:rPr lang="en-US" dirty="0" smtClean="0"/>
              <a:t>	accessed 2/25/2012-</a:t>
            </a:r>
          </a:p>
          <a:p>
            <a:pPr>
              <a:defRPr/>
            </a:pPr>
            <a:r>
              <a:rPr lang="en-US" dirty="0" smtClean="0"/>
              <a:t>	http://www.freshfromflorida.com/pi/pest-alerts/pdf/paraleyrodes-bondari.pdf </a:t>
            </a:r>
          </a:p>
          <a:p>
            <a:pPr>
              <a:defRPr/>
            </a:pPr>
            <a:endParaRPr lang="en-US" dirty="0" smtClean="0"/>
          </a:p>
          <a:p>
            <a:pPr>
              <a:defRPr/>
            </a:pPr>
            <a:r>
              <a:rPr lang="en-US" dirty="0" smtClean="0"/>
              <a:t>Stocks, I.C. 2012. Florida Department of Agriculture and Consumer Services, Division of Plant Industry.  Personal Communication.  ian.stocks@freshfromflorida.com</a:t>
            </a:r>
          </a:p>
        </p:txBody>
      </p:sp>
      <p:sp>
        <p:nvSpPr>
          <p:cNvPr id="4" name="Slide Number Placeholder 3"/>
          <p:cNvSpPr>
            <a:spLocks noGrp="1"/>
          </p:cNvSpPr>
          <p:nvPr>
            <p:ph type="sldNum" sz="quarter" idx="5"/>
          </p:nvPr>
        </p:nvSpPr>
        <p:spPr/>
        <p:txBody>
          <a:bodyPr/>
          <a:lstStyle/>
          <a:p>
            <a:pPr>
              <a:defRPr/>
            </a:pPr>
            <a:fld id="{1FAB2E69-80E9-4E4B-9E3F-007D653B74E2}" type="slidenum">
              <a:rPr lang="en-US" smtClean="0"/>
              <a:pPr>
                <a:defRPr/>
              </a:pPr>
              <a:t>8</a:t>
            </a:fld>
            <a:endParaRPr lang="en-US" dirty="0"/>
          </a:p>
        </p:txBody>
      </p:sp>
    </p:spTree>
    <p:extLst>
      <p:ext uri="{BB962C8B-B14F-4D97-AF65-F5344CB8AC3E}">
        <p14:creationId xmlns:p14="http://schemas.microsoft.com/office/powerpoint/2010/main" val="115299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55000" lnSpcReduction="20000"/>
          </a:bodyPr>
          <a:lstStyle/>
          <a:p>
            <a:r>
              <a:rPr lang="es-ES_tradnl" sz="1200" kern="1200" dirty="0" smtClean="0">
                <a:solidFill>
                  <a:schemeClr val="tx1"/>
                </a:solidFill>
                <a:effectLst/>
                <a:latin typeface="Times New Roman" pitchFamily="18" charset="0"/>
                <a:ea typeface="+mn-ea"/>
                <a:cs typeface="+mn-cs"/>
              </a:rPr>
              <a:t>Las Plantas hospederas o anfitriones  mencionados en la literatura incluyen:</a:t>
            </a:r>
          </a:p>
          <a:p>
            <a:endParaRPr lang="en-US" sz="1200" kern="1200" dirty="0" smtClean="0">
              <a:solidFill>
                <a:schemeClr val="tx1"/>
              </a:solidFill>
              <a:effectLst/>
              <a:latin typeface="Times New Roman" pitchFamily="18" charset="0"/>
              <a:ea typeface="+mn-ea"/>
              <a:cs typeface="+mn-cs"/>
            </a:endParaRPr>
          </a:p>
          <a:p>
            <a:r>
              <a:rPr lang="es-ES_tradnl" sz="1200" kern="1200" dirty="0" smtClean="0">
                <a:solidFill>
                  <a:schemeClr val="tx1"/>
                </a:solidFill>
                <a:effectLst/>
                <a:latin typeface="Times New Roman" pitchFamily="18" charset="0"/>
                <a:ea typeface="+mn-ea"/>
                <a:cs typeface="+mn-cs"/>
              </a:rPr>
              <a:t>Aguacate (</a:t>
            </a:r>
            <a:r>
              <a:rPr lang="es-ES_tradnl" sz="1200" kern="1200" dirty="0" err="1" smtClean="0">
                <a:solidFill>
                  <a:schemeClr val="tx1"/>
                </a:solidFill>
                <a:effectLst/>
                <a:latin typeface="Times New Roman" pitchFamily="18" charset="0"/>
                <a:ea typeface="+mn-ea"/>
                <a:cs typeface="+mn-cs"/>
              </a:rPr>
              <a:t>Persea</a:t>
            </a:r>
            <a:r>
              <a:rPr lang="es-ES_tradnl" sz="1200" kern="1200" dirty="0" smtClean="0">
                <a:solidFill>
                  <a:schemeClr val="tx1"/>
                </a:solidFill>
                <a:effectLst/>
                <a:latin typeface="Times New Roman" pitchFamily="18" charset="0"/>
                <a:ea typeface="+mn-ea"/>
                <a:cs typeface="+mn-cs"/>
              </a:rPr>
              <a:t> americana)</a:t>
            </a:r>
            <a:endParaRPr lang="en-US" sz="1200" kern="1200" dirty="0" smtClean="0">
              <a:solidFill>
                <a:schemeClr val="tx1"/>
              </a:solidFill>
              <a:effectLst/>
              <a:latin typeface="Times New Roman" pitchFamily="18" charset="0"/>
              <a:ea typeface="+mn-ea"/>
              <a:cs typeface="+mn-cs"/>
            </a:endParaRPr>
          </a:p>
          <a:p>
            <a:r>
              <a:rPr lang="es-ES_tradnl" sz="1200" kern="1200" dirty="0" smtClean="0">
                <a:solidFill>
                  <a:schemeClr val="tx1"/>
                </a:solidFill>
                <a:effectLst/>
                <a:latin typeface="Times New Roman" pitchFamily="18" charset="0"/>
                <a:ea typeface="+mn-ea"/>
                <a:cs typeface="+mn-cs"/>
              </a:rPr>
              <a:t>Laurel canario o barbusano (</a:t>
            </a:r>
            <a:r>
              <a:rPr lang="es-ES_tradnl" sz="1200" kern="1200" dirty="0" err="1" smtClean="0">
                <a:solidFill>
                  <a:schemeClr val="tx1"/>
                </a:solidFill>
                <a:effectLst/>
                <a:latin typeface="Times New Roman" pitchFamily="18" charset="0"/>
                <a:ea typeface="+mn-ea"/>
                <a:cs typeface="+mn-cs"/>
              </a:rPr>
              <a:t>Apollonias</a:t>
            </a:r>
            <a:r>
              <a:rPr lang="es-ES_tradnl" sz="1200" kern="1200" dirty="0" smtClean="0">
                <a:solidFill>
                  <a:schemeClr val="tx1"/>
                </a:solidFill>
                <a:effectLst/>
                <a:latin typeface="Times New Roman" pitchFamily="18" charset="0"/>
                <a:ea typeface="+mn-ea"/>
                <a:cs typeface="+mn-cs"/>
              </a:rPr>
              <a:t> </a:t>
            </a:r>
            <a:r>
              <a:rPr lang="es-ES_tradnl" sz="1200" kern="1200" dirty="0" err="1" smtClean="0">
                <a:solidFill>
                  <a:schemeClr val="tx1"/>
                </a:solidFill>
                <a:effectLst/>
                <a:latin typeface="Times New Roman" pitchFamily="18" charset="0"/>
                <a:ea typeface="+mn-ea"/>
                <a:cs typeface="+mn-cs"/>
              </a:rPr>
              <a:t>barbujana</a:t>
            </a:r>
            <a:r>
              <a:rPr lang="es-ES_tradnl" sz="1200" kern="1200" dirty="0" smtClean="0">
                <a:solidFill>
                  <a:schemeClr val="tx1"/>
                </a:solidFill>
                <a:effectLst/>
                <a:latin typeface="Times New Roman" pitchFamily="18" charset="0"/>
                <a:ea typeface="+mn-ea"/>
                <a:cs typeface="+mn-cs"/>
              </a:rPr>
              <a:t>)</a:t>
            </a:r>
            <a:endParaRPr lang="en-US" sz="1200" kern="1200" dirty="0" smtClean="0">
              <a:solidFill>
                <a:schemeClr val="tx1"/>
              </a:solidFill>
              <a:effectLst/>
              <a:latin typeface="Times New Roman" pitchFamily="18" charset="0"/>
              <a:ea typeface="+mn-ea"/>
              <a:cs typeface="+mn-cs"/>
            </a:endParaRPr>
          </a:p>
          <a:p>
            <a:r>
              <a:rPr lang="es-ES_tradnl" sz="1200" kern="1200" dirty="0" smtClean="0">
                <a:solidFill>
                  <a:schemeClr val="tx1"/>
                </a:solidFill>
                <a:effectLst/>
                <a:latin typeface="Times New Roman" pitchFamily="18" charset="0"/>
                <a:ea typeface="+mn-ea"/>
                <a:cs typeface="+mn-cs"/>
              </a:rPr>
              <a:t>Hibisco </a:t>
            </a:r>
            <a:r>
              <a:rPr lang="es-ES_tradnl" sz="1200" kern="1200" dirty="0" err="1" smtClean="0">
                <a:solidFill>
                  <a:schemeClr val="tx1"/>
                </a:solidFill>
                <a:effectLst/>
                <a:latin typeface="Times New Roman" pitchFamily="18" charset="0"/>
                <a:ea typeface="+mn-ea"/>
                <a:cs typeface="+mn-cs"/>
              </a:rPr>
              <a:t>sp</a:t>
            </a:r>
            <a:r>
              <a:rPr lang="es-ES_tradnl" sz="1200" kern="1200" dirty="0" smtClean="0">
                <a:solidFill>
                  <a:schemeClr val="tx1"/>
                </a:solidFill>
                <a:effectLst/>
                <a:latin typeface="Times New Roman" pitchFamily="18" charset="0"/>
                <a:ea typeface="+mn-ea"/>
                <a:cs typeface="+mn-cs"/>
              </a:rPr>
              <a:t> (</a:t>
            </a:r>
            <a:r>
              <a:rPr lang="es-ES_tradnl" sz="1200" kern="1200" dirty="0" err="1" smtClean="0">
                <a:solidFill>
                  <a:schemeClr val="tx1"/>
                </a:solidFill>
                <a:effectLst/>
                <a:latin typeface="Times New Roman" pitchFamily="18" charset="0"/>
                <a:ea typeface="+mn-ea"/>
                <a:cs typeface="+mn-cs"/>
              </a:rPr>
              <a:t>Hibiscus</a:t>
            </a:r>
            <a:r>
              <a:rPr lang="es-ES_tradnl" sz="1200" kern="1200" dirty="0" smtClean="0">
                <a:solidFill>
                  <a:schemeClr val="tx1"/>
                </a:solidFill>
                <a:effectLst/>
                <a:latin typeface="Times New Roman" pitchFamily="18" charset="0"/>
                <a:ea typeface="+mn-ea"/>
                <a:cs typeface="+mn-cs"/>
              </a:rPr>
              <a:t> rosa-</a:t>
            </a:r>
            <a:r>
              <a:rPr lang="es-ES_tradnl" sz="1200" kern="1200" dirty="0" err="1" smtClean="0">
                <a:solidFill>
                  <a:schemeClr val="tx1"/>
                </a:solidFill>
                <a:effectLst/>
                <a:latin typeface="Times New Roman" pitchFamily="18" charset="0"/>
                <a:ea typeface="+mn-ea"/>
                <a:cs typeface="+mn-cs"/>
              </a:rPr>
              <a:t>sinensis</a:t>
            </a:r>
            <a:r>
              <a:rPr lang="es-ES_tradnl" sz="1200" kern="1200" dirty="0" smtClean="0">
                <a:solidFill>
                  <a:schemeClr val="tx1"/>
                </a:solidFill>
                <a:effectLst/>
                <a:latin typeface="Times New Roman" pitchFamily="18" charset="0"/>
                <a:ea typeface="+mn-ea"/>
                <a:cs typeface="+mn-cs"/>
              </a:rPr>
              <a:t>)</a:t>
            </a:r>
            <a:endParaRPr lang="en-US" sz="1200" kern="1200" dirty="0" smtClean="0">
              <a:solidFill>
                <a:schemeClr val="tx1"/>
              </a:solidFill>
              <a:effectLst/>
              <a:latin typeface="Times New Roman" pitchFamily="18" charset="0"/>
              <a:ea typeface="+mn-ea"/>
              <a:cs typeface="+mn-cs"/>
            </a:endParaRPr>
          </a:p>
          <a:p>
            <a:r>
              <a:rPr lang="es-ES_tradnl" sz="1200" kern="1200" dirty="0" smtClean="0">
                <a:solidFill>
                  <a:schemeClr val="tx1"/>
                </a:solidFill>
                <a:effectLst/>
                <a:latin typeface="Times New Roman" pitchFamily="18" charset="0"/>
                <a:ea typeface="+mn-ea"/>
                <a:cs typeface="+mn-cs"/>
              </a:rPr>
              <a:t>Coco (Cocos </a:t>
            </a:r>
            <a:r>
              <a:rPr lang="es-ES_tradnl" sz="1200" kern="1200" dirty="0" err="1" smtClean="0">
                <a:solidFill>
                  <a:schemeClr val="tx1"/>
                </a:solidFill>
                <a:effectLst/>
                <a:latin typeface="Times New Roman" pitchFamily="18" charset="0"/>
                <a:ea typeface="+mn-ea"/>
                <a:cs typeface="+mn-cs"/>
              </a:rPr>
              <a:t>nucifera</a:t>
            </a:r>
            <a:r>
              <a:rPr lang="es-ES_tradnl" sz="1200" kern="1200" dirty="0" smtClean="0">
                <a:solidFill>
                  <a:schemeClr val="tx1"/>
                </a:solidFill>
                <a:effectLst/>
                <a:latin typeface="Times New Roman" pitchFamily="18" charset="0"/>
                <a:ea typeface="+mn-ea"/>
                <a:cs typeface="+mn-cs"/>
              </a:rPr>
              <a:t>)</a:t>
            </a:r>
            <a:endParaRPr lang="en-US" sz="1200" kern="1200" dirty="0" smtClean="0">
              <a:solidFill>
                <a:schemeClr val="tx1"/>
              </a:solidFill>
              <a:effectLst/>
              <a:latin typeface="Times New Roman" pitchFamily="18" charset="0"/>
              <a:ea typeface="+mn-ea"/>
              <a:cs typeface="+mn-cs"/>
            </a:endParaRPr>
          </a:p>
          <a:p>
            <a:r>
              <a:rPr lang="es-ES_tradnl" sz="1200" kern="1200" dirty="0" smtClean="0">
                <a:solidFill>
                  <a:schemeClr val="tx1"/>
                </a:solidFill>
                <a:effectLst/>
                <a:latin typeface="Times New Roman" pitchFamily="18" charset="0"/>
                <a:ea typeface="+mn-ea"/>
                <a:cs typeface="+mn-cs"/>
              </a:rPr>
              <a:t>Limón (Citrus </a:t>
            </a:r>
            <a:r>
              <a:rPr lang="es-ES_tradnl" sz="1200" kern="1200" dirty="0" err="1" smtClean="0">
                <a:solidFill>
                  <a:schemeClr val="tx1"/>
                </a:solidFill>
                <a:effectLst/>
                <a:latin typeface="Times New Roman" pitchFamily="18" charset="0"/>
                <a:ea typeface="+mn-ea"/>
                <a:cs typeface="+mn-cs"/>
              </a:rPr>
              <a:t>limon</a:t>
            </a:r>
            <a:r>
              <a:rPr lang="es-ES_tradnl" sz="1200" kern="1200" dirty="0" smtClean="0">
                <a:solidFill>
                  <a:schemeClr val="tx1"/>
                </a:solidFill>
                <a:effectLst/>
                <a:latin typeface="Times New Roman" pitchFamily="18" charset="0"/>
                <a:ea typeface="+mn-ea"/>
                <a:cs typeface="+mn-cs"/>
              </a:rPr>
              <a:t>)</a:t>
            </a:r>
            <a:endParaRPr lang="en-US" sz="1200" kern="1200" dirty="0" smtClean="0">
              <a:solidFill>
                <a:schemeClr val="tx1"/>
              </a:solidFill>
              <a:effectLst/>
              <a:latin typeface="Times New Roman" pitchFamily="18" charset="0"/>
              <a:ea typeface="+mn-ea"/>
              <a:cs typeface="+mn-cs"/>
            </a:endParaRPr>
          </a:p>
          <a:p>
            <a:r>
              <a:rPr lang="es-ES_tradnl" sz="1200" kern="1200" dirty="0" smtClean="0">
                <a:solidFill>
                  <a:schemeClr val="tx1"/>
                </a:solidFill>
                <a:effectLst/>
                <a:latin typeface="Times New Roman" pitchFamily="18" charset="0"/>
                <a:ea typeface="+mn-ea"/>
                <a:cs typeface="+mn-cs"/>
              </a:rPr>
              <a:t>Mandarina (C. </a:t>
            </a:r>
            <a:r>
              <a:rPr lang="es-ES_tradnl" sz="1200" kern="1200" dirty="0" err="1" smtClean="0">
                <a:solidFill>
                  <a:schemeClr val="tx1"/>
                </a:solidFill>
                <a:effectLst/>
                <a:latin typeface="Times New Roman" pitchFamily="18" charset="0"/>
                <a:ea typeface="+mn-ea"/>
                <a:cs typeface="+mn-cs"/>
              </a:rPr>
              <a:t>reticulata</a:t>
            </a:r>
            <a:r>
              <a:rPr lang="es-ES_tradnl" sz="1200" kern="1200" dirty="0" smtClean="0">
                <a:solidFill>
                  <a:schemeClr val="tx1"/>
                </a:solidFill>
                <a:effectLst/>
                <a:latin typeface="Times New Roman" pitchFamily="18" charset="0"/>
                <a:ea typeface="+mn-ea"/>
                <a:cs typeface="+mn-cs"/>
              </a:rPr>
              <a:t>)</a:t>
            </a:r>
            <a:endParaRPr lang="en-US" sz="1200" kern="1200" dirty="0" smtClean="0">
              <a:solidFill>
                <a:schemeClr val="tx1"/>
              </a:solidFill>
              <a:effectLst/>
              <a:latin typeface="Times New Roman" pitchFamily="18" charset="0"/>
              <a:ea typeface="+mn-ea"/>
              <a:cs typeface="+mn-cs"/>
            </a:endParaRPr>
          </a:p>
          <a:p>
            <a:r>
              <a:rPr lang="es-ES_tradnl" sz="1200" kern="1200" dirty="0" smtClean="0">
                <a:solidFill>
                  <a:schemeClr val="tx1"/>
                </a:solidFill>
                <a:effectLst/>
                <a:latin typeface="Times New Roman" pitchFamily="18" charset="0"/>
                <a:ea typeface="+mn-ea"/>
                <a:cs typeface="+mn-cs"/>
              </a:rPr>
              <a:t>Naranja ombligo o Naranja </a:t>
            </a:r>
            <a:r>
              <a:rPr lang="es-ES_tradnl" sz="1200" kern="1200" dirty="0" err="1" smtClean="0">
                <a:solidFill>
                  <a:schemeClr val="tx1"/>
                </a:solidFill>
                <a:effectLst/>
                <a:latin typeface="Times New Roman" pitchFamily="18" charset="0"/>
                <a:ea typeface="+mn-ea"/>
                <a:cs typeface="+mn-cs"/>
              </a:rPr>
              <a:t>nebo</a:t>
            </a:r>
            <a:r>
              <a:rPr lang="es-ES_tradnl" sz="1200" kern="1200" dirty="0" smtClean="0">
                <a:solidFill>
                  <a:schemeClr val="tx1"/>
                </a:solidFill>
                <a:effectLst/>
                <a:latin typeface="Times New Roman" pitchFamily="18" charset="0"/>
                <a:ea typeface="+mn-ea"/>
                <a:cs typeface="+mn-cs"/>
              </a:rPr>
              <a:t> (C. </a:t>
            </a:r>
            <a:r>
              <a:rPr lang="es-ES_tradnl" sz="1200" kern="1200" dirty="0" err="1" smtClean="0">
                <a:solidFill>
                  <a:schemeClr val="tx1"/>
                </a:solidFill>
                <a:effectLst/>
                <a:latin typeface="Times New Roman" pitchFamily="18" charset="0"/>
                <a:ea typeface="+mn-ea"/>
                <a:cs typeface="+mn-cs"/>
              </a:rPr>
              <a:t>sinensis</a:t>
            </a:r>
            <a:r>
              <a:rPr lang="es-ES_tradnl" sz="1200" kern="1200" dirty="0" smtClean="0">
                <a:solidFill>
                  <a:schemeClr val="tx1"/>
                </a:solidFill>
                <a:effectLst/>
                <a:latin typeface="Times New Roman" pitchFamily="18" charset="0"/>
                <a:ea typeface="+mn-ea"/>
                <a:cs typeface="+mn-cs"/>
              </a:rPr>
              <a:t>)</a:t>
            </a:r>
            <a:endParaRPr lang="en-US" sz="1200" kern="1200" dirty="0" smtClean="0">
              <a:solidFill>
                <a:schemeClr val="tx1"/>
              </a:solidFill>
              <a:effectLst/>
              <a:latin typeface="Times New Roman" pitchFamily="18" charset="0"/>
              <a:ea typeface="+mn-ea"/>
              <a:cs typeface="+mn-cs"/>
            </a:endParaRPr>
          </a:p>
          <a:p>
            <a:r>
              <a:rPr lang="es-ES_tradnl" sz="1200" kern="1200" dirty="0" smtClean="0">
                <a:solidFill>
                  <a:schemeClr val="tx1"/>
                </a:solidFill>
                <a:effectLst/>
                <a:latin typeface="Times New Roman" pitchFamily="18" charset="0"/>
                <a:ea typeface="+mn-ea"/>
                <a:cs typeface="+mn-cs"/>
              </a:rPr>
              <a:t>Palmas en el género </a:t>
            </a:r>
            <a:r>
              <a:rPr lang="es-ES_tradnl" sz="1200" kern="1200" dirty="0" err="1" smtClean="0">
                <a:solidFill>
                  <a:schemeClr val="tx1"/>
                </a:solidFill>
                <a:effectLst/>
                <a:latin typeface="Times New Roman" pitchFamily="18" charset="0"/>
                <a:ea typeface="+mn-ea"/>
                <a:cs typeface="+mn-cs"/>
              </a:rPr>
              <a:t>Chamaedorea</a:t>
            </a:r>
            <a:endParaRPr lang="en-US" sz="1200" kern="1200" dirty="0" smtClean="0">
              <a:solidFill>
                <a:schemeClr val="tx1"/>
              </a:solidFill>
              <a:effectLst/>
              <a:latin typeface="Times New Roman" pitchFamily="18" charset="0"/>
              <a:ea typeface="+mn-ea"/>
              <a:cs typeface="+mn-cs"/>
            </a:endParaRPr>
          </a:p>
          <a:p>
            <a:r>
              <a:rPr lang="es-ES_tradnl" sz="1200" kern="1200" dirty="0" smtClean="0">
                <a:solidFill>
                  <a:schemeClr val="tx1"/>
                </a:solidFill>
                <a:effectLst/>
                <a:latin typeface="Times New Roman" pitchFamily="18" charset="0"/>
                <a:ea typeface="+mn-ea"/>
                <a:cs typeface="+mn-cs"/>
              </a:rPr>
              <a:t>Cereza, </a:t>
            </a:r>
            <a:r>
              <a:rPr lang="es-ES_tradnl" sz="1200" kern="1200" dirty="0" err="1" smtClean="0">
                <a:solidFill>
                  <a:schemeClr val="tx1"/>
                </a:solidFill>
                <a:effectLst/>
                <a:latin typeface="Times New Roman" pitchFamily="18" charset="0"/>
                <a:ea typeface="+mn-ea"/>
                <a:cs typeface="+mn-cs"/>
              </a:rPr>
              <a:t>Ginda</a:t>
            </a:r>
            <a:r>
              <a:rPr lang="es-ES_tradnl" sz="1200" kern="1200" dirty="0" smtClean="0">
                <a:solidFill>
                  <a:schemeClr val="tx1"/>
                </a:solidFill>
                <a:effectLst/>
                <a:latin typeface="Times New Roman" pitchFamily="18" charset="0"/>
                <a:ea typeface="+mn-ea"/>
                <a:cs typeface="+mn-cs"/>
              </a:rPr>
              <a:t> o Grosella (Eugenia </a:t>
            </a:r>
            <a:r>
              <a:rPr lang="es-ES_tradnl" sz="1200" kern="1200" dirty="0" err="1" smtClean="0">
                <a:solidFill>
                  <a:schemeClr val="tx1"/>
                </a:solidFill>
                <a:effectLst/>
                <a:latin typeface="Times New Roman" pitchFamily="18" charset="0"/>
                <a:ea typeface="+mn-ea"/>
                <a:cs typeface="+mn-cs"/>
              </a:rPr>
              <a:t>uniflora</a:t>
            </a:r>
            <a:r>
              <a:rPr lang="es-ES_tradnl" sz="1200" kern="1200" dirty="0" smtClean="0">
                <a:solidFill>
                  <a:schemeClr val="tx1"/>
                </a:solidFill>
                <a:effectLst/>
                <a:latin typeface="Times New Roman" pitchFamily="18" charset="0"/>
                <a:ea typeface="+mn-ea"/>
                <a:cs typeface="+mn-cs"/>
              </a:rPr>
              <a:t>)</a:t>
            </a:r>
            <a:endParaRPr lang="en-US" sz="1200" kern="1200" dirty="0" smtClean="0">
              <a:solidFill>
                <a:schemeClr val="tx1"/>
              </a:solidFill>
              <a:effectLst/>
              <a:latin typeface="Times New Roman" pitchFamily="18" charset="0"/>
              <a:ea typeface="+mn-ea"/>
              <a:cs typeface="+mn-cs"/>
            </a:endParaRPr>
          </a:p>
          <a:p>
            <a:r>
              <a:rPr lang="es-ES_tradnl" sz="1200" kern="1200" dirty="0" smtClean="0">
                <a:solidFill>
                  <a:schemeClr val="tx1"/>
                </a:solidFill>
                <a:effectLst/>
                <a:latin typeface="Times New Roman" pitchFamily="18" charset="0"/>
                <a:ea typeface="+mn-ea"/>
                <a:cs typeface="+mn-cs"/>
              </a:rPr>
              <a:t>Anón o Manzana Dulce (</a:t>
            </a:r>
            <a:r>
              <a:rPr lang="es-ES_tradnl" sz="1200" kern="1200" dirty="0" err="1" smtClean="0">
                <a:solidFill>
                  <a:schemeClr val="tx1"/>
                </a:solidFill>
                <a:effectLst/>
                <a:latin typeface="Times New Roman" pitchFamily="18" charset="0"/>
                <a:ea typeface="+mn-ea"/>
                <a:cs typeface="+mn-cs"/>
              </a:rPr>
              <a:t>Annona</a:t>
            </a:r>
            <a:r>
              <a:rPr lang="es-ES_tradnl" sz="1200" kern="1200" dirty="0" smtClean="0">
                <a:solidFill>
                  <a:schemeClr val="tx1"/>
                </a:solidFill>
                <a:effectLst/>
                <a:latin typeface="Times New Roman" pitchFamily="18" charset="0"/>
                <a:ea typeface="+mn-ea"/>
                <a:cs typeface="+mn-cs"/>
              </a:rPr>
              <a:t> </a:t>
            </a:r>
            <a:r>
              <a:rPr lang="es-ES_tradnl" sz="1200" kern="1200" dirty="0" err="1" smtClean="0">
                <a:solidFill>
                  <a:schemeClr val="tx1"/>
                </a:solidFill>
                <a:effectLst/>
                <a:latin typeface="Times New Roman" pitchFamily="18" charset="0"/>
                <a:ea typeface="+mn-ea"/>
                <a:cs typeface="+mn-cs"/>
              </a:rPr>
              <a:t>squamosa</a:t>
            </a:r>
            <a:r>
              <a:rPr lang="es-ES_tradnl" sz="1200" kern="1200" dirty="0" smtClean="0">
                <a:solidFill>
                  <a:schemeClr val="tx1"/>
                </a:solidFill>
                <a:effectLst/>
                <a:latin typeface="Times New Roman" pitchFamily="18" charset="0"/>
                <a:ea typeface="+mn-ea"/>
                <a:cs typeface="+mn-cs"/>
              </a:rPr>
              <a:t>)</a:t>
            </a:r>
            <a:endParaRPr lang="en-US" sz="1200" kern="1200" dirty="0" smtClean="0">
              <a:solidFill>
                <a:schemeClr val="tx1"/>
              </a:solidFill>
              <a:effectLst/>
              <a:latin typeface="Times New Roman" pitchFamily="18" charset="0"/>
              <a:ea typeface="+mn-ea"/>
              <a:cs typeface="+mn-cs"/>
            </a:endParaRPr>
          </a:p>
          <a:p>
            <a:r>
              <a:rPr lang="es-ES_tradnl" sz="1200" kern="1200" dirty="0" smtClean="0">
                <a:solidFill>
                  <a:schemeClr val="tx1"/>
                </a:solidFill>
                <a:effectLst/>
                <a:latin typeface="Times New Roman" pitchFamily="18" charset="0"/>
                <a:ea typeface="+mn-ea"/>
                <a:cs typeface="+mn-cs"/>
              </a:rPr>
              <a:t>Tilo o </a:t>
            </a:r>
            <a:r>
              <a:rPr lang="es-ES_tradnl" sz="1200" kern="1200" dirty="0" err="1" smtClean="0">
                <a:solidFill>
                  <a:schemeClr val="tx1"/>
                </a:solidFill>
                <a:effectLst/>
                <a:latin typeface="Times New Roman" pitchFamily="18" charset="0"/>
                <a:ea typeface="+mn-ea"/>
                <a:cs typeface="+mn-cs"/>
              </a:rPr>
              <a:t>Til</a:t>
            </a:r>
            <a:r>
              <a:rPr lang="es-ES_tradnl" sz="1200" kern="1200" dirty="0" smtClean="0">
                <a:solidFill>
                  <a:schemeClr val="tx1"/>
                </a:solidFill>
                <a:effectLst/>
                <a:latin typeface="Times New Roman" pitchFamily="18" charset="0"/>
                <a:ea typeface="+mn-ea"/>
                <a:cs typeface="+mn-cs"/>
              </a:rPr>
              <a:t> (</a:t>
            </a:r>
            <a:r>
              <a:rPr lang="es-ES_tradnl" sz="1200" kern="1200" dirty="0" err="1" smtClean="0">
                <a:solidFill>
                  <a:schemeClr val="tx1"/>
                </a:solidFill>
                <a:effectLst/>
                <a:latin typeface="Times New Roman" pitchFamily="18" charset="0"/>
                <a:ea typeface="+mn-ea"/>
                <a:cs typeface="+mn-cs"/>
              </a:rPr>
              <a:t>Ocotea</a:t>
            </a:r>
            <a:r>
              <a:rPr lang="es-ES_tradnl" sz="1200" kern="1200" dirty="0" smtClean="0">
                <a:solidFill>
                  <a:schemeClr val="tx1"/>
                </a:solidFill>
                <a:effectLst/>
                <a:latin typeface="Times New Roman" pitchFamily="18" charset="0"/>
                <a:ea typeface="+mn-ea"/>
                <a:cs typeface="+mn-cs"/>
              </a:rPr>
              <a:t> </a:t>
            </a:r>
            <a:r>
              <a:rPr lang="es-ES_tradnl" sz="1200" kern="1200" dirty="0" err="1" smtClean="0">
                <a:solidFill>
                  <a:schemeClr val="tx1"/>
                </a:solidFill>
                <a:effectLst/>
                <a:latin typeface="Times New Roman" pitchFamily="18" charset="0"/>
                <a:ea typeface="+mn-ea"/>
                <a:cs typeface="+mn-cs"/>
              </a:rPr>
              <a:t>foetens</a:t>
            </a:r>
            <a:r>
              <a:rPr lang="es-ES_tradnl" sz="1200" kern="1200" dirty="0" smtClean="0">
                <a:solidFill>
                  <a:schemeClr val="tx1"/>
                </a:solidFill>
                <a:effectLst/>
                <a:latin typeface="Times New Roman" pitchFamily="18" charset="0"/>
                <a:ea typeface="+mn-ea"/>
                <a:cs typeface="+mn-cs"/>
              </a:rPr>
              <a:t>)</a:t>
            </a:r>
            <a:endParaRPr lang="en-US" sz="1200" kern="1200" dirty="0" smtClean="0">
              <a:solidFill>
                <a:schemeClr val="tx1"/>
              </a:solidFill>
              <a:effectLst/>
              <a:latin typeface="Times New Roman" pitchFamily="18" charset="0"/>
              <a:ea typeface="+mn-ea"/>
              <a:cs typeface="+mn-cs"/>
            </a:endParaRPr>
          </a:p>
          <a:p>
            <a:r>
              <a:rPr lang="es-ES_tradnl" sz="1200" kern="1200" dirty="0" smtClean="0">
                <a:solidFill>
                  <a:schemeClr val="tx1"/>
                </a:solidFill>
                <a:effectLst/>
                <a:latin typeface="Times New Roman" pitchFamily="18" charset="0"/>
                <a:ea typeface="+mn-ea"/>
                <a:cs typeface="+mn-cs"/>
              </a:rPr>
              <a:t> </a:t>
            </a:r>
            <a:endParaRPr lang="en-US" sz="1200" kern="1200" dirty="0" smtClean="0">
              <a:solidFill>
                <a:schemeClr val="tx1"/>
              </a:solidFill>
              <a:effectLst/>
              <a:latin typeface="Times New Roman" pitchFamily="18" charset="0"/>
              <a:ea typeface="+mn-ea"/>
              <a:cs typeface="+mn-cs"/>
            </a:endParaRPr>
          </a:p>
          <a:p>
            <a:r>
              <a:rPr lang="es-ES_tradnl" sz="1200" kern="1200" dirty="0" smtClean="0">
                <a:solidFill>
                  <a:schemeClr val="tx1"/>
                </a:solidFill>
                <a:effectLst/>
                <a:latin typeface="Times New Roman" pitchFamily="18" charset="0"/>
                <a:ea typeface="+mn-ea"/>
                <a:cs typeface="+mn-cs"/>
              </a:rPr>
              <a:t>Según la base de datos del “</a:t>
            </a:r>
            <a:r>
              <a:rPr lang="en-US" sz="1200" kern="1200" dirty="0" smtClean="0">
                <a:solidFill>
                  <a:schemeClr val="tx1"/>
                </a:solidFill>
                <a:effectLst/>
                <a:latin typeface="Times New Roman" pitchFamily="18" charset="0"/>
                <a:ea typeface="+mn-ea"/>
                <a:cs typeface="+mn-cs"/>
              </a:rPr>
              <a:t>Florida Department of Agriculture and Consumer Services -Division of Plant Industry” (</a:t>
            </a:r>
            <a:r>
              <a:rPr lang="es-ES_tradnl" sz="1200" kern="1200" dirty="0" smtClean="0">
                <a:solidFill>
                  <a:schemeClr val="tx1"/>
                </a:solidFill>
                <a:effectLst/>
                <a:latin typeface="Times New Roman" pitchFamily="18" charset="0"/>
                <a:ea typeface="+mn-ea"/>
                <a:cs typeface="+mn-cs"/>
              </a:rPr>
              <a:t>FDACS-DPI) Hay otras plantas hospederas o anfitrionas dentro de las cuales están:</a:t>
            </a:r>
            <a:endParaRPr lang="en-US" sz="1200" kern="1200" dirty="0" smtClean="0">
              <a:solidFill>
                <a:schemeClr val="tx1"/>
              </a:solidFill>
              <a:effectLst/>
              <a:latin typeface="Times New Roman" pitchFamily="18" charset="0"/>
              <a:ea typeface="+mn-ea"/>
              <a:cs typeface="+mn-cs"/>
            </a:endParaRPr>
          </a:p>
          <a:p>
            <a:r>
              <a:rPr lang="es-ES_tradnl" sz="1200" kern="1200" dirty="0" smtClean="0">
                <a:solidFill>
                  <a:schemeClr val="tx1"/>
                </a:solidFill>
                <a:effectLst/>
                <a:latin typeface="Times New Roman" pitchFamily="18" charset="0"/>
                <a:ea typeface="+mn-ea"/>
                <a:cs typeface="+mn-cs"/>
              </a:rPr>
              <a:t>Árbol de </a:t>
            </a:r>
            <a:r>
              <a:rPr lang="es-ES_tradnl" sz="1200" kern="1200" dirty="0" err="1" smtClean="0">
                <a:solidFill>
                  <a:schemeClr val="tx1"/>
                </a:solidFill>
                <a:effectLst/>
                <a:latin typeface="Times New Roman" pitchFamily="18" charset="0"/>
                <a:ea typeface="+mn-ea"/>
                <a:cs typeface="+mn-cs"/>
              </a:rPr>
              <a:t>Banyan</a:t>
            </a:r>
            <a:r>
              <a:rPr lang="es-ES_tradnl" sz="1200" kern="1200" dirty="0" smtClean="0">
                <a:solidFill>
                  <a:schemeClr val="tx1"/>
                </a:solidFill>
                <a:effectLst/>
                <a:latin typeface="Times New Roman" pitchFamily="18" charset="0"/>
                <a:ea typeface="+mn-ea"/>
                <a:cs typeface="+mn-cs"/>
              </a:rPr>
              <a:t> (Ficus </a:t>
            </a:r>
            <a:r>
              <a:rPr lang="es-ES_tradnl" sz="1200" kern="1200" dirty="0" err="1" smtClean="0">
                <a:solidFill>
                  <a:schemeClr val="tx1"/>
                </a:solidFill>
                <a:effectLst/>
                <a:latin typeface="Times New Roman" pitchFamily="18" charset="0"/>
                <a:ea typeface="+mn-ea"/>
                <a:cs typeface="+mn-cs"/>
              </a:rPr>
              <a:t>benghalensis</a:t>
            </a:r>
            <a:r>
              <a:rPr lang="es-ES_tradnl" sz="1200" kern="1200" dirty="0" smtClean="0">
                <a:solidFill>
                  <a:schemeClr val="tx1"/>
                </a:solidFill>
                <a:effectLst/>
                <a:latin typeface="Times New Roman" pitchFamily="18" charset="0"/>
                <a:ea typeface="+mn-ea"/>
                <a:cs typeface="+mn-cs"/>
              </a:rPr>
              <a:t>)</a:t>
            </a:r>
            <a:endParaRPr lang="en-US" sz="1200" kern="1200" dirty="0" smtClean="0">
              <a:solidFill>
                <a:schemeClr val="tx1"/>
              </a:solidFill>
              <a:effectLst/>
              <a:latin typeface="Times New Roman" pitchFamily="18" charset="0"/>
              <a:ea typeface="+mn-ea"/>
              <a:cs typeface="+mn-cs"/>
            </a:endParaRPr>
          </a:p>
          <a:p>
            <a:r>
              <a:rPr lang="es-ES_tradnl" sz="1200" kern="1200" dirty="0" smtClean="0">
                <a:solidFill>
                  <a:schemeClr val="tx1"/>
                </a:solidFill>
                <a:effectLst/>
                <a:latin typeface="Times New Roman" pitchFamily="18" charset="0"/>
                <a:ea typeface="+mn-ea"/>
                <a:cs typeface="+mn-cs"/>
              </a:rPr>
              <a:t>Guayaba (</a:t>
            </a:r>
            <a:r>
              <a:rPr lang="es-ES_tradnl" sz="1200" kern="1200" dirty="0" err="1" smtClean="0">
                <a:solidFill>
                  <a:schemeClr val="tx1"/>
                </a:solidFill>
                <a:effectLst/>
                <a:latin typeface="Times New Roman" pitchFamily="18" charset="0"/>
                <a:ea typeface="+mn-ea"/>
                <a:cs typeface="+mn-cs"/>
              </a:rPr>
              <a:t>Psidium</a:t>
            </a:r>
            <a:r>
              <a:rPr lang="es-ES_tradnl" sz="1200" kern="1200" dirty="0" smtClean="0">
                <a:solidFill>
                  <a:schemeClr val="tx1"/>
                </a:solidFill>
                <a:effectLst/>
                <a:latin typeface="Times New Roman" pitchFamily="18" charset="0"/>
                <a:ea typeface="+mn-ea"/>
                <a:cs typeface="+mn-cs"/>
              </a:rPr>
              <a:t> </a:t>
            </a:r>
            <a:r>
              <a:rPr lang="es-ES_tradnl" sz="1200" kern="1200" dirty="0" err="1" smtClean="0">
                <a:solidFill>
                  <a:schemeClr val="tx1"/>
                </a:solidFill>
                <a:effectLst/>
                <a:latin typeface="Times New Roman" pitchFamily="18" charset="0"/>
                <a:ea typeface="+mn-ea"/>
                <a:cs typeface="+mn-cs"/>
              </a:rPr>
              <a:t>guajava</a:t>
            </a:r>
            <a:r>
              <a:rPr lang="es-ES_tradnl" sz="1200" kern="1200" dirty="0" smtClean="0">
                <a:solidFill>
                  <a:schemeClr val="tx1"/>
                </a:solidFill>
                <a:effectLst/>
                <a:latin typeface="Times New Roman" pitchFamily="18" charset="0"/>
                <a:ea typeface="+mn-ea"/>
                <a:cs typeface="+mn-cs"/>
              </a:rPr>
              <a:t>)</a:t>
            </a:r>
            <a:endParaRPr lang="en-US" sz="1200" kern="1200" dirty="0" smtClean="0">
              <a:solidFill>
                <a:schemeClr val="tx1"/>
              </a:solidFill>
              <a:effectLst/>
              <a:latin typeface="Times New Roman" pitchFamily="18" charset="0"/>
              <a:ea typeface="+mn-ea"/>
              <a:cs typeface="+mn-cs"/>
            </a:endParaRPr>
          </a:p>
          <a:p>
            <a:r>
              <a:rPr lang="es-ES_tradnl" sz="1200" kern="1200" dirty="0" smtClean="0">
                <a:solidFill>
                  <a:schemeClr val="tx1"/>
                </a:solidFill>
                <a:effectLst/>
                <a:latin typeface="Times New Roman" pitchFamily="18" charset="0"/>
                <a:ea typeface="+mn-ea"/>
                <a:cs typeface="+mn-cs"/>
              </a:rPr>
              <a:t>Laurel indio (Ficus </a:t>
            </a:r>
            <a:r>
              <a:rPr lang="es-ES_tradnl" sz="1200" kern="1200" dirty="0" err="1" smtClean="0">
                <a:solidFill>
                  <a:schemeClr val="tx1"/>
                </a:solidFill>
                <a:effectLst/>
                <a:latin typeface="Times New Roman" pitchFamily="18" charset="0"/>
                <a:ea typeface="+mn-ea"/>
                <a:cs typeface="+mn-cs"/>
              </a:rPr>
              <a:t>microcarpa</a:t>
            </a:r>
            <a:r>
              <a:rPr lang="es-ES_tradnl" sz="1200" kern="1200" dirty="0" smtClean="0">
                <a:solidFill>
                  <a:schemeClr val="tx1"/>
                </a:solidFill>
                <a:effectLst/>
                <a:latin typeface="Times New Roman" pitchFamily="18" charset="0"/>
                <a:ea typeface="+mn-ea"/>
                <a:cs typeface="+mn-cs"/>
              </a:rPr>
              <a:t>)</a:t>
            </a:r>
            <a:endParaRPr lang="en-US" sz="1200" kern="1200" dirty="0" smtClean="0">
              <a:solidFill>
                <a:schemeClr val="tx1"/>
              </a:solidFill>
              <a:effectLst/>
              <a:latin typeface="Times New Roman" pitchFamily="18" charset="0"/>
              <a:ea typeface="+mn-ea"/>
              <a:cs typeface="+mn-cs"/>
            </a:endParaRPr>
          </a:p>
          <a:p>
            <a:r>
              <a:rPr lang="es-ES_tradnl" sz="1200" kern="1200" dirty="0" smtClean="0">
                <a:solidFill>
                  <a:schemeClr val="tx1"/>
                </a:solidFill>
                <a:effectLst/>
                <a:latin typeface="Times New Roman" pitchFamily="18" charset="0"/>
                <a:ea typeface="+mn-ea"/>
                <a:cs typeface="+mn-cs"/>
              </a:rPr>
              <a:t>Mamey o Sapote rojo (</a:t>
            </a:r>
            <a:r>
              <a:rPr lang="es-ES_tradnl" sz="1200" kern="1200" dirty="0" err="1" smtClean="0">
                <a:solidFill>
                  <a:schemeClr val="tx1"/>
                </a:solidFill>
                <a:effectLst/>
                <a:latin typeface="Times New Roman" pitchFamily="18" charset="0"/>
                <a:ea typeface="+mn-ea"/>
                <a:cs typeface="+mn-cs"/>
              </a:rPr>
              <a:t>Pouteria</a:t>
            </a:r>
            <a:r>
              <a:rPr lang="es-ES_tradnl" sz="1200" kern="1200" dirty="0" smtClean="0">
                <a:solidFill>
                  <a:schemeClr val="tx1"/>
                </a:solidFill>
                <a:effectLst/>
                <a:latin typeface="Times New Roman" pitchFamily="18" charset="0"/>
                <a:ea typeface="+mn-ea"/>
                <a:cs typeface="+mn-cs"/>
              </a:rPr>
              <a:t> </a:t>
            </a:r>
            <a:r>
              <a:rPr lang="es-ES_tradnl" sz="1200" kern="1200" dirty="0" err="1" smtClean="0">
                <a:solidFill>
                  <a:schemeClr val="tx1"/>
                </a:solidFill>
                <a:effectLst/>
                <a:latin typeface="Times New Roman" pitchFamily="18" charset="0"/>
                <a:ea typeface="+mn-ea"/>
                <a:cs typeface="+mn-cs"/>
              </a:rPr>
              <a:t>sapota</a:t>
            </a:r>
            <a:r>
              <a:rPr lang="es-ES_tradnl" sz="1200" kern="1200" dirty="0" smtClean="0">
                <a:solidFill>
                  <a:schemeClr val="tx1"/>
                </a:solidFill>
                <a:effectLst/>
                <a:latin typeface="Times New Roman" pitchFamily="18" charset="0"/>
                <a:ea typeface="+mn-ea"/>
                <a:cs typeface="+mn-cs"/>
              </a:rPr>
              <a:t>)</a:t>
            </a:r>
            <a:endParaRPr lang="en-US" sz="1200" kern="1200" dirty="0" smtClean="0">
              <a:solidFill>
                <a:schemeClr val="tx1"/>
              </a:solidFill>
              <a:effectLst/>
              <a:latin typeface="Times New Roman" pitchFamily="18" charset="0"/>
              <a:ea typeface="+mn-ea"/>
              <a:cs typeface="+mn-cs"/>
            </a:endParaRPr>
          </a:p>
          <a:p>
            <a:r>
              <a:rPr lang="es-ES_tradnl" sz="1200" kern="1200" dirty="0" smtClean="0">
                <a:solidFill>
                  <a:schemeClr val="tx1"/>
                </a:solidFill>
                <a:effectLst/>
                <a:latin typeface="Times New Roman" pitchFamily="18" charset="0"/>
                <a:ea typeface="+mn-ea"/>
                <a:cs typeface="+mn-cs"/>
              </a:rPr>
              <a:t>Ficus benjamina (Ficus benjamina)</a:t>
            </a:r>
            <a:endParaRPr lang="en-US" sz="1200" kern="1200" dirty="0" smtClean="0">
              <a:solidFill>
                <a:schemeClr val="tx1"/>
              </a:solidFill>
              <a:effectLst/>
              <a:latin typeface="Times New Roman" pitchFamily="18" charset="0"/>
              <a:ea typeface="+mn-ea"/>
              <a:cs typeface="+mn-cs"/>
            </a:endParaRPr>
          </a:p>
          <a:p>
            <a:r>
              <a:rPr lang="es-ES_tradnl" sz="1200" kern="1200" dirty="0" smtClean="0">
                <a:solidFill>
                  <a:schemeClr val="tx1"/>
                </a:solidFill>
                <a:effectLst/>
                <a:latin typeface="Times New Roman" pitchFamily="18" charset="0"/>
                <a:ea typeface="+mn-ea"/>
                <a:cs typeface="+mn-cs"/>
              </a:rPr>
              <a:t>Actualmente es muy reportado en ficus benjamina (Ficus </a:t>
            </a:r>
            <a:r>
              <a:rPr lang="es-ES_tradnl" sz="1200" kern="1200" dirty="0" err="1" smtClean="0">
                <a:solidFill>
                  <a:schemeClr val="tx1"/>
                </a:solidFill>
                <a:effectLst/>
                <a:latin typeface="Times New Roman" pitchFamily="18" charset="0"/>
                <a:ea typeface="+mn-ea"/>
                <a:cs typeface="+mn-cs"/>
              </a:rPr>
              <a:t>benjaminia</a:t>
            </a:r>
            <a:r>
              <a:rPr lang="es-ES_tradnl" sz="1200" kern="1200" dirty="0" smtClean="0">
                <a:solidFill>
                  <a:schemeClr val="tx1"/>
                </a:solidFill>
                <a:effectLst/>
                <a:latin typeface="Times New Roman" pitchFamily="18" charset="0"/>
                <a:ea typeface="+mn-ea"/>
                <a:cs typeface="+mn-cs"/>
              </a:rPr>
              <a:t>).</a:t>
            </a:r>
            <a:endParaRPr lang="en-US" sz="1200" kern="1200" dirty="0" smtClean="0">
              <a:solidFill>
                <a:schemeClr val="tx1"/>
              </a:solidFill>
              <a:effectLst/>
              <a:latin typeface="Times New Roman" pitchFamily="18" charset="0"/>
              <a:ea typeface="+mn-ea"/>
              <a:cs typeface="+mn-cs"/>
            </a:endParaRPr>
          </a:p>
          <a:p>
            <a:pPr>
              <a:defRPr/>
            </a:pPr>
            <a:endParaRPr lang="en-US" dirty="0" smtClean="0"/>
          </a:p>
          <a:p>
            <a:pPr>
              <a:defRPr/>
            </a:pPr>
            <a:endParaRPr lang="en-US" dirty="0" smtClean="0"/>
          </a:p>
          <a:p>
            <a:pPr>
              <a:defRPr/>
            </a:pPr>
            <a:r>
              <a:rPr lang="en-US" dirty="0" err="1" smtClean="0"/>
              <a:t>Fuente</a:t>
            </a:r>
            <a:r>
              <a:rPr lang="en-US" dirty="0" smtClean="0"/>
              <a:t> de </a:t>
            </a:r>
            <a:r>
              <a:rPr lang="en-US" dirty="0" err="1" smtClean="0"/>
              <a:t>Informacion</a:t>
            </a:r>
            <a:r>
              <a:rPr lang="en-US" dirty="0" smtClean="0"/>
              <a:t> :</a:t>
            </a:r>
          </a:p>
          <a:p>
            <a:pPr>
              <a:defRPr/>
            </a:pPr>
            <a:r>
              <a:rPr lang="en-US" dirty="0" smtClean="0"/>
              <a:t>Evans, G.A. 2008.  The Whiteflies (Hemiptera: Aleyrodidae) of the World and Their Host Plants and Natural Enemies.  USDA-APHIS.</a:t>
            </a:r>
          </a:p>
          <a:p>
            <a:pPr>
              <a:defRPr/>
            </a:pPr>
            <a:r>
              <a:rPr lang="en-US" dirty="0" smtClean="0"/>
              <a:t>	accessed 2/26/2012 – </a:t>
            </a:r>
          </a:p>
          <a:p>
            <a:pPr>
              <a:defRPr/>
            </a:pPr>
            <a:r>
              <a:rPr lang="en-US" dirty="0" smtClean="0"/>
              <a:t>	http://www.sel.barc.usda.gov:8080/1WF/World-Whitefly-Catalog.pdf</a:t>
            </a:r>
          </a:p>
          <a:p>
            <a:pPr>
              <a:defRPr/>
            </a:pPr>
            <a:r>
              <a:rPr lang="en-US" dirty="0" smtClean="0"/>
              <a:t>Martin, J. H. 1996. Neotropical whiteflies of the subfamily Aleurodicinae established in the western Palearctic (Homoptera: Aleyrodidae). Journal of Natural History 30: 1849–1859.</a:t>
            </a:r>
          </a:p>
          <a:p>
            <a:pPr>
              <a:defRPr/>
            </a:pPr>
            <a:r>
              <a:rPr lang="en-US" dirty="0" smtClean="0"/>
              <a:t>Stocks, I.C.  2012. Bondar’s Nesting Whitefly, </a:t>
            </a:r>
            <a:r>
              <a:rPr lang="en-US" i="1" dirty="0" smtClean="0"/>
              <a:t>Paraleyrodes bondari</a:t>
            </a:r>
            <a:r>
              <a:rPr lang="en-US" dirty="0" smtClean="0"/>
              <a:t>, a Whitefly (Hemiptera: Aleyrodidae) New to Florida Attacking Ficus and Other Hosts. FDACS-DPI Pest Alert.  </a:t>
            </a:r>
          </a:p>
          <a:p>
            <a:pPr>
              <a:defRPr/>
            </a:pPr>
            <a:r>
              <a:rPr lang="en-US" dirty="0" smtClean="0"/>
              <a:t>	accessed 2/25/2012-</a:t>
            </a:r>
          </a:p>
          <a:p>
            <a:pPr>
              <a:defRPr/>
            </a:pPr>
            <a:r>
              <a:rPr lang="en-US" dirty="0" smtClean="0"/>
              <a:t>	http://www.freshfromflorida.com/pi/pest-alerts/pdf/paraleyrodes-bondari.pdf </a:t>
            </a:r>
          </a:p>
          <a:p>
            <a:pPr>
              <a:defRPr/>
            </a:pPr>
            <a:endParaRPr lang="en-US" dirty="0" smtClean="0"/>
          </a:p>
          <a:p>
            <a:pPr>
              <a:defRPr/>
            </a:pPr>
            <a:endParaRPr lang="en-US" dirty="0"/>
          </a:p>
        </p:txBody>
      </p:sp>
      <p:sp>
        <p:nvSpPr>
          <p:cNvPr id="4" name="Slide Number Placeholder 3"/>
          <p:cNvSpPr>
            <a:spLocks noGrp="1"/>
          </p:cNvSpPr>
          <p:nvPr>
            <p:ph type="sldNum" sz="quarter" idx="5"/>
          </p:nvPr>
        </p:nvSpPr>
        <p:spPr/>
        <p:txBody>
          <a:bodyPr/>
          <a:lstStyle/>
          <a:p>
            <a:pPr>
              <a:defRPr/>
            </a:pPr>
            <a:fld id="{8EAA84B7-D5D8-47DE-A03A-1761762CA16B}" type="slidenum">
              <a:rPr lang="en-US" smtClean="0"/>
              <a:pPr>
                <a:defRPr/>
              </a:pPr>
              <a:t>9</a:t>
            </a:fld>
            <a:endParaRPr lang="en-US" dirty="0"/>
          </a:p>
        </p:txBody>
      </p:sp>
    </p:spTree>
    <p:extLst>
      <p:ext uri="{BB962C8B-B14F-4D97-AF65-F5344CB8AC3E}">
        <p14:creationId xmlns:p14="http://schemas.microsoft.com/office/powerpoint/2010/main" val="5097531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e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e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jpe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jpe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jpe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jpe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1066400048"/>
      </p:ext>
    </p:extLst>
  </p:cSld>
  <p:clrMapOvr>
    <a:masterClrMapping/>
  </p:clrMapOvr>
  <p:transition advClick="0"/>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Sample photo slide">
    <p:spTree>
      <p:nvGrpSpPr>
        <p:cNvPr id="1" name=""/>
        <p:cNvGrpSpPr/>
        <p:nvPr/>
      </p:nvGrpSpPr>
      <p:grpSpPr>
        <a:xfrm>
          <a:off x="0" y="0"/>
          <a:ext cx="0" cy="0"/>
          <a:chOff x="0" y="0"/>
          <a:chExt cx="0" cy="0"/>
        </a:xfrm>
      </p:grpSpPr>
      <p:pic>
        <p:nvPicPr>
          <p:cNvPr id="4" name="Picture 3" descr="5194045-LGPT.jpg"/>
          <p:cNvPicPr>
            <a:picLocks noChangeAspect="1"/>
          </p:cNvPicPr>
          <p:nvPr/>
        </p:nvPicPr>
        <p:blipFill>
          <a:blip r:embed="rId2" cstate="print"/>
          <a:srcRect l="2285" r="1460" b="6609"/>
          <a:stretch>
            <a:fillRect/>
          </a:stretch>
        </p:blipFill>
        <p:spPr>
          <a:xfrm>
            <a:off x="1326103" y="361390"/>
            <a:ext cx="6581422" cy="4257078"/>
          </a:xfrm>
          <a:prstGeom prst="roundRect">
            <a:avLst/>
          </a:prstGeom>
          <a:ln w="38100">
            <a:solidFill>
              <a:srgbClr val="003366"/>
            </a:solidFill>
          </a:ln>
          <a:effectLst>
            <a:outerShdw blurRad="292100" dist="139700" dir="2700000" algn="tl" rotWithShape="0">
              <a:srgbClr val="333333">
                <a:alpha val="65000"/>
              </a:srgbClr>
            </a:outerShdw>
          </a:effectLst>
        </p:spPr>
      </p:pic>
      <p:sp>
        <p:nvSpPr>
          <p:cNvPr id="5" name="Text Placeholder 3"/>
          <p:cNvSpPr>
            <a:spLocks noGrp="1"/>
          </p:cNvSpPr>
          <p:nvPr>
            <p:ph type="body" sz="quarter" idx="10"/>
          </p:nvPr>
        </p:nvSpPr>
        <p:spPr>
          <a:xfrm>
            <a:off x="0" y="6347103"/>
            <a:ext cx="2001078" cy="510897"/>
          </a:xfrm>
          <a:prstGeom prst="rect">
            <a:avLst/>
          </a:prstGeom>
        </p:spPr>
        <p:txBody>
          <a:bodyPr/>
          <a:lstStyle>
            <a:lvl1pPr>
              <a:buNone/>
              <a:defRPr sz="1100">
                <a:solidFill>
                  <a:schemeClr val="bg1"/>
                </a:solidFill>
              </a:defRPr>
            </a:lvl1pPr>
            <a:lvl2pPr>
              <a:buNone/>
              <a:defRPr sz="1100"/>
            </a:lvl2pPr>
            <a:lvl3pPr>
              <a:buNone/>
              <a:defRPr sz="1100"/>
            </a:lvl3pPr>
            <a:lvl4pPr>
              <a:buNone/>
              <a:defRPr sz="1100"/>
            </a:lvl4pPr>
            <a:lvl5pPr>
              <a:buNone/>
              <a:defRPr sz="1100"/>
            </a:lvl5pPr>
          </a:lstStyle>
          <a:p>
            <a:pPr lvl="0"/>
            <a:r>
              <a:rPr lang="en-US" smtClean="0"/>
              <a:t>Click to edit Master text styles</a:t>
            </a:r>
          </a:p>
        </p:txBody>
      </p:sp>
      <p:sp>
        <p:nvSpPr>
          <p:cNvPr id="7" name="Text Placeholder 5"/>
          <p:cNvSpPr>
            <a:spLocks noGrp="1"/>
          </p:cNvSpPr>
          <p:nvPr>
            <p:ph type="body" sz="quarter" idx="15"/>
          </p:nvPr>
        </p:nvSpPr>
        <p:spPr>
          <a:xfrm>
            <a:off x="1660132" y="4799173"/>
            <a:ext cx="2352675" cy="310319"/>
          </a:xfrm>
          <a:prstGeom prst="rect">
            <a:avLst/>
          </a:prstGeom>
        </p:spPr>
        <p:txBody>
          <a:bodyPr/>
          <a:lstStyle>
            <a:lvl1pPr>
              <a:buFontTx/>
              <a:buNone/>
              <a:defRPr sz="1400">
                <a:solidFill>
                  <a:schemeClr val="bg1"/>
                </a:solidFill>
              </a:defRPr>
            </a:lvl1pPr>
            <a:lvl2pPr>
              <a:buFontTx/>
              <a:buNone/>
              <a:defRPr sz="1400"/>
            </a:lvl2pPr>
            <a:lvl3pPr>
              <a:buFontTx/>
              <a:buNone/>
              <a:defRPr sz="1400"/>
            </a:lvl3pPr>
            <a:lvl4pPr>
              <a:buFontTx/>
              <a:buNone/>
              <a:defRPr sz="1400"/>
            </a:lvl4pPr>
            <a:lvl5pPr>
              <a:buFontTx/>
              <a:buNone/>
              <a:defRPr sz="1400"/>
            </a:lvl5pPr>
          </a:lstStyle>
          <a:p>
            <a:pPr lvl="0"/>
            <a:r>
              <a:rPr lang="en-US" smtClean="0"/>
              <a:t>Click to edit Master text styles</a:t>
            </a:r>
          </a:p>
        </p:txBody>
      </p:sp>
    </p:spTree>
    <p:extLst>
      <p:ext uri="{BB962C8B-B14F-4D97-AF65-F5344CB8AC3E}">
        <p14:creationId xmlns:p14="http://schemas.microsoft.com/office/powerpoint/2010/main" val="2736847700"/>
      </p:ext>
    </p:extLst>
  </p:cSld>
  <p:clrMapOvr>
    <a:masterClrMapping/>
  </p:clrMapOvr>
  <p:transition advClick="0"/>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5" name="Text Placeholder 5"/>
          <p:cNvSpPr>
            <a:spLocks noGrp="1"/>
          </p:cNvSpPr>
          <p:nvPr>
            <p:ph type="body" sz="quarter" idx="15"/>
          </p:nvPr>
        </p:nvSpPr>
        <p:spPr>
          <a:xfrm>
            <a:off x="1291565" y="4735407"/>
            <a:ext cx="2352675" cy="310319"/>
          </a:xfrm>
          <a:prstGeom prst="rect">
            <a:avLst/>
          </a:prstGeom>
        </p:spPr>
        <p:txBody>
          <a:bodyPr/>
          <a:lstStyle>
            <a:lvl1pPr>
              <a:buFontTx/>
              <a:buNone/>
              <a:defRPr sz="1400">
                <a:solidFill>
                  <a:schemeClr val="bg1"/>
                </a:solidFill>
              </a:defRPr>
            </a:lvl1pPr>
            <a:lvl2pPr>
              <a:buFontTx/>
              <a:buNone/>
              <a:defRPr sz="1400"/>
            </a:lvl2pPr>
            <a:lvl3pPr>
              <a:buFontTx/>
              <a:buNone/>
              <a:defRPr sz="1400"/>
            </a:lvl3pPr>
            <a:lvl4pPr>
              <a:buFontTx/>
              <a:buNone/>
              <a:defRPr sz="1400"/>
            </a:lvl4pPr>
            <a:lvl5pPr>
              <a:buFontTx/>
              <a:buNone/>
              <a:defRPr sz="1400"/>
            </a:lvl5pPr>
          </a:lstStyle>
          <a:p>
            <a:pPr lvl="0"/>
            <a:r>
              <a:rPr lang="en-US" smtClean="0"/>
              <a:t>Click to edit Master text styles</a:t>
            </a:r>
          </a:p>
        </p:txBody>
      </p:sp>
      <p:sp>
        <p:nvSpPr>
          <p:cNvPr id="7" name="Picture Placeholder 6"/>
          <p:cNvSpPr>
            <a:spLocks noGrp="1"/>
          </p:cNvSpPr>
          <p:nvPr>
            <p:ph type="pic" sz="quarter" idx="16"/>
          </p:nvPr>
        </p:nvSpPr>
        <p:spPr>
          <a:xfrm>
            <a:off x="1274348" y="542640"/>
            <a:ext cx="6705423" cy="4188354"/>
          </a:xfrm>
          <a:prstGeom prst="rect">
            <a:avLst/>
          </a:prstGeom>
        </p:spPr>
        <p:txBody>
          <a:bodyPr rtlCol="0">
            <a:normAutofit/>
          </a:bodyPr>
          <a:lstStyle>
            <a:lvl1pPr>
              <a:defRPr>
                <a:solidFill>
                  <a:schemeClr val="bg1"/>
                </a:solidFill>
              </a:defRPr>
            </a:lvl1pPr>
          </a:lstStyle>
          <a:p>
            <a:pPr lvl="0"/>
            <a:r>
              <a:rPr lang="en-US" noProof="0" dirty="0" smtClean="0"/>
              <a:t>Click icon to add picture</a:t>
            </a:r>
            <a:endParaRPr lang="en-US" noProof="0" dirty="0"/>
          </a:p>
        </p:txBody>
      </p:sp>
      <p:sp>
        <p:nvSpPr>
          <p:cNvPr id="6" name="Text Placeholder 3"/>
          <p:cNvSpPr>
            <a:spLocks noGrp="1"/>
          </p:cNvSpPr>
          <p:nvPr>
            <p:ph type="body" sz="quarter" idx="10"/>
          </p:nvPr>
        </p:nvSpPr>
        <p:spPr>
          <a:xfrm>
            <a:off x="0" y="6347103"/>
            <a:ext cx="2543325" cy="510897"/>
          </a:xfrm>
          <a:prstGeom prst="rect">
            <a:avLst/>
          </a:prstGeom>
        </p:spPr>
        <p:txBody>
          <a:bodyPr/>
          <a:lstStyle>
            <a:lvl1pPr>
              <a:buNone/>
              <a:defRPr sz="1100">
                <a:solidFill>
                  <a:schemeClr val="bg1"/>
                </a:solidFill>
              </a:defRPr>
            </a:lvl1pPr>
            <a:lvl2pPr>
              <a:buNone/>
              <a:defRPr sz="1100"/>
            </a:lvl2pPr>
            <a:lvl3pPr>
              <a:buNone/>
              <a:defRPr sz="1100"/>
            </a:lvl3pPr>
            <a:lvl4pPr>
              <a:buNone/>
              <a:defRPr sz="1100"/>
            </a:lvl4pPr>
            <a:lvl5pPr>
              <a:buNone/>
              <a:defRPr sz="1100"/>
            </a:lvl5pPr>
          </a:lstStyle>
          <a:p>
            <a:pPr lvl="0"/>
            <a:r>
              <a:rPr lang="en-US" smtClean="0"/>
              <a:t>Click to edit Master text styles</a:t>
            </a:r>
          </a:p>
        </p:txBody>
      </p:sp>
    </p:spTree>
    <p:extLst>
      <p:ext uri="{BB962C8B-B14F-4D97-AF65-F5344CB8AC3E}">
        <p14:creationId xmlns:p14="http://schemas.microsoft.com/office/powerpoint/2010/main" val="4130054793"/>
      </p:ext>
    </p:extLst>
  </p:cSld>
  <p:clrMapOvr>
    <a:masterClrMapping/>
  </p:clrMapOvr>
  <p:transition advClick="0"/>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sample layout">
    <p:spTree>
      <p:nvGrpSpPr>
        <p:cNvPr id="1" name=""/>
        <p:cNvGrpSpPr/>
        <p:nvPr/>
      </p:nvGrpSpPr>
      <p:grpSpPr>
        <a:xfrm>
          <a:off x="0" y="0"/>
          <a:ext cx="0" cy="0"/>
          <a:chOff x="0" y="0"/>
          <a:chExt cx="0" cy="0"/>
        </a:xfrm>
      </p:grpSpPr>
      <p:pic>
        <p:nvPicPr>
          <p:cNvPr id="4" name="Picture 1" descr="nationalquarantinemap.jpg"/>
          <p:cNvPicPr>
            <a:picLocks noChangeAspect="1"/>
          </p:cNvPicPr>
          <p:nvPr/>
        </p:nvPicPr>
        <p:blipFill>
          <a:blip r:embed="rId2" cstate="print"/>
          <a:stretch>
            <a:fillRect/>
          </a:stretch>
        </p:blipFill>
        <p:spPr bwMode="auto">
          <a:xfrm>
            <a:off x="1639888" y="498475"/>
            <a:ext cx="5895975" cy="4397375"/>
          </a:xfrm>
          <a:prstGeom prst="rect">
            <a:avLst/>
          </a:prstGeom>
          <a:ln w="38100">
            <a:solidFill>
              <a:srgbClr val="003366"/>
            </a:solidFill>
          </a:ln>
          <a:effectLst>
            <a:outerShdw blurRad="292100" dist="139700" dir="2700000" algn="tl" rotWithShape="0">
              <a:srgbClr val="333333">
                <a:alpha val="65000"/>
              </a:srgbClr>
            </a:outerShdw>
          </a:effectLst>
        </p:spPr>
      </p:pic>
      <p:sp>
        <p:nvSpPr>
          <p:cNvPr id="8" name="Text Placeholder 9"/>
          <p:cNvSpPr>
            <a:spLocks noGrp="1"/>
          </p:cNvSpPr>
          <p:nvPr>
            <p:ph type="body" sz="quarter" idx="14"/>
          </p:nvPr>
        </p:nvSpPr>
        <p:spPr>
          <a:xfrm>
            <a:off x="1636874" y="4903659"/>
            <a:ext cx="2352675" cy="377825"/>
          </a:xfrm>
          <a:prstGeom prst="rect">
            <a:avLst/>
          </a:prstGeom>
        </p:spPr>
        <p:txBody>
          <a:bodyPr/>
          <a:lstStyle>
            <a:lvl1pPr>
              <a:buFontTx/>
              <a:buNone/>
              <a:defRPr sz="1400">
                <a:solidFill>
                  <a:schemeClr val="bg1"/>
                </a:solidFill>
              </a:defRPr>
            </a:lvl1pPr>
          </a:lstStyle>
          <a:p>
            <a:pPr lvl="0"/>
            <a:r>
              <a:rPr lang="en-US" smtClean="0"/>
              <a:t>Click to edit Master text styles</a:t>
            </a:r>
          </a:p>
        </p:txBody>
      </p:sp>
      <p:sp>
        <p:nvSpPr>
          <p:cNvPr id="6" name="Text Placeholder 3"/>
          <p:cNvSpPr>
            <a:spLocks noGrp="1"/>
          </p:cNvSpPr>
          <p:nvPr>
            <p:ph type="body" sz="quarter" idx="10"/>
          </p:nvPr>
        </p:nvSpPr>
        <p:spPr>
          <a:xfrm>
            <a:off x="0" y="6347103"/>
            <a:ext cx="2596333" cy="510897"/>
          </a:xfrm>
          <a:prstGeom prst="rect">
            <a:avLst/>
          </a:prstGeom>
        </p:spPr>
        <p:txBody>
          <a:bodyPr/>
          <a:lstStyle>
            <a:lvl1pPr>
              <a:buNone/>
              <a:defRPr sz="1100">
                <a:solidFill>
                  <a:schemeClr val="bg1"/>
                </a:solidFill>
              </a:defRPr>
            </a:lvl1pPr>
            <a:lvl2pPr>
              <a:buNone/>
              <a:defRPr sz="1100"/>
            </a:lvl2pPr>
            <a:lvl3pPr>
              <a:buNone/>
              <a:defRPr sz="1100"/>
            </a:lvl3pPr>
            <a:lvl4pPr>
              <a:buNone/>
              <a:defRPr sz="1100"/>
            </a:lvl4pPr>
            <a:lvl5pPr>
              <a:buNone/>
              <a:defRPr sz="1100"/>
            </a:lvl5pPr>
          </a:lstStyle>
          <a:p>
            <a:pPr lvl="0"/>
            <a:r>
              <a:rPr lang="en-US" smtClean="0"/>
              <a:t>Click to edit Master text styles</a:t>
            </a:r>
          </a:p>
        </p:txBody>
      </p:sp>
    </p:spTree>
    <p:extLst>
      <p:ext uri="{BB962C8B-B14F-4D97-AF65-F5344CB8AC3E}">
        <p14:creationId xmlns:p14="http://schemas.microsoft.com/office/powerpoint/2010/main" val="1203749361"/>
      </p:ext>
    </p:extLst>
  </p:cSld>
  <p:clrMapOvr>
    <a:masterClrMapping/>
  </p:clrMapOvr>
  <p:transition advClick="0"/>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Two Content">
    <p:spTree>
      <p:nvGrpSpPr>
        <p:cNvPr id="1" name=""/>
        <p:cNvGrpSpPr/>
        <p:nvPr/>
      </p:nvGrpSpPr>
      <p:grpSpPr>
        <a:xfrm>
          <a:off x="0" y="0"/>
          <a:ext cx="0" cy="0"/>
          <a:chOff x="0" y="0"/>
          <a:chExt cx="0" cy="0"/>
        </a:xfrm>
      </p:grpSpPr>
      <p:sp>
        <p:nvSpPr>
          <p:cNvPr id="13" name="Picture Placeholder 12"/>
          <p:cNvSpPr>
            <a:spLocks noGrp="1"/>
          </p:cNvSpPr>
          <p:nvPr>
            <p:ph type="pic" sz="quarter" idx="16"/>
          </p:nvPr>
        </p:nvSpPr>
        <p:spPr>
          <a:xfrm>
            <a:off x="940555" y="525283"/>
            <a:ext cx="7304087" cy="4392612"/>
          </a:xfrm>
          <a:prstGeom prst="rect">
            <a:avLst/>
          </a:prstGeom>
        </p:spPr>
        <p:txBody>
          <a:bodyPr rtlCol="0">
            <a:normAutofit/>
          </a:bodyPr>
          <a:lstStyle>
            <a:lvl1pPr>
              <a:defRPr>
                <a:solidFill>
                  <a:schemeClr val="bg1"/>
                </a:solidFill>
              </a:defRPr>
            </a:lvl1pPr>
          </a:lstStyle>
          <a:p>
            <a:pPr lvl="0"/>
            <a:r>
              <a:rPr lang="en-US" noProof="0" dirty="0" smtClean="0"/>
              <a:t>Click icon to add picture</a:t>
            </a:r>
            <a:endParaRPr lang="en-US" noProof="0" dirty="0"/>
          </a:p>
        </p:txBody>
      </p:sp>
      <p:sp>
        <p:nvSpPr>
          <p:cNvPr id="5" name="Text Placeholder 3"/>
          <p:cNvSpPr>
            <a:spLocks noGrp="1"/>
          </p:cNvSpPr>
          <p:nvPr>
            <p:ph type="body" sz="quarter" idx="10"/>
          </p:nvPr>
        </p:nvSpPr>
        <p:spPr>
          <a:xfrm>
            <a:off x="0" y="6347103"/>
            <a:ext cx="2239617" cy="510897"/>
          </a:xfrm>
          <a:prstGeom prst="rect">
            <a:avLst/>
          </a:prstGeom>
        </p:spPr>
        <p:txBody>
          <a:bodyPr/>
          <a:lstStyle>
            <a:lvl1pPr>
              <a:buNone/>
              <a:defRPr sz="1100">
                <a:solidFill>
                  <a:schemeClr val="bg1"/>
                </a:solidFill>
              </a:defRPr>
            </a:lvl1pPr>
            <a:lvl2pPr>
              <a:buNone/>
              <a:defRPr sz="1100"/>
            </a:lvl2pPr>
            <a:lvl3pPr>
              <a:buNone/>
              <a:defRPr sz="1100"/>
            </a:lvl3pPr>
            <a:lvl4pPr>
              <a:buNone/>
              <a:defRPr sz="1100"/>
            </a:lvl4pPr>
            <a:lvl5pPr>
              <a:buNone/>
              <a:defRPr sz="1100"/>
            </a:lvl5pPr>
          </a:lstStyle>
          <a:p>
            <a:pPr lvl="0"/>
            <a:r>
              <a:rPr lang="en-US" smtClean="0"/>
              <a:t>Click to edit Master text styles</a:t>
            </a:r>
          </a:p>
        </p:txBody>
      </p:sp>
      <p:sp>
        <p:nvSpPr>
          <p:cNvPr id="6" name="Text Placeholder 9"/>
          <p:cNvSpPr>
            <a:spLocks noGrp="1"/>
          </p:cNvSpPr>
          <p:nvPr>
            <p:ph type="body" sz="quarter" idx="14"/>
          </p:nvPr>
        </p:nvSpPr>
        <p:spPr>
          <a:xfrm>
            <a:off x="927653" y="4916911"/>
            <a:ext cx="2352675" cy="377825"/>
          </a:xfrm>
          <a:prstGeom prst="rect">
            <a:avLst/>
          </a:prstGeom>
        </p:spPr>
        <p:txBody>
          <a:bodyPr/>
          <a:lstStyle>
            <a:lvl1pPr>
              <a:buFontTx/>
              <a:buNone/>
              <a:defRPr sz="1400">
                <a:solidFill>
                  <a:schemeClr val="bg1"/>
                </a:solidFill>
              </a:defRPr>
            </a:lvl1pPr>
          </a:lstStyle>
          <a:p>
            <a:pPr lvl="0"/>
            <a:r>
              <a:rPr lang="en-US" smtClean="0"/>
              <a:t>Click to edit Master text styles</a:t>
            </a:r>
          </a:p>
        </p:txBody>
      </p:sp>
    </p:spTree>
    <p:extLst>
      <p:ext uri="{BB962C8B-B14F-4D97-AF65-F5344CB8AC3E}">
        <p14:creationId xmlns:p14="http://schemas.microsoft.com/office/powerpoint/2010/main" val="11265142"/>
      </p:ext>
    </p:extLst>
  </p:cSld>
  <p:clrMapOvr>
    <a:masterClrMapping/>
  </p:clrMapOvr>
  <p:transition advClick="0"/>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7"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8"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4BCE9658-B35D-473F-891E-A847D1B4D692}" type="slidenum">
              <a:rPr lang="en-US"/>
              <a:pPr>
                <a:defRPr/>
              </a:pPr>
              <a:t>‹#›</a:t>
            </a:fld>
            <a:endParaRPr lang="en-US" dirty="0"/>
          </a:p>
        </p:txBody>
      </p:sp>
    </p:spTree>
    <p:extLst>
      <p:ext uri="{BB962C8B-B14F-4D97-AF65-F5344CB8AC3E}">
        <p14:creationId xmlns:p14="http://schemas.microsoft.com/office/powerpoint/2010/main" val="364999751"/>
      </p:ext>
    </p:extLst>
  </p:cSld>
  <p:clrMapOvr>
    <a:masterClrMapping/>
  </p:clrMapOvr>
  <p:transition advClick="0"/>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4222608200"/>
      </p:ext>
    </p:extLst>
  </p:cSld>
  <p:clrMapOvr>
    <a:masterClrMapping/>
  </p:clrMapOvr>
  <p:transition advClick="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001228615"/>
      </p:ext>
    </p:extLst>
  </p:cSld>
  <p:clrMapOvr>
    <a:masterClrMapping/>
  </p:clrMapOvr>
  <p:transition advClick="0"/>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23075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2336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50002446"/>
      </p:ext>
    </p:extLst>
  </p:cSld>
  <p:clrMapOvr>
    <a:masterClrMapping/>
  </p:clrMapOvr>
  <p:transition advClick="0"/>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6576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6576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6448304"/>
      </p:ext>
    </p:extLst>
  </p:cSld>
  <p:clrMapOvr>
    <a:masterClrMapping/>
  </p:clrMapOvr>
  <p:transition advClick="0"/>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947527145"/>
      </p:ext>
    </p:extLst>
  </p:cSld>
  <p:clrMapOvr>
    <a:masterClrMapping/>
  </p:clrMapOvr>
  <p:transition advClick="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95358905"/>
      </p:ext>
    </p:extLst>
  </p:cSld>
  <p:clrMapOvr>
    <a:masterClrMapping/>
  </p:clrMapOvr>
  <p:transition advClick="0"/>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2176757"/>
      </p:ext>
    </p:extLst>
  </p:cSld>
  <p:clrMapOvr>
    <a:masterClrMapping/>
  </p:clrMapOvr>
  <p:transition advClick="0"/>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
        <p:nvSpPr>
          <p:cNvPr id="6" name="Title 1"/>
          <p:cNvSpPr>
            <a:spLocks noGrp="1"/>
          </p:cNvSpPr>
          <p:nvPr>
            <p:ph type="ctrTitle"/>
          </p:nvPr>
        </p:nvSpPr>
        <p:spPr>
          <a:xfrm>
            <a:off x="685800" y="2717454"/>
            <a:ext cx="7772400" cy="1470025"/>
          </a:xfrm>
          <a:prstGeom prst="rect">
            <a:avLst/>
          </a:prstGeom>
        </p:spPr>
        <p:txBody>
          <a:bodyPr/>
          <a:lstStyle>
            <a:lvl1pPr>
              <a:defRPr b="1">
                <a:solidFill>
                  <a:schemeClr val="bg1"/>
                </a:solidFill>
                <a:latin typeface="+mj-lt"/>
              </a:defRPr>
            </a:lvl1pPr>
          </a:lstStyle>
          <a:p>
            <a:r>
              <a:rPr lang="en-US" smtClean="0"/>
              <a:t>Click to edit Master title style</a:t>
            </a:r>
            <a:endParaRPr lang="en-US" dirty="0"/>
          </a:p>
        </p:txBody>
      </p:sp>
    </p:spTree>
    <p:extLst>
      <p:ext uri="{BB962C8B-B14F-4D97-AF65-F5344CB8AC3E}">
        <p14:creationId xmlns:p14="http://schemas.microsoft.com/office/powerpoint/2010/main" val="1025883209"/>
      </p:ext>
    </p:extLst>
  </p:cSld>
  <p:clrMapOvr>
    <a:masterClrMapping/>
  </p:clrMapOvr>
  <p:transition advClick="0"/>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7" name="Title 1"/>
          <p:cNvSpPr>
            <a:spLocks noGrp="1"/>
          </p:cNvSpPr>
          <p:nvPr>
            <p:ph type="ctrTitle"/>
          </p:nvPr>
        </p:nvSpPr>
        <p:spPr>
          <a:xfrm>
            <a:off x="390292" y="237003"/>
            <a:ext cx="8363415" cy="755151"/>
          </a:xfrm>
          <a:prstGeom prst="rect">
            <a:avLst/>
          </a:prstGeom>
        </p:spPr>
        <p:txBody>
          <a:bodyPr/>
          <a:lstStyle>
            <a:lvl1pPr>
              <a:defRPr sz="4000" b="1">
                <a:solidFill>
                  <a:schemeClr val="bg1"/>
                </a:solidFill>
              </a:defRPr>
            </a:lvl1pPr>
          </a:lstStyle>
          <a:p>
            <a:r>
              <a:rPr lang="en-US" smtClean="0"/>
              <a:t>Click to edit Master title style</a:t>
            </a:r>
            <a:endParaRPr lang="en-US" dirty="0"/>
          </a:p>
        </p:txBody>
      </p:sp>
      <p:sp>
        <p:nvSpPr>
          <p:cNvPr id="8" name="Subtitle 2"/>
          <p:cNvSpPr>
            <a:spLocks noGrp="1"/>
          </p:cNvSpPr>
          <p:nvPr>
            <p:ph type="subTitle" idx="1"/>
          </p:nvPr>
        </p:nvSpPr>
        <p:spPr>
          <a:xfrm>
            <a:off x="881876" y="1192696"/>
            <a:ext cx="7347724" cy="4200939"/>
          </a:xfrm>
          <a:prstGeom prst="rect">
            <a:avLst/>
          </a:prstGeom>
        </p:spPr>
        <p:txBody>
          <a:bodyPr/>
          <a:lstStyle>
            <a:lvl1pPr marL="457200" indent="-457200" algn="l">
              <a:buFont typeface="Arial" pitchFamily="34" charset="0"/>
              <a:buChar char="•"/>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9" name="Text Placeholder 8"/>
          <p:cNvSpPr>
            <a:spLocks noGrp="1"/>
          </p:cNvSpPr>
          <p:nvPr>
            <p:ph type="body" sz="quarter" idx="13"/>
          </p:nvPr>
        </p:nvSpPr>
        <p:spPr>
          <a:xfrm>
            <a:off x="901148" y="5452129"/>
            <a:ext cx="7315199" cy="501651"/>
          </a:xfrm>
          <a:prstGeom prst="rect">
            <a:avLst/>
          </a:prstGeom>
        </p:spPr>
        <p:txBody>
          <a:bodyPr/>
          <a:lstStyle>
            <a:lvl1pPr>
              <a:buFontTx/>
              <a:buNone/>
              <a:defRPr sz="1200">
                <a:solidFill>
                  <a:schemeClr val="bg1"/>
                </a:solidFill>
              </a:defRPr>
            </a:lvl1pPr>
          </a:lstStyle>
          <a:p>
            <a:pPr lvl="0"/>
            <a:r>
              <a:rPr lang="en-US" smtClean="0"/>
              <a:t>Click to edit Master text styles</a:t>
            </a:r>
          </a:p>
        </p:txBody>
      </p:sp>
      <p:sp>
        <p:nvSpPr>
          <p:cNvPr id="6" name="Text Placeholder 3"/>
          <p:cNvSpPr>
            <a:spLocks noGrp="1"/>
          </p:cNvSpPr>
          <p:nvPr>
            <p:ph type="body" sz="quarter" idx="10"/>
          </p:nvPr>
        </p:nvSpPr>
        <p:spPr>
          <a:xfrm>
            <a:off x="0" y="6347103"/>
            <a:ext cx="2066246" cy="510897"/>
          </a:xfrm>
          <a:prstGeom prst="rect">
            <a:avLst/>
          </a:prstGeom>
        </p:spPr>
        <p:txBody>
          <a:bodyPr/>
          <a:lstStyle>
            <a:lvl1pPr>
              <a:buNone/>
              <a:defRPr sz="1100">
                <a:solidFill>
                  <a:schemeClr val="bg1"/>
                </a:solidFill>
              </a:defRPr>
            </a:lvl1pPr>
            <a:lvl2pPr>
              <a:buNone/>
              <a:defRPr sz="1100"/>
            </a:lvl2pPr>
            <a:lvl3pPr>
              <a:buNone/>
              <a:defRPr sz="1100"/>
            </a:lvl3pPr>
            <a:lvl4pPr>
              <a:buNone/>
              <a:defRPr sz="1100"/>
            </a:lvl4pPr>
            <a:lvl5pPr>
              <a:buNone/>
              <a:defRPr sz="1100"/>
            </a:lvl5pPr>
          </a:lstStyle>
          <a:p>
            <a:pPr lvl="0"/>
            <a:r>
              <a:rPr lang="en-US" smtClean="0"/>
              <a:t>Click to edit Master text styles</a:t>
            </a:r>
          </a:p>
        </p:txBody>
      </p:sp>
    </p:spTree>
    <p:extLst>
      <p:ext uri="{BB962C8B-B14F-4D97-AF65-F5344CB8AC3E}">
        <p14:creationId xmlns:p14="http://schemas.microsoft.com/office/powerpoint/2010/main" val="3410056403"/>
      </p:ext>
    </p:extLst>
  </p:cSld>
  <p:clrMapOvr>
    <a:masterClrMapping/>
  </p:clrMapOvr>
  <p:transition advClick="0"/>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1_Section Header">
    <p:spTree>
      <p:nvGrpSpPr>
        <p:cNvPr id="1" name=""/>
        <p:cNvGrpSpPr/>
        <p:nvPr/>
      </p:nvGrpSpPr>
      <p:grpSpPr>
        <a:xfrm>
          <a:off x="0" y="0"/>
          <a:ext cx="0" cy="0"/>
          <a:chOff x="0" y="0"/>
          <a:chExt cx="0" cy="0"/>
        </a:xfrm>
      </p:grpSpPr>
      <p:sp>
        <p:nvSpPr>
          <p:cNvPr id="7" name="Title 1"/>
          <p:cNvSpPr>
            <a:spLocks noGrp="1"/>
          </p:cNvSpPr>
          <p:nvPr>
            <p:ph type="title"/>
          </p:nvPr>
        </p:nvSpPr>
        <p:spPr>
          <a:xfrm>
            <a:off x="197816" y="226722"/>
            <a:ext cx="8787160" cy="833451"/>
          </a:xfrm>
          <a:prstGeom prst="rect">
            <a:avLst/>
          </a:prstGeom>
        </p:spPr>
        <p:txBody>
          <a:bodyPr/>
          <a:lstStyle>
            <a:lvl1pPr>
              <a:defRPr sz="4000" b="1">
                <a:solidFill>
                  <a:schemeClr val="bg1"/>
                </a:solidFill>
              </a:defRPr>
            </a:lvl1pPr>
          </a:lstStyle>
          <a:p>
            <a:r>
              <a:rPr lang="en-US" smtClean="0"/>
              <a:t>Click to edit Master title style</a:t>
            </a:r>
            <a:endParaRPr lang="en-US" dirty="0"/>
          </a:p>
        </p:txBody>
      </p:sp>
      <p:sp>
        <p:nvSpPr>
          <p:cNvPr id="8" name="Content Placeholder 2"/>
          <p:cNvSpPr>
            <a:spLocks noGrp="1"/>
          </p:cNvSpPr>
          <p:nvPr>
            <p:ph sz="half" idx="1"/>
          </p:nvPr>
        </p:nvSpPr>
        <p:spPr>
          <a:xfrm>
            <a:off x="457200" y="1242893"/>
            <a:ext cx="4038600" cy="4349042"/>
          </a:xfrm>
          <a:prstGeom prst="rect">
            <a:avLst/>
          </a:prstGeom>
        </p:spPr>
        <p:txBody>
          <a:bodyPr/>
          <a:lstStyle>
            <a:lvl1pPr>
              <a:defRPr sz="2000" b="0">
                <a:solidFill>
                  <a:schemeClr val="bg1"/>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9" name="Content Placeholder 3"/>
          <p:cNvSpPr>
            <a:spLocks noGrp="1"/>
          </p:cNvSpPr>
          <p:nvPr>
            <p:ph sz="half" idx="2"/>
          </p:nvPr>
        </p:nvSpPr>
        <p:spPr>
          <a:xfrm>
            <a:off x="4648200" y="1242892"/>
            <a:ext cx="4038600" cy="4405487"/>
          </a:xfrm>
          <a:prstGeom prst="rect">
            <a:avLst/>
          </a:prstGeom>
        </p:spPr>
        <p:txBody>
          <a:bodyPr/>
          <a:lstStyle>
            <a:lvl1pPr>
              <a:defRPr sz="2000">
                <a:solidFill>
                  <a:schemeClr val="bg1"/>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0" name="Text Placeholder 3"/>
          <p:cNvSpPr>
            <a:spLocks noGrp="1"/>
          </p:cNvSpPr>
          <p:nvPr>
            <p:ph type="body" sz="quarter" idx="10"/>
          </p:nvPr>
        </p:nvSpPr>
        <p:spPr>
          <a:xfrm>
            <a:off x="0" y="6347103"/>
            <a:ext cx="2252870" cy="510897"/>
          </a:xfrm>
          <a:prstGeom prst="rect">
            <a:avLst/>
          </a:prstGeom>
        </p:spPr>
        <p:txBody>
          <a:bodyPr/>
          <a:lstStyle>
            <a:lvl1pPr>
              <a:buNone/>
              <a:defRPr sz="1100">
                <a:solidFill>
                  <a:schemeClr val="bg1"/>
                </a:solidFill>
              </a:defRPr>
            </a:lvl1pPr>
            <a:lvl2pPr>
              <a:buNone/>
              <a:defRPr sz="1100"/>
            </a:lvl2pPr>
            <a:lvl3pPr>
              <a:buNone/>
              <a:defRPr sz="1100"/>
            </a:lvl3pPr>
            <a:lvl4pPr>
              <a:buNone/>
              <a:defRPr sz="1100"/>
            </a:lvl4pPr>
            <a:lvl5pPr>
              <a:buNone/>
              <a:defRPr sz="1100"/>
            </a:lvl5pPr>
          </a:lstStyle>
          <a:p>
            <a:pPr lvl="0"/>
            <a:r>
              <a:rPr lang="en-US" smtClean="0"/>
              <a:t>Click to edit Master text styles</a:t>
            </a:r>
          </a:p>
        </p:txBody>
      </p:sp>
    </p:spTree>
    <p:extLst>
      <p:ext uri="{BB962C8B-B14F-4D97-AF65-F5344CB8AC3E}">
        <p14:creationId xmlns:p14="http://schemas.microsoft.com/office/powerpoint/2010/main" val="1500875447"/>
      </p:ext>
    </p:extLst>
  </p:cSld>
  <p:clrMapOvr>
    <a:masterClrMapping/>
  </p:clrMapOvr>
  <p:transition advClick="0"/>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Sample photo slide">
    <p:spTree>
      <p:nvGrpSpPr>
        <p:cNvPr id="1" name=""/>
        <p:cNvGrpSpPr/>
        <p:nvPr/>
      </p:nvGrpSpPr>
      <p:grpSpPr>
        <a:xfrm>
          <a:off x="0" y="0"/>
          <a:ext cx="0" cy="0"/>
          <a:chOff x="0" y="0"/>
          <a:chExt cx="0" cy="0"/>
        </a:xfrm>
      </p:grpSpPr>
      <p:pic>
        <p:nvPicPr>
          <p:cNvPr id="4" name="Picture 3" descr="5194045-LGPT.jpg"/>
          <p:cNvPicPr>
            <a:picLocks noChangeAspect="1"/>
          </p:cNvPicPr>
          <p:nvPr/>
        </p:nvPicPr>
        <p:blipFill>
          <a:blip r:embed="rId2" cstate="print"/>
          <a:srcRect l="2285" r="1460" b="6609"/>
          <a:stretch>
            <a:fillRect/>
          </a:stretch>
        </p:blipFill>
        <p:spPr>
          <a:xfrm>
            <a:off x="1326103" y="361390"/>
            <a:ext cx="6581422" cy="4257078"/>
          </a:xfrm>
          <a:prstGeom prst="roundRect">
            <a:avLst/>
          </a:prstGeom>
          <a:ln w="38100">
            <a:solidFill>
              <a:srgbClr val="003366"/>
            </a:solidFill>
          </a:ln>
          <a:effectLst>
            <a:outerShdw blurRad="292100" dist="139700" dir="2700000" algn="tl" rotWithShape="0">
              <a:srgbClr val="333333">
                <a:alpha val="65000"/>
              </a:srgbClr>
            </a:outerShdw>
          </a:effectLst>
        </p:spPr>
      </p:pic>
      <p:sp>
        <p:nvSpPr>
          <p:cNvPr id="5" name="Text Placeholder 3"/>
          <p:cNvSpPr>
            <a:spLocks noGrp="1"/>
          </p:cNvSpPr>
          <p:nvPr>
            <p:ph type="body" sz="quarter" idx="10"/>
          </p:nvPr>
        </p:nvSpPr>
        <p:spPr>
          <a:xfrm>
            <a:off x="0" y="6347103"/>
            <a:ext cx="2001078" cy="510897"/>
          </a:xfrm>
          <a:prstGeom prst="rect">
            <a:avLst/>
          </a:prstGeom>
        </p:spPr>
        <p:txBody>
          <a:bodyPr/>
          <a:lstStyle>
            <a:lvl1pPr>
              <a:buNone/>
              <a:defRPr sz="1100">
                <a:solidFill>
                  <a:schemeClr val="bg1"/>
                </a:solidFill>
              </a:defRPr>
            </a:lvl1pPr>
            <a:lvl2pPr>
              <a:buNone/>
              <a:defRPr sz="1100"/>
            </a:lvl2pPr>
            <a:lvl3pPr>
              <a:buNone/>
              <a:defRPr sz="1100"/>
            </a:lvl3pPr>
            <a:lvl4pPr>
              <a:buNone/>
              <a:defRPr sz="1100"/>
            </a:lvl4pPr>
            <a:lvl5pPr>
              <a:buNone/>
              <a:defRPr sz="1100"/>
            </a:lvl5pPr>
          </a:lstStyle>
          <a:p>
            <a:pPr lvl="0"/>
            <a:r>
              <a:rPr lang="en-US" smtClean="0"/>
              <a:t>Click to edit Master text styles</a:t>
            </a:r>
          </a:p>
        </p:txBody>
      </p:sp>
      <p:sp>
        <p:nvSpPr>
          <p:cNvPr id="7" name="Text Placeholder 5"/>
          <p:cNvSpPr>
            <a:spLocks noGrp="1"/>
          </p:cNvSpPr>
          <p:nvPr>
            <p:ph type="body" sz="quarter" idx="15"/>
          </p:nvPr>
        </p:nvSpPr>
        <p:spPr>
          <a:xfrm>
            <a:off x="1660132" y="4799173"/>
            <a:ext cx="2352675" cy="310319"/>
          </a:xfrm>
          <a:prstGeom prst="rect">
            <a:avLst/>
          </a:prstGeom>
        </p:spPr>
        <p:txBody>
          <a:bodyPr/>
          <a:lstStyle>
            <a:lvl1pPr>
              <a:buFontTx/>
              <a:buNone/>
              <a:defRPr sz="1400">
                <a:solidFill>
                  <a:schemeClr val="bg1"/>
                </a:solidFill>
              </a:defRPr>
            </a:lvl1pPr>
            <a:lvl2pPr>
              <a:buFontTx/>
              <a:buNone/>
              <a:defRPr sz="1400"/>
            </a:lvl2pPr>
            <a:lvl3pPr>
              <a:buFontTx/>
              <a:buNone/>
              <a:defRPr sz="1400"/>
            </a:lvl3pPr>
            <a:lvl4pPr>
              <a:buFontTx/>
              <a:buNone/>
              <a:defRPr sz="1400"/>
            </a:lvl4pPr>
            <a:lvl5pPr>
              <a:buFontTx/>
              <a:buNone/>
              <a:defRPr sz="1400"/>
            </a:lvl5pPr>
          </a:lstStyle>
          <a:p>
            <a:pPr lvl="0"/>
            <a:r>
              <a:rPr lang="en-US" smtClean="0"/>
              <a:t>Click to edit Master text styles</a:t>
            </a:r>
          </a:p>
        </p:txBody>
      </p:sp>
    </p:spTree>
    <p:extLst>
      <p:ext uri="{BB962C8B-B14F-4D97-AF65-F5344CB8AC3E}">
        <p14:creationId xmlns:p14="http://schemas.microsoft.com/office/powerpoint/2010/main" val="2010655944"/>
      </p:ext>
    </p:extLst>
  </p:cSld>
  <p:clrMapOvr>
    <a:masterClrMapping/>
  </p:clrMapOvr>
  <p:transition advClick="0"/>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5" name="Text Placeholder 5"/>
          <p:cNvSpPr>
            <a:spLocks noGrp="1"/>
          </p:cNvSpPr>
          <p:nvPr>
            <p:ph type="body" sz="quarter" idx="15"/>
          </p:nvPr>
        </p:nvSpPr>
        <p:spPr>
          <a:xfrm>
            <a:off x="1291565" y="4735407"/>
            <a:ext cx="2352675" cy="310319"/>
          </a:xfrm>
          <a:prstGeom prst="rect">
            <a:avLst/>
          </a:prstGeom>
        </p:spPr>
        <p:txBody>
          <a:bodyPr/>
          <a:lstStyle>
            <a:lvl1pPr>
              <a:buFontTx/>
              <a:buNone/>
              <a:defRPr sz="1400">
                <a:solidFill>
                  <a:schemeClr val="bg1"/>
                </a:solidFill>
              </a:defRPr>
            </a:lvl1pPr>
            <a:lvl2pPr>
              <a:buFontTx/>
              <a:buNone/>
              <a:defRPr sz="1400"/>
            </a:lvl2pPr>
            <a:lvl3pPr>
              <a:buFontTx/>
              <a:buNone/>
              <a:defRPr sz="1400"/>
            </a:lvl3pPr>
            <a:lvl4pPr>
              <a:buFontTx/>
              <a:buNone/>
              <a:defRPr sz="1400"/>
            </a:lvl4pPr>
            <a:lvl5pPr>
              <a:buFontTx/>
              <a:buNone/>
              <a:defRPr sz="1400"/>
            </a:lvl5pPr>
          </a:lstStyle>
          <a:p>
            <a:pPr lvl="0"/>
            <a:r>
              <a:rPr lang="en-US" smtClean="0"/>
              <a:t>Click to edit Master text styles</a:t>
            </a:r>
          </a:p>
        </p:txBody>
      </p:sp>
      <p:sp>
        <p:nvSpPr>
          <p:cNvPr id="7" name="Picture Placeholder 6"/>
          <p:cNvSpPr>
            <a:spLocks noGrp="1"/>
          </p:cNvSpPr>
          <p:nvPr>
            <p:ph type="pic" sz="quarter" idx="16"/>
          </p:nvPr>
        </p:nvSpPr>
        <p:spPr>
          <a:xfrm>
            <a:off x="1274348" y="542640"/>
            <a:ext cx="6705423" cy="4188354"/>
          </a:xfrm>
          <a:prstGeom prst="rect">
            <a:avLst/>
          </a:prstGeom>
        </p:spPr>
        <p:txBody>
          <a:bodyPr rtlCol="0">
            <a:normAutofit/>
          </a:bodyPr>
          <a:lstStyle>
            <a:lvl1pPr>
              <a:defRPr>
                <a:solidFill>
                  <a:schemeClr val="bg1"/>
                </a:solidFill>
              </a:defRPr>
            </a:lvl1pPr>
          </a:lstStyle>
          <a:p>
            <a:pPr lvl="0"/>
            <a:r>
              <a:rPr lang="en-US" noProof="0" dirty="0" smtClean="0"/>
              <a:t>Click icon to add picture</a:t>
            </a:r>
            <a:endParaRPr lang="en-US" noProof="0" dirty="0"/>
          </a:p>
        </p:txBody>
      </p:sp>
      <p:sp>
        <p:nvSpPr>
          <p:cNvPr id="6" name="Text Placeholder 3"/>
          <p:cNvSpPr>
            <a:spLocks noGrp="1"/>
          </p:cNvSpPr>
          <p:nvPr>
            <p:ph type="body" sz="quarter" idx="10"/>
          </p:nvPr>
        </p:nvSpPr>
        <p:spPr>
          <a:xfrm>
            <a:off x="0" y="6347103"/>
            <a:ext cx="2543325" cy="510897"/>
          </a:xfrm>
          <a:prstGeom prst="rect">
            <a:avLst/>
          </a:prstGeom>
        </p:spPr>
        <p:txBody>
          <a:bodyPr/>
          <a:lstStyle>
            <a:lvl1pPr>
              <a:buNone/>
              <a:defRPr sz="1100">
                <a:solidFill>
                  <a:schemeClr val="bg1"/>
                </a:solidFill>
              </a:defRPr>
            </a:lvl1pPr>
            <a:lvl2pPr>
              <a:buNone/>
              <a:defRPr sz="1100"/>
            </a:lvl2pPr>
            <a:lvl3pPr>
              <a:buNone/>
              <a:defRPr sz="1100"/>
            </a:lvl3pPr>
            <a:lvl4pPr>
              <a:buNone/>
              <a:defRPr sz="1100"/>
            </a:lvl4pPr>
            <a:lvl5pPr>
              <a:buNone/>
              <a:defRPr sz="1100"/>
            </a:lvl5pPr>
          </a:lstStyle>
          <a:p>
            <a:pPr lvl="0"/>
            <a:r>
              <a:rPr lang="en-US" smtClean="0"/>
              <a:t>Click to edit Master text styles</a:t>
            </a:r>
          </a:p>
        </p:txBody>
      </p:sp>
    </p:spTree>
    <p:extLst>
      <p:ext uri="{BB962C8B-B14F-4D97-AF65-F5344CB8AC3E}">
        <p14:creationId xmlns:p14="http://schemas.microsoft.com/office/powerpoint/2010/main" val="4252033859"/>
      </p:ext>
    </p:extLst>
  </p:cSld>
  <p:clrMapOvr>
    <a:masterClrMapping/>
  </p:clrMapOvr>
  <p:transition advClick="0"/>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sample layout">
    <p:spTree>
      <p:nvGrpSpPr>
        <p:cNvPr id="1" name=""/>
        <p:cNvGrpSpPr/>
        <p:nvPr/>
      </p:nvGrpSpPr>
      <p:grpSpPr>
        <a:xfrm>
          <a:off x="0" y="0"/>
          <a:ext cx="0" cy="0"/>
          <a:chOff x="0" y="0"/>
          <a:chExt cx="0" cy="0"/>
        </a:xfrm>
      </p:grpSpPr>
      <p:pic>
        <p:nvPicPr>
          <p:cNvPr id="4" name="Picture 1" descr="nationalquarantinemap.jpg"/>
          <p:cNvPicPr>
            <a:picLocks noChangeAspect="1"/>
          </p:cNvPicPr>
          <p:nvPr/>
        </p:nvPicPr>
        <p:blipFill>
          <a:blip r:embed="rId2" cstate="print"/>
          <a:stretch>
            <a:fillRect/>
          </a:stretch>
        </p:blipFill>
        <p:spPr bwMode="auto">
          <a:xfrm>
            <a:off x="1639888" y="498475"/>
            <a:ext cx="5895975" cy="4397375"/>
          </a:xfrm>
          <a:prstGeom prst="rect">
            <a:avLst/>
          </a:prstGeom>
          <a:ln w="38100">
            <a:solidFill>
              <a:srgbClr val="003366"/>
            </a:solidFill>
          </a:ln>
          <a:effectLst>
            <a:outerShdw blurRad="292100" dist="139700" dir="2700000" algn="tl" rotWithShape="0">
              <a:srgbClr val="333333">
                <a:alpha val="65000"/>
              </a:srgbClr>
            </a:outerShdw>
          </a:effectLst>
        </p:spPr>
      </p:pic>
      <p:sp>
        <p:nvSpPr>
          <p:cNvPr id="8" name="Text Placeholder 9"/>
          <p:cNvSpPr>
            <a:spLocks noGrp="1"/>
          </p:cNvSpPr>
          <p:nvPr>
            <p:ph type="body" sz="quarter" idx="14"/>
          </p:nvPr>
        </p:nvSpPr>
        <p:spPr>
          <a:xfrm>
            <a:off x="1636874" y="4903659"/>
            <a:ext cx="2352675" cy="377825"/>
          </a:xfrm>
          <a:prstGeom prst="rect">
            <a:avLst/>
          </a:prstGeom>
        </p:spPr>
        <p:txBody>
          <a:bodyPr/>
          <a:lstStyle>
            <a:lvl1pPr>
              <a:buFontTx/>
              <a:buNone/>
              <a:defRPr sz="1400">
                <a:solidFill>
                  <a:schemeClr val="bg1"/>
                </a:solidFill>
              </a:defRPr>
            </a:lvl1pPr>
          </a:lstStyle>
          <a:p>
            <a:pPr lvl="0"/>
            <a:r>
              <a:rPr lang="en-US" smtClean="0"/>
              <a:t>Click to edit Master text styles</a:t>
            </a:r>
          </a:p>
        </p:txBody>
      </p:sp>
      <p:sp>
        <p:nvSpPr>
          <p:cNvPr id="6" name="Text Placeholder 3"/>
          <p:cNvSpPr>
            <a:spLocks noGrp="1"/>
          </p:cNvSpPr>
          <p:nvPr>
            <p:ph type="body" sz="quarter" idx="10"/>
          </p:nvPr>
        </p:nvSpPr>
        <p:spPr>
          <a:xfrm>
            <a:off x="0" y="6347103"/>
            <a:ext cx="2596333" cy="510897"/>
          </a:xfrm>
          <a:prstGeom prst="rect">
            <a:avLst/>
          </a:prstGeom>
        </p:spPr>
        <p:txBody>
          <a:bodyPr/>
          <a:lstStyle>
            <a:lvl1pPr>
              <a:buNone/>
              <a:defRPr sz="1100">
                <a:solidFill>
                  <a:schemeClr val="bg1"/>
                </a:solidFill>
              </a:defRPr>
            </a:lvl1pPr>
            <a:lvl2pPr>
              <a:buNone/>
              <a:defRPr sz="1100"/>
            </a:lvl2pPr>
            <a:lvl3pPr>
              <a:buNone/>
              <a:defRPr sz="1100"/>
            </a:lvl3pPr>
            <a:lvl4pPr>
              <a:buNone/>
              <a:defRPr sz="1100"/>
            </a:lvl4pPr>
            <a:lvl5pPr>
              <a:buNone/>
              <a:defRPr sz="1100"/>
            </a:lvl5pPr>
          </a:lstStyle>
          <a:p>
            <a:pPr lvl="0"/>
            <a:r>
              <a:rPr lang="en-US" smtClean="0"/>
              <a:t>Click to edit Master text styles</a:t>
            </a:r>
          </a:p>
        </p:txBody>
      </p:sp>
    </p:spTree>
    <p:extLst>
      <p:ext uri="{BB962C8B-B14F-4D97-AF65-F5344CB8AC3E}">
        <p14:creationId xmlns:p14="http://schemas.microsoft.com/office/powerpoint/2010/main" val="2285801081"/>
      </p:ext>
    </p:extLst>
  </p:cSld>
  <p:clrMapOvr>
    <a:masterClrMapping/>
  </p:clrMapOvr>
  <p:transition advClick="0"/>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1_Two Content">
    <p:spTree>
      <p:nvGrpSpPr>
        <p:cNvPr id="1" name=""/>
        <p:cNvGrpSpPr/>
        <p:nvPr/>
      </p:nvGrpSpPr>
      <p:grpSpPr>
        <a:xfrm>
          <a:off x="0" y="0"/>
          <a:ext cx="0" cy="0"/>
          <a:chOff x="0" y="0"/>
          <a:chExt cx="0" cy="0"/>
        </a:xfrm>
      </p:grpSpPr>
      <p:sp>
        <p:nvSpPr>
          <p:cNvPr id="13" name="Picture Placeholder 12"/>
          <p:cNvSpPr>
            <a:spLocks noGrp="1"/>
          </p:cNvSpPr>
          <p:nvPr>
            <p:ph type="pic" sz="quarter" idx="16"/>
          </p:nvPr>
        </p:nvSpPr>
        <p:spPr>
          <a:xfrm>
            <a:off x="940555" y="525283"/>
            <a:ext cx="7304087" cy="4392612"/>
          </a:xfrm>
          <a:prstGeom prst="rect">
            <a:avLst/>
          </a:prstGeom>
        </p:spPr>
        <p:txBody>
          <a:bodyPr rtlCol="0">
            <a:normAutofit/>
          </a:bodyPr>
          <a:lstStyle>
            <a:lvl1pPr>
              <a:defRPr>
                <a:solidFill>
                  <a:schemeClr val="bg1"/>
                </a:solidFill>
              </a:defRPr>
            </a:lvl1pPr>
          </a:lstStyle>
          <a:p>
            <a:pPr lvl="0"/>
            <a:r>
              <a:rPr lang="en-US" noProof="0" dirty="0" smtClean="0"/>
              <a:t>Click icon to add picture</a:t>
            </a:r>
            <a:endParaRPr lang="en-US" noProof="0" dirty="0"/>
          </a:p>
        </p:txBody>
      </p:sp>
      <p:sp>
        <p:nvSpPr>
          <p:cNvPr id="5" name="Text Placeholder 3"/>
          <p:cNvSpPr>
            <a:spLocks noGrp="1"/>
          </p:cNvSpPr>
          <p:nvPr>
            <p:ph type="body" sz="quarter" idx="10"/>
          </p:nvPr>
        </p:nvSpPr>
        <p:spPr>
          <a:xfrm>
            <a:off x="0" y="6347103"/>
            <a:ext cx="2239617" cy="510897"/>
          </a:xfrm>
          <a:prstGeom prst="rect">
            <a:avLst/>
          </a:prstGeom>
        </p:spPr>
        <p:txBody>
          <a:bodyPr/>
          <a:lstStyle>
            <a:lvl1pPr>
              <a:buNone/>
              <a:defRPr sz="1100">
                <a:solidFill>
                  <a:schemeClr val="bg1"/>
                </a:solidFill>
              </a:defRPr>
            </a:lvl1pPr>
            <a:lvl2pPr>
              <a:buNone/>
              <a:defRPr sz="1100"/>
            </a:lvl2pPr>
            <a:lvl3pPr>
              <a:buNone/>
              <a:defRPr sz="1100"/>
            </a:lvl3pPr>
            <a:lvl4pPr>
              <a:buNone/>
              <a:defRPr sz="1100"/>
            </a:lvl4pPr>
            <a:lvl5pPr>
              <a:buNone/>
              <a:defRPr sz="1100"/>
            </a:lvl5pPr>
          </a:lstStyle>
          <a:p>
            <a:pPr lvl="0"/>
            <a:r>
              <a:rPr lang="en-US" smtClean="0"/>
              <a:t>Click to edit Master text styles</a:t>
            </a:r>
          </a:p>
        </p:txBody>
      </p:sp>
      <p:sp>
        <p:nvSpPr>
          <p:cNvPr id="6" name="Text Placeholder 9"/>
          <p:cNvSpPr>
            <a:spLocks noGrp="1"/>
          </p:cNvSpPr>
          <p:nvPr>
            <p:ph type="body" sz="quarter" idx="14"/>
          </p:nvPr>
        </p:nvSpPr>
        <p:spPr>
          <a:xfrm>
            <a:off x="927653" y="4916911"/>
            <a:ext cx="2352675" cy="377825"/>
          </a:xfrm>
          <a:prstGeom prst="rect">
            <a:avLst/>
          </a:prstGeom>
        </p:spPr>
        <p:txBody>
          <a:bodyPr/>
          <a:lstStyle>
            <a:lvl1pPr>
              <a:buFontTx/>
              <a:buNone/>
              <a:defRPr sz="1400">
                <a:solidFill>
                  <a:schemeClr val="bg1"/>
                </a:solidFill>
              </a:defRPr>
            </a:lvl1pPr>
          </a:lstStyle>
          <a:p>
            <a:pPr lvl="0"/>
            <a:r>
              <a:rPr lang="en-US" smtClean="0"/>
              <a:t>Click to edit Master text styles</a:t>
            </a:r>
          </a:p>
        </p:txBody>
      </p:sp>
    </p:spTree>
    <p:extLst>
      <p:ext uri="{BB962C8B-B14F-4D97-AF65-F5344CB8AC3E}">
        <p14:creationId xmlns:p14="http://schemas.microsoft.com/office/powerpoint/2010/main" val="2112675425"/>
      </p:ext>
    </p:extLst>
  </p:cSld>
  <p:clrMapOvr>
    <a:masterClrMapping/>
  </p:clrMapOvr>
  <p:transition advClick="0"/>
</p:sldLayout>
</file>

<file path=ppt/slideLayouts/slideLayout2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7"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8"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A4FEA3E3-697F-4CC0-B245-727618BE42DF}" type="slidenum">
              <a:rPr lang="en-US"/>
              <a:pPr>
                <a:defRPr/>
              </a:pPr>
              <a:t>‹#›</a:t>
            </a:fld>
            <a:endParaRPr lang="en-US" dirty="0"/>
          </a:p>
        </p:txBody>
      </p:sp>
    </p:spTree>
    <p:extLst>
      <p:ext uri="{BB962C8B-B14F-4D97-AF65-F5344CB8AC3E}">
        <p14:creationId xmlns:p14="http://schemas.microsoft.com/office/powerpoint/2010/main" val="1539430956"/>
      </p:ext>
    </p:extLst>
  </p:cSld>
  <p:clrMapOvr>
    <a:masterClrMapping/>
  </p:clrMapOvr>
  <p:transition advClick="0"/>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36103944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23075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2336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39751982"/>
      </p:ext>
    </p:extLst>
  </p:cSld>
  <p:clrMapOvr>
    <a:masterClrMapping/>
  </p:clrMapOvr>
  <p:transition advClick="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0089400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23075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2336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216098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6576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6576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453590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7529772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29190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
        <p:nvSpPr>
          <p:cNvPr id="6" name="Title 1"/>
          <p:cNvSpPr>
            <a:spLocks noGrp="1"/>
          </p:cNvSpPr>
          <p:nvPr>
            <p:ph type="ctrTitle"/>
          </p:nvPr>
        </p:nvSpPr>
        <p:spPr>
          <a:xfrm>
            <a:off x="685800" y="2717454"/>
            <a:ext cx="7772400" cy="1470025"/>
          </a:xfrm>
          <a:prstGeom prst="rect">
            <a:avLst/>
          </a:prstGeom>
        </p:spPr>
        <p:txBody>
          <a:bodyPr/>
          <a:lstStyle>
            <a:lvl1pPr>
              <a:defRPr b="1">
                <a:solidFill>
                  <a:schemeClr val="bg1"/>
                </a:solidFill>
                <a:latin typeface="+mj-lt"/>
              </a:defRPr>
            </a:lvl1pPr>
          </a:lstStyle>
          <a:p>
            <a:r>
              <a:rPr lang="en-US" smtClean="0"/>
              <a:t>Click to edit Master title style</a:t>
            </a:r>
            <a:endParaRPr lang="en-US" dirty="0"/>
          </a:p>
        </p:txBody>
      </p:sp>
    </p:spTree>
    <p:extLst>
      <p:ext uri="{BB962C8B-B14F-4D97-AF65-F5344CB8AC3E}">
        <p14:creationId xmlns:p14="http://schemas.microsoft.com/office/powerpoint/2010/main" val="38867824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7" name="Title 1"/>
          <p:cNvSpPr>
            <a:spLocks noGrp="1"/>
          </p:cNvSpPr>
          <p:nvPr>
            <p:ph type="ctrTitle"/>
          </p:nvPr>
        </p:nvSpPr>
        <p:spPr>
          <a:xfrm>
            <a:off x="390292" y="237003"/>
            <a:ext cx="8363415" cy="755151"/>
          </a:xfrm>
          <a:prstGeom prst="rect">
            <a:avLst/>
          </a:prstGeom>
        </p:spPr>
        <p:txBody>
          <a:bodyPr/>
          <a:lstStyle>
            <a:lvl1pPr>
              <a:defRPr sz="4000" b="1">
                <a:solidFill>
                  <a:schemeClr val="bg1"/>
                </a:solidFill>
              </a:defRPr>
            </a:lvl1pPr>
          </a:lstStyle>
          <a:p>
            <a:r>
              <a:rPr lang="en-US" smtClean="0"/>
              <a:t>Click to edit Master title style</a:t>
            </a:r>
            <a:endParaRPr lang="en-US" dirty="0"/>
          </a:p>
        </p:txBody>
      </p:sp>
      <p:sp>
        <p:nvSpPr>
          <p:cNvPr id="8" name="Subtitle 2"/>
          <p:cNvSpPr>
            <a:spLocks noGrp="1"/>
          </p:cNvSpPr>
          <p:nvPr>
            <p:ph type="subTitle" idx="1"/>
          </p:nvPr>
        </p:nvSpPr>
        <p:spPr>
          <a:xfrm>
            <a:off x="881876" y="1192696"/>
            <a:ext cx="7347724" cy="4200939"/>
          </a:xfrm>
          <a:prstGeom prst="rect">
            <a:avLst/>
          </a:prstGeom>
        </p:spPr>
        <p:txBody>
          <a:bodyPr/>
          <a:lstStyle>
            <a:lvl1pPr marL="457200" indent="-457200" algn="l">
              <a:buFont typeface="Arial" pitchFamily="34" charset="0"/>
              <a:buChar char="•"/>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9" name="Text Placeholder 8"/>
          <p:cNvSpPr>
            <a:spLocks noGrp="1"/>
          </p:cNvSpPr>
          <p:nvPr>
            <p:ph type="body" sz="quarter" idx="13"/>
          </p:nvPr>
        </p:nvSpPr>
        <p:spPr>
          <a:xfrm>
            <a:off x="901148" y="5452129"/>
            <a:ext cx="7315199" cy="501651"/>
          </a:xfrm>
          <a:prstGeom prst="rect">
            <a:avLst/>
          </a:prstGeom>
        </p:spPr>
        <p:txBody>
          <a:bodyPr/>
          <a:lstStyle>
            <a:lvl1pPr>
              <a:buFontTx/>
              <a:buNone/>
              <a:defRPr sz="1200">
                <a:solidFill>
                  <a:schemeClr val="bg1"/>
                </a:solidFill>
              </a:defRPr>
            </a:lvl1pPr>
          </a:lstStyle>
          <a:p>
            <a:pPr lvl="0"/>
            <a:r>
              <a:rPr lang="en-US" smtClean="0"/>
              <a:t>Click to edit Master text styles</a:t>
            </a:r>
          </a:p>
        </p:txBody>
      </p:sp>
      <p:sp>
        <p:nvSpPr>
          <p:cNvPr id="6" name="Text Placeholder 3"/>
          <p:cNvSpPr>
            <a:spLocks noGrp="1"/>
          </p:cNvSpPr>
          <p:nvPr>
            <p:ph type="body" sz="quarter" idx="10"/>
          </p:nvPr>
        </p:nvSpPr>
        <p:spPr>
          <a:xfrm>
            <a:off x="0" y="6347103"/>
            <a:ext cx="2066246" cy="510897"/>
          </a:xfrm>
          <a:prstGeom prst="rect">
            <a:avLst/>
          </a:prstGeom>
        </p:spPr>
        <p:txBody>
          <a:bodyPr/>
          <a:lstStyle>
            <a:lvl1pPr>
              <a:buNone/>
              <a:defRPr sz="1100">
                <a:solidFill>
                  <a:schemeClr val="bg1"/>
                </a:solidFill>
              </a:defRPr>
            </a:lvl1pPr>
            <a:lvl2pPr>
              <a:buNone/>
              <a:defRPr sz="1100"/>
            </a:lvl2pPr>
            <a:lvl3pPr>
              <a:buNone/>
              <a:defRPr sz="1100"/>
            </a:lvl3pPr>
            <a:lvl4pPr>
              <a:buNone/>
              <a:defRPr sz="1100"/>
            </a:lvl4pPr>
            <a:lvl5pPr>
              <a:buNone/>
              <a:defRPr sz="1100"/>
            </a:lvl5pPr>
          </a:lstStyle>
          <a:p>
            <a:pPr lvl="0"/>
            <a:r>
              <a:rPr lang="en-US" smtClean="0"/>
              <a:t>Click to edit Master text styles</a:t>
            </a:r>
          </a:p>
        </p:txBody>
      </p:sp>
    </p:spTree>
    <p:extLst>
      <p:ext uri="{BB962C8B-B14F-4D97-AF65-F5344CB8AC3E}">
        <p14:creationId xmlns:p14="http://schemas.microsoft.com/office/powerpoint/2010/main" val="34376243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1_Section Header">
    <p:spTree>
      <p:nvGrpSpPr>
        <p:cNvPr id="1" name=""/>
        <p:cNvGrpSpPr/>
        <p:nvPr/>
      </p:nvGrpSpPr>
      <p:grpSpPr>
        <a:xfrm>
          <a:off x="0" y="0"/>
          <a:ext cx="0" cy="0"/>
          <a:chOff x="0" y="0"/>
          <a:chExt cx="0" cy="0"/>
        </a:xfrm>
      </p:grpSpPr>
      <p:sp>
        <p:nvSpPr>
          <p:cNvPr id="7" name="Title 1"/>
          <p:cNvSpPr>
            <a:spLocks noGrp="1"/>
          </p:cNvSpPr>
          <p:nvPr>
            <p:ph type="title"/>
          </p:nvPr>
        </p:nvSpPr>
        <p:spPr>
          <a:xfrm>
            <a:off x="197816" y="226722"/>
            <a:ext cx="8787160" cy="833451"/>
          </a:xfrm>
          <a:prstGeom prst="rect">
            <a:avLst/>
          </a:prstGeom>
        </p:spPr>
        <p:txBody>
          <a:bodyPr/>
          <a:lstStyle>
            <a:lvl1pPr>
              <a:defRPr sz="4000" b="1">
                <a:solidFill>
                  <a:schemeClr val="bg1"/>
                </a:solidFill>
              </a:defRPr>
            </a:lvl1pPr>
          </a:lstStyle>
          <a:p>
            <a:r>
              <a:rPr lang="en-US" smtClean="0"/>
              <a:t>Click to edit Master title style</a:t>
            </a:r>
            <a:endParaRPr lang="en-US" dirty="0"/>
          </a:p>
        </p:txBody>
      </p:sp>
      <p:sp>
        <p:nvSpPr>
          <p:cNvPr id="8" name="Content Placeholder 2"/>
          <p:cNvSpPr>
            <a:spLocks noGrp="1"/>
          </p:cNvSpPr>
          <p:nvPr>
            <p:ph sz="half" idx="1"/>
          </p:nvPr>
        </p:nvSpPr>
        <p:spPr>
          <a:xfrm>
            <a:off x="457200" y="1242893"/>
            <a:ext cx="4038600" cy="4349042"/>
          </a:xfrm>
          <a:prstGeom prst="rect">
            <a:avLst/>
          </a:prstGeom>
        </p:spPr>
        <p:txBody>
          <a:bodyPr/>
          <a:lstStyle>
            <a:lvl1pPr>
              <a:defRPr sz="2000" b="0">
                <a:solidFill>
                  <a:schemeClr val="bg1"/>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9" name="Content Placeholder 3"/>
          <p:cNvSpPr>
            <a:spLocks noGrp="1"/>
          </p:cNvSpPr>
          <p:nvPr>
            <p:ph sz="half" idx="2"/>
          </p:nvPr>
        </p:nvSpPr>
        <p:spPr>
          <a:xfrm>
            <a:off x="4648200" y="1242892"/>
            <a:ext cx="4038600" cy="4405487"/>
          </a:xfrm>
          <a:prstGeom prst="rect">
            <a:avLst/>
          </a:prstGeom>
        </p:spPr>
        <p:txBody>
          <a:bodyPr/>
          <a:lstStyle>
            <a:lvl1pPr>
              <a:defRPr sz="2000">
                <a:solidFill>
                  <a:schemeClr val="bg1"/>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0" name="Text Placeholder 3"/>
          <p:cNvSpPr>
            <a:spLocks noGrp="1"/>
          </p:cNvSpPr>
          <p:nvPr>
            <p:ph type="body" sz="quarter" idx="10"/>
          </p:nvPr>
        </p:nvSpPr>
        <p:spPr>
          <a:xfrm>
            <a:off x="0" y="6347103"/>
            <a:ext cx="2252870" cy="510897"/>
          </a:xfrm>
          <a:prstGeom prst="rect">
            <a:avLst/>
          </a:prstGeom>
        </p:spPr>
        <p:txBody>
          <a:bodyPr/>
          <a:lstStyle>
            <a:lvl1pPr>
              <a:buNone/>
              <a:defRPr sz="1100">
                <a:solidFill>
                  <a:schemeClr val="bg1"/>
                </a:solidFill>
              </a:defRPr>
            </a:lvl1pPr>
            <a:lvl2pPr>
              <a:buNone/>
              <a:defRPr sz="1100"/>
            </a:lvl2pPr>
            <a:lvl3pPr>
              <a:buNone/>
              <a:defRPr sz="1100"/>
            </a:lvl3pPr>
            <a:lvl4pPr>
              <a:buNone/>
              <a:defRPr sz="1100"/>
            </a:lvl4pPr>
            <a:lvl5pPr>
              <a:buNone/>
              <a:defRPr sz="1100"/>
            </a:lvl5pPr>
          </a:lstStyle>
          <a:p>
            <a:pPr lvl="0"/>
            <a:r>
              <a:rPr lang="en-US" smtClean="0"/>
              <a:t>Click to edit Master text styles</a:t>
            </a:r>
          </a:p>
        </p:txBody>
      </p:sp>
    </p:spTree>
    <p:extLst>
      <p:ext uri="{BB962C8B-B14F-4D97-AF65-F5344CB8AC3E}">
        <p14:creationId xmlns:p14="http://schemas.microsoft.com/office/powerpoint/2010/main" val="34144369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Sample photo slide">
    <p:spTree>
      <p:nvGrpSpPr>
        <p:cNvPr id="1" name=""/>
        <p:cNvGrpSpPr/>
        <p:nvPr/>
      </p:nvGrpSpPr>
      <p:grpSpPr>
        <a:xfrm>
          <a:off x="0" y="0"/>
          <a:ext cx="0" cy="0"/>
          <a:chOff x="0" y="0"/>
          <a:chExt cx="0" cy="0"/>
        </a:xfrm>
      </p:grpSpPr>
      <p:pic>
        <p:nvPicPr>
          <p:cNvPr id="4" name="Picture 3" descr="5194045-LGPT.jpg"/>
          <p:cNvPicPr>
            <a:picLocks noChangeAspect="1"/>
          </p:cNvPicPr>
          <p:nvPr/>
        </p:nvPicPr>
        <p:blipFill>
          <a:blip r:embed="rId2" cstate="print"/>
          <a:srcRect l="2285" r="1460" b="6609"/>
          <a:stretch>
            <a:fillRect/>
          </a:stretch>
        </p:blipFill>
        <p:spPr>
          <a:xfrm>
            <a:off x="1326103" y="361390"/>
            <a:ext cx="6581422" cy="4257078"/>
          </a:xfrm>
          <a:prstGeom prst="roundRect">
            <a:avLst/>
          </a:prstGeom>
          <a:ln w="38100">
            <a:solidFill>
              <a:srgbClr val="003366"/>
            </a:solidFill>
          </a:ln>
          <a:effectLst>
            <a:outerShdw blurRad="292100" dist="139700" dir="2700000" algn="tl" rotWithShape="0">
              <a:srgbClr val="333333">
                <a:alpha val="65000"/>
              </a:srgbClr>
            </a:outerShdw>
          </a:effectLst>
        </p:spPr>
      </p:pic>
      <p:sp>
        <p:nvSpPr>
          <p:cNvPr id="5" name="Text Placeholder 3"/>
          <p:cNvSpPr>
            <a:spLocks noGrp="1"/>
          </p:cNvSpPr>
          <p:nvPr>
            <p:ph type="body" sz="quarter" idx="10"/>
          </p:nvPr>
        </p:nvSpPr>
        <p:spPr>
          <a:xfrm>
            <a:off x="0" y="6347103"/>
            <a:ext cx="2001078" cy="510897"/>
          </a:xfrm>
          <a:prstGeom prst="rect">
            <a:avLst/>
          </a:prstGeom>
        </p:spPr>
        <p:txBody>
          <a:bodyPr/>
          <a:lstStyle>
            <a:lvl1pPr>
              <a:buNone/>
              <a:defRPr sz="1100">
                <a:solidFill>
                  <a:schemeClr val="bg1"/>
                </a:solidFill>
              </a:defRPr>
            </a:lvl1pPr>
            <a:lvl2pPr>
              <a:buNone/>
              <a:defRPr sz="1100"/>
            </a:lvl2pPr>
            <a:lvl3pPr>
              <a:buNone/>
              <a:defRPr sz="1100"/>
            </a:lvl3pPr>
            <a:lvl4pPr>
              <a:buNone/>
              <a:defRPr sz="1100"/>
            </a:lvl4pPr>
            <a:lvl5pPr>
              <a:buNone/>
              <a:defRPr sz="1100"/>
            </a:lvl5pPr>
          </a:lstStyle>
          <a:p>
            <a:pPr lvl="0"/>
            <a:r>
              <a:rPr lang="en-US" smtClean="0"/>
              <a:t>Click to edit Master text styles</a:t>
            </a:r>
          </a:p>
        </p:txBody>
      </p:sp>
      <p:sp>
        <p:nvSpPr>
          <p:cNvPr id="7" name="Text Placeholder 5"/>
          <p:cNvSpPr>
            <a:spLocks noGrp="1"/>
          </p:cNvSpPr>
          <p:nvPr>
            <p:ph type="body" sz="quarter" idx="15"/>
          </p:nvPr>
        </p:nvSpPr>
        <p:spPr>
          <a:xfrm>
            <a:off x="1660132" y="4799173"/>
            <a:ext cx="2352675" cy="310319"/>
          </a:xfrm>
          <a:prstGeom prst="rect">
            <a:avLst/>
          </a:prstGeom>
        </p:spPr>
        <p:txBody>
          <a:bodyPr/>
          <a:lstStyle>
            <a:lvl1pPr>
              <a:buFontTx/>
              <a:buNone/>
              <a:defRPr sz="1400">
                <a:solidFill>
                  <a:schemeClr val="bg1"/>
                </a:solidFill>
              </a:defRPr>
            </a:lvl1pPr>
            <a:lvl2pPr>
              <a:buFontTx/>
              <a:buNone/>
              <a:defRPr sz="1400"/>
            </a:lvl2pPr>
            <a:lvl3pPr>
              <a:buFontTx/>
              <a:buNone/>
              <a:defRPr sz="1400"/>
            </a:lvl3pPr>
            <a:lvl4pPr>
              <a:buFontTx/>
              <a:buNone/>
              <a:defRPr sz="1400"/>
            </a:lvl4pPr>
            <a:lvl5pPr>
              <a:buFontTx/>
              <a:buNone/>
              <a:defRPr sz="1400"/>
            </a:lvl5pPr>
          </a:lstStyle>
          <a:p>
            <a:pPr lvl="0"/>
            <a:r>
              <a:rPr lang="en-US" smtClean="0"/>
              <a:t>Click to edit Master text styles</a:t>
            </a:r>
          </a:p>
        </p:txBody>
      </p:sp>
    </p:spTree>
    <p:extLst>
      <p:ext uri="{BB962C8B-B14F-4D97-AF65-F5344CB8AC3E}">
        <p14:creationId xmlns:p14="http://schemas.microsoft.com/office/powerpoint/2010/main" val="15805981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5" name="Text Placeholder 5"/>
          <p:cNvSpPr>
            <a:spLocks noGrp="1"/>
          </p:cNvSpPr>
          <p:nvPr>
            <p:ph type="body" sz="quarter" idx="15"/>
          </p:nvPr>
        </p:nvSpPr>
        <p:spPr>
          <a:xfrm>
            <a:off x="1291565" y="4735407"/>
            <a:ext cx="2352675" cy="310319"/>
          </a:xfrm>
          <a:prstGeom prst="rect">
            <a:avLst/>
          </a:prstGeom>
        </p:spPr>
        <p:txBody>
          <a:bodyPr/>
          <a:lstStyle>
            <a:lvl1pPr>
              <a:buFontTx/>
              <a:buNone/>
              <a:defRPr sz="1400">
                <a:solidFill>
                  <a:schemeClr val="bg1"/>
                </a:solidFill>
              </a:defRPr>
            </a:lvl1pPr>
            <a:lvl2pPr>
              <a:buFontTx/>
              <a:buNone/>
              <a:defRPr sz="1400"/>
            </a:lvl2pPr>
            <a:lvl3pPr>
              <a:buFontTx/>
              <a:buNone/>
              <a:defRPr sz="1400"/>
            </a:lvl3pPr>
            <a:lvl4pPr>
              <a:buFontTx/>
              <a:buNone/>
              <a:defRPr sz="1400"/>
            </a:lvl4pPr>
            <a:lvl5pPr>
              <a:buFontTx/>
              <a:buNone/>
              <a:defRPr sz="1400"/>
            </a:lvl5pPr>
          </a:lstStyle>
          <a:p>
            <a:pPr lvl="0"/>
            <a:r>
              <a:rPr lang="en-US" smtClean="0"/>
              <a:t>Click to edit Master text styles</a:t>
            </a:r>
          </a:p>
        </p:txBody>
      </p:sp>
      <p:sp>
        <p:nvSpPr>
          <p:cNvPr id="7" name="Picture Placeholder 6"/>
          <p:cNvSpPr>
            <a:spLocks noGrp="1"/>
          </p:cNvSpPr>
          <p:nvPr>
            <p:ph type="pic" sz="quarter" idx="16"/>
          </p:nvPr>
        </p:nvSpPr>
        <p:spPr>
          <a:xfrm>
            <a:off x="1274348" y="542640"/>
            <a:ext cx="6705423" cy="4188354"/>
          </a:xfrm>
          <a:prstGeom prst="rect">
            <a:avLst/>
          </a:prstGeom>
        </p:spPr>
        <p:txBody>
          <a:bodyPr rtlCol="0">
            <a:normAutofit/>
          </a:bodyPr>
          <a:lstStyle>
            <a:lvl1pPr>
              <a:defRPr>
                <a:solidFill>
                  <a:schemeClr val="bg1"/>
                </a:solidFill>
              </a:defRPr>
            </a:lvl1pPr>
          </a:lstStyle>
          <a:p>
            <a:pPr lvl="0"/>
            <a:r>
              <a:rPr lang="en-US" noProof="0" dirty="0" smtClean="0"/>
              <a:t>Click icon to add picture</a:t>
            </a:r>
            <a:endParaRPr lang="en-US" noProof="0" dirty="0"/>
          </a:p>
        </p:txBody>
      </p:sp>
      <p:sp>
        <p:nvSpPr>
          <p:cNvPr id="6" name="Text Placeholder 3"/>
          <p:cNvSpPr>
            <a:spLocks noGrp="1"/>
          </p:cNvSpPr>
          <p:nvPr>
            <p:ph type="body" sz="quarter" idx="10"/>
          </p:nvPr>
        </p:nvSpPr>
        <p:spPr>
          <a:xfrm>
            <a:off x="0" y="6347103"/>
            <a:ext cx="2543325" cy="510897"/>
          </a:xfrm>
          <a:prstGeom prst="rect">
            <a:avLst/>
          </a:prstGeom>
        </p:spPr>
        <p:txBody>
          <a:bodyPr/>
          <a:lstStyle>
            <a:lvl1pPr>
              <a:buNone/>
              <a:defRPr sz="1100">
                <a:solidFill>
                  <a:schemeClr val="bg1"/>
                </a:solidFill>
              </a:defRPr>
            </a:lvl1pPr>
            <a:lvl2pPr>
              <a:buNone/>
              <a:defRPr sz="1100"/>
            </a:lvl2pPr>
            <a:lvl3pPr>
              <a:buNone/>
              <a:defRPr sz="1100"/>
            </a:lvl3pPr>
            <a:lvl4pPr>
              <a:buNone/>
              <a:defRPr sz="1100"/>
            </a:lvl4pPr>
            <a:lvl5pPr>
              <a:buNone/>
              <a:defRPr sz="1100"/>
            </a:lvl5pPr>
          </a:lstStyle>
          <a:p>
            <a:pPr lvl="0"/>
            <a:r>
              <a:rPr lang="en-US" smtClean="0"/>
              <a:t>Click to edit Master text styles</a:t>
            </a:r>
          </a:p>
        </p:txBody>
      </p:sp>
    </p:spTree>
    <p:extLst>
      <p:ext uri="{BB962C8B-B14F-4D97-AF65-F5344CB8AC3E}">
        <p14:creationId xmlns:p14="http://schemas.microsoft.com/office/powerpoint/2010/main" val="3094933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6576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6576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90208519"/>
      </p:ext>
    </p:extLst>
  </p:cSld>
  <p:clrMapOvr>
    <a:masterClrMapping/>
  </p:clrMapOvr>
  <p:transition advClick="0"/>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sample layout">
    <p:spTree>
      <p:nvGrpSpPr>
        <p:cNvPr id="1" name=""/>
        <p:cNvGrpSpPr/>
        <p:nvPr/>
      </p:nvGrpSpPr>
      <p:grpSpPr>
        <a:xfrm>
          <a:off x="0" y="0"/>
          <a:ext cx="0" cy="0"/>
          <a:chOff x="0" y="0"/>
          <a:chExt cx="0" cy="0"/>
        </a:xfrm>
      </p:grpSpPr>
      <p:pic>
        <p:nvPicPr>
          <p:cNvPr id="4" name="Picture 1" descr="nationalquarantinemap.jpg"/>
          <p:cNvPicPr>
            <a:picLocks noChangeAspect="1"/>
          </p:cNvPicPr>
          <p:nvPr/>
        </p:nvPicPr>
        <p:blipFill>
          <a:blip r:embed="rId2" cstate="print"/>
          <a:stretch>
            <a:fillRect/>
          </a:stretch>
        </p:blipFill>
        <p:spPr bwMode="auto">
          <a:xfrm>
            <a:off x="1639888" y="498475"/>
            <a:ext cx="5895975" cy="4397375"/>
          </a:xfrm>
          <a:prstGeom prst="rect">
            <a:avLst/>
          </a:prstGeom>
          <a:ln w="38100">
            <a:solidFill>
              <a:srgbClr val="003366"/>
            </a:solidFill>
          </a:ln>
          <a:effectLst>
            <a:outerShdw blurRad="292100" dist="139700" dir="2700000" algn="tl" rotWithShape="0">
              <a:srgbClr val="333333">
                <a:alpha val="65000"/>
              </a:srgbClr>
            </a:outerShdw>
          </a:effectLst>
        </p:spPr>
      </p:pic>
      <p:sp>
        <p:nvSpPr>
          <p:cNvPr id="8" name="Text Placeholder 9"/>
          <p:cNvSpPr>
            <a:spLocks noGrp="1"/>
          </p:cNvSpPr>
          <p:nvPr>
            <p:ph type="body" sz="quarter" idx="14"/>
          </p:nvPr>
        </p:nvSpPr>
        <p:spPr>
          <a:xfrm>
            <a:off x="1636874" y="4903659"/>
            <a:ext cx="2352675" cy="377825"/>
          </a:xfrm>
          <a:prstGeom prst="rect">
            <a:avLst/>
          </a:prstGeom>
        </p:spPr>
        <p:txBody>
          <a:bodyPr/>
          <a:lstStyle>
            <a:lvl1pPr>
              <a:buFontTx/>
              <a:buNone/>
              <a:defRPr sz="1400">
                <a:solidFill>
                  <a:schemeClr val="bg1"/>
                </a:solidFill>
              </a:defRPr>
            </a:lvl1pPr>
          </a:lstStyle>
          <a:p>
            <a:pPr lvl="0"/>
            <a:r>
              <a:rPr lang="en-US" smtClean="0"/>
              <a:t>Click to edit Master text styles</a:t>
            </a:r>
          </a:p>
        </p:txBody>
      </p:sp>
      <p:sp>
        <p:nvSpPr>
          <p:cNvPr id="6" name="Text Placeholder 3"/>
          <p:cNvSpPr>
            <a:spLocks noGrp="1"/>
          </p:cNvSpPr>
          <p:nvPr>
            <p:ph type="body" sz="quarter" idx="10"/>
          </p:nvPr>
        </p:nvSpPr>
        <p:spPr>
          <a:xfrm>
            <a:off x="0" y="6347103"/>
            <a:ext cx="2596333" cy="510897"/>
          </a:xfrm>
          <a:prstGeom prst="rect">
            <a:avLst/>
          </a:prstGeom>
        </p:spPr>
        <p:txBody>
          <a:bodyPr/>
          <a:lstStyle>
            <a:lvl1pPr>
              <a:buNone/>
              <a:defRPr sz="1100">
                <a:solidFill>
                  <a:schemeClr val="bg1"/>
                </a:solidFill>
              </a:defRPr>
            </a:lvl1pPr>
            <a:lvl2pPr>
              <a:buNone/>
              <a:defRPr sz="1100"/>
            </a:lvl2pPr>
            <a:lvl3pPr>
              <a:buNone/>
              <a:defRPr sz="1100"/>
            </a:lvl3pPr>
            <a:lvl4pPr>
              <a:buNone/>
              <a:defRPr sz="1100"/>
            </a:lvl4pPr>
            <a:lvl5pPr>
              <a:buNone/>
              <a:defRPr sz="1100"/>
            </a:lvl5pPr>
          </a:lstStyle>
          <a:p>
            <a:pPr lvl="0"/>
            <a:r>
              <a:rPr lang="en-US" smtClean="0"/>
              <a:t>Click to edit Master text styles</a:t>
            </a:r>
          </a:p>
        </p:txBody>
      </p:sp>
    </p:spTree>
    <p:extLst>
      <p:ext uri="{BB962C8B-B14F-4D97-AF65-F5344CB8AC3E}">
        <p14:creationId xmlns:p14="http://schemas.microsoft.com/office/powerpoint/2010/main" val="16280328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1_Two Content">
    <p:spTree>
      <p:nvGrpSpPr>
        <p:cNvPr id="1" name=""/>
        <p:cNvGrpSpPr/>
        <p:nvPr/>
      </p:nvGrpSpPr>
      <p:grpSpPr>
        <a:xfrm>
          <a:off x="0" y="0"/>
          <a:ext cx="0" cy="0"/>
          <a:chOff x="0" y="0"/>
          <a:chExt cx="0" cy="0"/>
        </a:xfrm>
      </p:grpSpPr>
      <p:sp>
        <p:nvSpPr>
          <p:cNvPr id="13" name="Picture Placeholder 12"/>
          <p:cNvSpPr>
            <a:spLocks noGrp="1"/>
          </p:cNvSpPr>
          <p:nvPr>
            <p:ph type="pic" sz="quarter" idx="16"/>
          </p:nvPr>
        </p:nvSpPr>
        <p:spPr>
          <a:xfrm>
            <a:off x="940555" y="525283"/>
            <a:ext cx="7304087" cy="4392612"/>
          </a:xfrm>
          <a:prstGeom prst="rect">
            <a:avLst/>
          </a:prstGeom>
        </p:spPr>
        <p:txBody>
          <a:bodyPr rtlCol="0">
            <a:normAutofit/>
          </a:bodyPr>
          <a:lstStyle>
            <a:lvl1pPr>
              <a:defRPr>
                <a:solidFill>
                  <a:schemeClr val="bg1"/>
                </a:solidFill>
              </a:defRPr>
            </a:lvl1pPr>
          </a:lstStyle>
          <a:p>
            <a:pPr lvl="0"/>
            <a:r>
              <a:rPr lang="en-US" noProof="0" dirty="0" smtClean="0"/>
              <a:t>Click icon to add picture</a:t>
            </a:r>
            <a:endParaRPr lang="en-US" noProof="0" dirty="0"/>
          </a:p>
        </p:txBody>
      </p:sp>
      <p:sp>
        <p:nvSpPr>
          <p:cNvPr id="5" name="Text Placeholder 3"/>
          <p:cNvSpPr>
            <a:spLocks noGrp="1"/>
          </p:cNvSpPr>
          <p:nvPr>
            <p:ph type="body" sz="quarter" idx="10"/>
          </p:nvPr>
        </p:nvSpPr>
        <p:spPr>
          <a:xfrm>
            <a:off x="0" y="6347103"/>
            <a:ext cx="2239617" cy="510897"/>
          </a:xfrm>
          <a:prstGeom prst="rect">
            <a:avLst/>
          </a:prstGeom>
        </p:spPr>
        <p:txBody>
          <a:bodyPr/>
          <a:lstStyle>
            <a:lvl1pPr>
              <a:buNone/>
              <a:defRPr sz="1100">
                <a:solidFill>
                  <a:schemeClr val="bg1"/>
                </a:solidFill>
              </a:defRPr>
            </a:lvl1pPr>
            <a:lvl2pPr>
              <a:buNone/>
              <a:defRPr sz="1100"/>
            </a:lvl2pPr>
            <a:lvl3pPr>
              <a:buNone/>
              <a:defRPr sz="1100"/>
            </a:lvl3pPr>
            <a:lvl4pPr>
              <a:buNone/>
              <a:defRPr sz="1100"/>
            </a:lvl4pPr>
            <a:lvl5pPr>
              <a:buNone/>
              <a:defRPr sz="1100"/>
            </a:lvl5pPr>
          </a:lstStyle>
          <a:p>
            <a:pPr lvl="0"/>
            <a:r>
              <a:rPr lang="en-US" smtClean="0"/>
              <a:t>Click to edit Master text styles</a:t>
            </a:r>
          </a:p>
        </p:txBody>
      </p:sp>
      <p:sp>
        <p:nvSpPr>
          <p:cNvPr id="6" name="Text Placeholder 9"/>
          <p:cNvSpPr>
            <a:spLocks noGrp="1"/>
          </p:cNvSpPr>
          <p:nvPr>
            <p:ph type="body" sz="quarter" idx="14"/>
          </p:nvPr>
        </p:nvSpPr>
        <p:spPr>
          <a:xfrm>
            <a:off x="927653" y="4916911"/>
            <a:ext cx="2352675" cy="377825"/>
          </a:xfrm>
          <a:prstGeom prst="rect">
            <a:avLst/>
          </a:prstGeom>
        </p:spPr>
        <p:txBody>
          <a:bodyPr/>
          <a:lstStyle>
            <a:lvl1pPr>
              <a:buFontTx/>
              <a:buNone/>
              <a:defRPr sz="1400">
                <a:solidFill>
                  <a:schemeClr val="bg1"/>
                </a:solidFill>
              </a:defRPr>
            </a:lvl1pPr>
          </a:lstStyle>
          <a:p>
            <a:pPr lvl="0"/>
            <a:r>
              <a:rPr lang="en-US" smtClean="0"/>
              <a:t>Click to edit Master text styles</a:t>
            </a:r>
          </a:p>
        </p:txBody>
      </p:sp>
    </p:spTree>
    <p:extLst>
      <p:ext uri="{BB962C8B-B14F-4D97-AF65-F5344CB8AC3E}">
        <p14:creationId xmlns:p14="http://schemas.microsoft.com/office/powerpoint/2010/main" val="17373586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4506580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439793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23075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2336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735424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6576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6576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452237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317102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618538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
        <p:nvSpPr>
          <p:cNvPr id="6" name="Title 1"/>
          <p:cNvSpPr>
            <a:spLocks noGrp="1"/>
          </p:cNvSpPr>
          <p:nvPr>
            <p:ph type="ctrTitle"/>
          </p:nvPr>
        </p:nvSpPr>
        <p:spPr>
          <a:xfrm>
            <a:off x="685800" y="2717454"/>
            <a:ext cx="7772400" cy="1470025"/>
          </a:xfrm>
          <a:prstGeom prst="rect">
            <a:avLst/>
          </a:prstGeom>
        </p:spPr>
        <p:txBody>
          <a:bodyPr/>
          <a:lstStyle>
            <a:lvl1pPr>
              <a:defRPr b="1">
                <a:solidFill>
                  <a:schemeClr val="bg1"/>
                </a:solidFill>
                <a:latin typeface="+mj-lt"/>
              </a:defRPr>
            </a:lvl1pPr>
          </a:lstStyle>
          <a:p>
            <a:r>
              <a:rPr lang="en-US" smtClean="0"/>
              <a:t>Click to edit Master title style</a:t>
            </a:r>
            <a:endParaRPr lang="en-US" dirty="0"/>
          </a:p>
        </p:txBody>
      </p:sp>
    </p:spTree>
    <p:extLst>
      <p:ext uri="{BB962C8B-B14F-4D97-AF65-F5344CB8AC3E}">
        <p14:creationId xmlns:p14="http://schemas.microsoft.com/office/powerpoint/2010/main" val="12800697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7" name="Title 1"/>
          <p:cNvSpPr>
            <a:spLocks noGrp="1"/>
          </p:cNvSpPr>
          <p:nvPr>
            <p:ph type="ctrTitle"/>
          </p:nvPr>
        </p:nvSpPr>
        <p:spPr>
          <a:xfrm>
            <a:off x="390292" y="237003"/>
            <a:ext cx="8363415" cy="755151"/>
          </a:xfrm>
          <a:prstGeom prst="rect">
            <a:avLst/>
          </a:prstGeom>
        </p:spPr>
        <p:txBody>
          <a:bodyPr/>
          <a:lstStyle>
            <a:lvl1pPr>
              <a:defRPr sz="4000" b="1">
                <a:solidFill>
                  <a:schemeClr val="bg1"/>
                </a:solidFill>
              </a:defRPr>
            </a:lvl1pPr>
          </a:lstStyle>
          <a:p>
            <a:r>
              <a:rPr lang="en-US" smtClean="0"/>
              <a:t>Click to edit Master title style</a:t>
            </a:r>
            <a:endParaRPr lang="en-US" dirty="0"/>
          </a:p>
        </p:txBody>
      </p:sp>
      <p:sp>
        <p:nvSpPr>
          <p:cNvPr id="8" name="Subtitle 2"/>
          <p:cNvSpPr>
            <a:spLocks noGrp="1"/>
          </p:cNvSpPr>
          <p:nvPr>
            <p:ph type="subTitle" idx="1"/>
          </p:nvPr>
        </p:nvSpPr>
        <p:spPr>
          <a:xfrm>
            <a:off x="881876" y="1192696"/>
            <a:ext cx="7347724" cy="4200939"/>
          </a:xfrm>
          <a:prstGeom prst="rect">
            <a:avLst/>
          </a:prstGeom>
        </p:spPr>
        <p:txBody>
          <a:bodyPr/>
          <a:lstStyle>
            <a:lvl1pPr marL="457200" indent="-457200" algn="l">
              <a:buFont typeface="Arial" pitchFamily="34" charset="0"/>
              <a:buChar char="•"/>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9" name="Text Placeholder 8"/>
          <p:cNvSpPr>
            <a:spLocks noGrp="1"/>
          </p:cNvSpPr>
          <p:nvPr>
            <p:ph type="body" sz="quarter" idx="13"/>
          </p:nvPr>
        </p:nvSpPr>
        <p:spPr>
          <a:xfrm>
            <a:off x="901148" y="5452129"/>
            <a:ext cx="7315199" cy="501651"/>
          </a:xfrm>
          <a:prstGeom prst="rect">
            <a:avLst/>
          </a:prstGeom>
        </p:spPr>
        <p:txBody>
          <a:bodyPr/>
          <a:lstStyle>
            <a:lvl1pPr>
              <a:buFontTx/>
              <a:buNone/>
              <a:defRPr sz="1200">
                <a:solidFill>
                  <a:schemeClr val="bg1"/>
                </a:solidFill>
              </a:defRPr>
            </a:lvl1pPr>
          </a:lstStyle>
          <a:p>
            <a:pPr lvl="0"/>
            <a:r>
              <a:rPr lang="en-US" smtClean="0"/>
              <a:t>Click to edit Master text styles</a:t>
            </a:r>
          </a:p>
        </p:txBody>
      </p:sp>
      <p:sp>
        <p:nvSpPr>
          <p:cNvPr id="6" name="Text Placeholder 3"/>
          <p:cNvSpPr>
            <a:spLocks noGrp="1"/>
          </p:cNvSpPr>
          <p:nvPr>
            <p:ph type="body" sz="quarter" idx="10"/>
          </p:nvPr>
        </p:nvSpPr>
        <p:spPr>
          <a:xfrm>
            <a:off x="0" y="6347103"/>
            <a:ext cx="2066246" cy="510897"/>
          </a:xfrm>
          <a:prstGeom prst="rect">
            <a:avLst/>
          </a:prstGeom>
        </p:spPr>
        <p:txBody>
          <a:bodyPr/>
          <a:lstStyle>
            <a:lvl1pPr>
              <a:buNone/>
              <a:defRPr sz="1100">
                <a:solidFill>
                  <a:schemeClr val="bg1"/>
                </a:solidFill>
              </a:defRPr>
            </a:lvl1pPr>
            <a:lvl2pPr>
              <a:buNone/>
              <a:defRPr sz="1100"/>
            </a:lvl2pPr>
            <a:lvl3pPr>
              <a:buNone/>
              <a:defRPr sz="1100"/>
            </a:lvl3pPr>
            <a:lvl4pPr>
              <a:buNone/>
              <a:defRPr sz="1100"/>
            </a:lvl4pPr>
            <a:lvl5pPr>
              <a:buNone/>
              <a:defRPr sz="1100"/>
            </a:lvl5pPr>
          </a:lstStyle>
          <a:p>
            <a:pPr lvl="0"/>
            <a:r>
              <a:rPr lang="en-US" smtClean="0"/>
              <a:t>Click to edit Master text styles</a:t>
            </a:r>
          </a:p>
        </p:txBody>
      </p:sp>
    </p:spTree>
    <p:extLst>
      <p:ext uri="{BB962C8B-B14F-4D97-AF65-F5344CB8AC3E}">
        <p14:creationId xmlns:p14="http://schemas.microsoft.com/office/powerpoint/2010/main" val="10328189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55122686"/>
      </p:ext>
    </p:extLst>
  </p:cSld>
  <p:clrMapOvr>
    <a:masterClrMapping/>
  </p:clrMapOvr>
  <p:transition advClick="0"/>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1_Section Header">
    <p:spTree>
      <p:nvGrpSpPr>
        <p:cNvPr id="1" name=""/>
        <p:cNvGrpSpPr/>
        <p:nvPr/>
      </p:nvGrpSpPr>
      <p:grpSpPr>
        <a:xfrm>
          <a:off x="0" y="0"/>
          <a:ext cx="0" cy="0"/>
          <a:chOff x="0" y="0"/>
          <a:chExt cx="0" cy="0"/>
        </a:xfrm>
      </p:grpSpPr>
      <p:sp>
        <p:nvSpPr>
          <p:cNvPr id="7" name="Title 1"/>
          <p:cNvSpPr>
            <a:spLocks noGrp="1"/>
          </p:cNvSpPr>
          <p:nvPr>
            <p:ph type="title"/>
          </p:nvPr>
        </p:nvSpPr>
        <p:spPr>
          <a:xfrm>
            <a:off x="197816" y="226722"/>
            <a:ext cx="8787160" cy="833451"/>
          </a:xfrm>
          <a:prstGeom prst="rect">
            <a:avLst/>
          </a:prstGeom>
        </p:spPr>
        <p:txBody>
          <a:bodyPr/>
          <a:lstStyle>
            <a:lvl1pPr>
              <a:defRPr sz="4000" b="1">
                <a:solidFill>
                  <a:schemeClr val="bg1"/>
                </a:solidFill>
              </a:defRPr>
            </a:lvl1pPr>
          </a:lstStyle>
          <a:p>
            <a:r>
              <a:rPr lang="en-US" smtClean="0"/>
              <a:t>Click to edit Master title style</a:t>
            </a:r>
            <a:endParaRPr lang="en-US" dirty="0"/>
          </a:p>
        </p:txBody>
      </p:sp>
      <p:sp>
        <p:nvSpPr>
          <p:cNvPr id="8" name="Content Placeholder 2"/>
          <p:cNvSpPr>
            <a:spLocks noGrp="1"/>
          </p:cNvSpPr>
          <p:nvPr>
            <p:ph sz="half" idx="1"/>
          </p:nvPr>
        </p:nvSpPr>
        <p:spPr>
          <a:xfrm>
            <a:off x="457200" y="1242893"/>
            <a:ext cx="4038600" cy="4349042"/>
          </a:xfrm>
          <a:prstGeom prst="rect">
            <a:avLst/>
          </a:prstGeom>
        </p:spPr>
        <p:txBody>
          <a:bodyPr/>
          <a:lstStyle>
            <a:lvl1pPr>
              <a:defRPr sz="2000" b="0">
                <a:solidFill>
                  <a:schemeClr val="bg1"/>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9" name="Content Placeholder 3"/>
          <p:cNvSpPr>
            <a:spLocks noGrp="1"/>
          </p:cNvSpPr>
          <p:nvPr>
            <p:ph sz="half" idx="2"/>
          </p:nvPr>
        </p:nvSpPr>
        <p:spPr>
          <a:xfrm>
            <a:off x="4648200" y="1242892"/>
            <a:ext cx="4038600" cy="4405487"/>
          </a:xfrm>
          <a:prstGeom prst="rect">
            <a:avLst/>
          </a:prstGeom>
        </p:spPr>
        <p:txBody>
          <a:bodyPr/>
          <a:lstStyle>
            <a:lvl1pPr>
              <a:defRPr sz="2000">
                <a:solidFill>
                  <a:schemeClr val="bg1"/>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0" name="Text Placeholder 3"/>
          <p:cNvSpPr>
            <a:spLocks noGrp="1"/>
          </p:cNvSpPr>
          <p:nvPr>
            <p:ph type="body" sz="quarter" idx="10"/>
          </p:nvPr>
        </p:nvSpPr>
        <p:spPr>
          <a:xfrm>
            <a:off x="0" y="6347103"/>
            <a:ext cx="2252870" cy="510897"/>
          </a:xfrm>
          <a:prstGeom prst="rect">
            <a:avLst/>
          </a:prstGeom>
        </p:spPr>
        <p:txBody>
          <a:bodyPr/>
          <a:lstStyle>
            <a:lvl1pPr>
              <a:buNone/>
              <a:defRPr sz="1100">
                <a:solidFill>
                  <a:schemeClr val="bg1"/>
                </a:solidFill>
              </a:defRPr>
            </a:lvl1pPr>
            <a:lvl2pPr>
              <a:buNone/>
              <a:defRPr sz="1100"/>
            </a:lvl2pPr>
            <a:lvl3pPr>
              <a:buNone/>
              <a:defRPr sz="1100"/>
            </a:lvl3pPr>
            <a:lvl4pPr>
              <a:buNone/>
              <a:defRPr sz="1100"/>
            </a:lvl4pPr>
            <a:lvl5pPr>
              <a:buNone/>
              <a:defRPr sz="1100"/>
            </a:lvl5pPr>
          </a:lstStyle>
          <a:p>
            <a:pPr lvl="0"/>
            <a:r>
              <a:rPr lang="en-US" smtClean="0"/>
              <a:t>Click to edit Master text styles</a:t>
            </a:r>
          </a:p>
        </p:txBody>
      </p:sp>
    </p:spTree>
    <p:extLst>
      <p:ext uri="{BB962C8B-B14F-4D97-AF65-F5344CB8AC3E}">
        <p14:creationId xmlns:p14="http://schemas.microsoft.com/office/powerpoint/2010/main" val="32855022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Sample photo slide">
    <p:spTree>
      <p:nvGrpSpPr>
        <p:cNvPr id="1" name=""/>
        <p:cNvGrpSpPr/>
        <p:nvPr/>
      </p:nvGrpSpPr>
      <p:grpSpPr>
        <a:xfrm>
          <a:off x="0" y="0"/>
          <a:ext cx="0" cy="0"/>
          <a:chOff x="0" y="0"/>
          <a:chExt cx="0" cy="0"/>
        </a:xfrm>
      </p:grpSpPr>
      <p:pic>
        <p:nvPicPr>
          <p:cNvPr id="4" name="Picture 3" descr="5194045-LGPT.jpg"/>
          <p:cNvPicPr>
            <a:picLocks noChangeAspect="1"/>
          </p:cNvPicPr>
          <p:nvPr/>
        </p:nvPicPr>
        <p:blipFill>
          <a:blip r:embed="rId2" cstate="print"/>
          <a:srcRect l="2285" r="1460" b="6609"/>
          <a:stretch>
            <a:fillRect/>
          </a:stretch>
        </p:blipFill>
        <p:spPr>
          <a:xfrm>
            <a:off x="1326103" y="361390"/>
            <a:ext cx="6581422" cy="4257078"/>
          </a:xfrm>
          <a:prstGeom prst="roundRect">
            <a:avLst/>
          </a:prstGeom>
          <a:ln w="38100">
            <a:solidFill>
              <a:srgbClr val="003366"/>
            </a:solidFill>
          </a:ln>
          <a:effectLst>
            <a:outerShdw blurRad="292100" dist="139700" dir="2700000" algn="tl" rotWithShape="0">
              <a:srgbClr val="333333">
                <a:alpha val="65000"/>
              </a:srgbClr>
            </a:outerShdw>
          </a:effectLst>
        </p:spPr>
      </p:pic>
      <p:sp>
        <p:nvSpPr>
          <p:cNvPr id="5" name="Text Placeholder 3"/>
          <p:cNvSpPr>
            <a:spLocks noGrp="1"/>
          </p:cNvSpPr>
          <p:nvPr>
            <p:ph type="body" sz="quarter" idx="10"/>
          </p:nvPr>
        </p:nvSpPr>
        <p:spPr>
          <a:xfrm>
            <a:off x="0" y="6347103"/>
            <a:ext cx="2001078" cy="510897"/>
          </a:xfrm>
          <a:prstGeom prst="rect">
            <a:avLst/>
          </a:prstGeom>
        </p:spPr>
        <p:txBody>
          <a:bodyPr/>
          <a:lstStyle>
            <a:lvl1pPr>
              <a:buNone/>
              <a:defRPr sz="1100">
                <a:solidFill>
                  <a:schemeClr val="bg1"/>
                </a:solidFill>
              </a:defRPr>
            </a:lvl1pPr>
            <a:lvl2pPr>
              <a:buNone/>
              <a:defRPr sz="1100"/>
            </a:lvl2pPr>
            <a:lvl3pPr>
              <a:buNone/>
              <a:defRPr sz="1100"/>
            </a:lvl3pPr>
            <a:lvl4pPr>
              <a:buNone/>
              <a:defRPr sz="1100"/>
            </a:lvl4pPr>
            <a:lvl5pPr>
              <a:buNone/>
              <a:defRPr sz="1100"/>
            </a:lvl5pPr>
          </a:lstStyle>
          <a:p>
            <a:pPr lvl="0"/>
            <a:r>
              <a:rPr lang="en-US" smtClean="0"/>
              <a:t>Click to edit Master text styles</a:t>
            </a:r>
          </a:p>
        </p:txBody>
      </p:sp>
      <p:sp>
        <p:nvSpPr>
          <p:cNvPr id="7" name="Text Placeholder 5"/>
          <p:cNvSpPr>
            <a:spLocks noGrp="1"/>
          </p:cNvSpPr>
          <p:nvPr>
            <p:ph type="body" sz="quarter" idx="15"/>
          </p:nvPr>
        </p:nvSpPr>
        <p:spPr>
          <a:xfrm>
            <a:off x="1660132" y="4799173"/>
            <a:ext cx="2352675" cy="310319"/>
          </a:xfrm>
          <a:prstGeom prst="rect">
            <a:avLst/>
          </a:prstGeom>
        </p:spPr>
        <p:txBody>
          <a:bodyPr/>
          <a:lstStyle>
            <a:lvl1pPr>
              <a:buFontTx/>
              <a:buNone/>
              <a:defRPr sz="1400">
                <a:solidFill>
                  <a:schemeClr val="bg1"/>
                </a:solidFill>
              </a:defRPr>
            </a:lvl1pPr>
            <a:lvl2pPr>
              <a:buFontTx/>
              <a:buNone/>
              <a:defRPr sz="1400"/>
            </a:lvl2pPr>
            <a:lvl3pPr>
              <a:buFontTx/>
              <a:buNone/>
              <a:defRPr sz="1400"/>
            </a:lvl3pPr>
            <a:lvl4pPr>
              <a:buFontTx/>
              <a:buNone/>
              <a:defRPr sz="1400"/>
            </a:lvl4pPr>
            <a:lvl5pPr>
              <a:buFontTx/>
              <a:buNone/>
              <a:defRPr sz="1400"/>
            </a:lvl5pPr>
          </a:lstStyle>
          <a:p>
            <a:pPr lvl="0"/>
            <a:r>
              <a:rPr lang="en-US" smtClean="0"/>
              <a:t>Click to edit Master text styles</a:t>
            </a:r>
          </a:p>
        </p:txBody>
      </p:sp>
    </p:spTree>
    <p:extLst>
      <p:ext uri="{BB962C8B-B14F-4D97-AF65-F5344CB8AC3E}">
        <p14:creationId xmlns:p14="http://schemas.microsoft.com/office/powerpoint/2010/main" val="209998638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5" name="Text Placeholder 5"/>
          <p:cNvSpPr>
            <a:spLocks noGrp="1"/>
          </p:cNvSpPr>
          <p:nvPr>
            <p:ph type="body" sz="quarter" idx="15"/>
          </p:nvPr>
        </p:nvSpPr>
        <p:spPr>
          <a:xfrm>
            <a:off x="1291565" y="4735407"/>
            <a:ext cx="2352675" cy="310319"/>
          </a:xfrm>
          <a:prstGeom prst="rect">
            <a:avLst/>
          </a:prstGeom>
        </p:spPr>
        <p:txBody>
          <a:bodyPr/>
          <a:lstStyle>
            <a:lvl1pPr>
              <a:buFontTx/>
              <a:buNone/>
              <a:defRPr sz="1400">
                <a:solidFill>
                  <a:schemeClr val="bg1"/>
                </a:solidFill>
              </a:defRPr>
            </a:lvl1pPr>
            <a:lvl2pPr>
              <a:buFontTx/>
              <a:buNone/>
              <a:defRPr sz="1400"/>
            </a:lvl2pPr>
            <a:lvl3pPr>
              <a:buFontTx/>
              <a:buNone/>
              <a:defRPr sz="1400"/>
            </a:lvl3pPr>
            <a:lvl4pPr>
              <a:buFontTx/>
              <a:buNone/>
              <a:defRPr sz="1400"/>
            </a:lvl4pPr>
            <a:lvl5pPr>
              <a:buFontTx/>
              <a:buNone/>
              <a:defRPr sz="1400"/>
            </a:lvl5pPr>
          </a:lstStyle>
          <a:p>
            <a:pPr lvl="0"/>
            <a:r>
              <a:rPr lang="en-US" smtClean="0"/>
              <a:t>Click to edit Master text styles</a:t>
            </a:r>
          </a:p>
        </p:txBody>
      </p:sp>
      <p:sp>
        <p:nvSpPr>
          <p:cNvPr id="7" name="Picture Placeholder 6"/>
          <p:cNvSpPr>
            <a:spLocks noGrp="1"/>
          </p:cNvSpPr>
          <p:nvPr>
            <p:ph type="pic" sz="quarter" idx="16"/>
          </p:nvPr>
        </p:nvSpPr>
        <p:spPr>
          <a:xfrm>
            <a:off x="1274348" y="542640"/>
            <a:ext cx="6705423" cy="4188354"/>
          </a:xfrm>
          <a:prstGeom prst="rect">
            <a:avLst/>
          </a:prstGeom>
        </p:spPr>
        <p:txBody>
          <a:bodyPr rtlCol="0">
            <a:normAutofit/>
          </a:bodyPr>
          <a:lstStyle>
            <a:lvl1pPr>
              <a:defRPr>
                <a:solidFill>
                  <a:schemeClr val="bg1"/>
                </a:solidFill>
              </a:defRPr>
            </a:lvl1pPr>
          </a:lstStyle>
          <a:p>
            <a:pPr lvl="0"/>
            <a:r>
              <a:rPr lang="en-US" noProof="0" smtClean="0"/>
              <a:t>Click icon to add picture</a:t>
            </a:r>
            <a:endParaRPr lang="en-US" noProof="0"/>
          </a:p>
        </p:txBody>
      </p:sp>
      <p:sp>
        <p:nvSpPr>
          <p:cNvPr id="6" name="Text Placeholder 3"/>
          <p:cNvSpPr>
            <a:spLocks noGrp="1"/>
          </p:cNvSpPr>
          <p:nvPr>
            <p:ph type="body" sz="quarter" idx="10"/>
          </p:nvPr>
        </p:nvSpPr>
        <p:spPr>
          <a:xfrm>
            <a:off x="0" y="6347103"/>
            <a:ext cx="2543325" cy="510897"/>
          </a:xfrm>
          <a:prstGeom prst="rect">
            <a:avLst/>
          </a:prstGeom>
        </p:spPr>
        <p:txBody>
          <a:bodyPr/>
          <a:lstStyle>
            <a:lvl1pPr>
              <a:buNone/>
              <a:defRPr sz="1100">
                <a:solidFill>
                  <a:schemeClr val="bg1"/>
                </a:solidFill>
              </a:defRPr>
            </a:lvl1pPr>
            <a:lvl2pPr>
              <a:buNone/>
              <a:defRPr sz="1100"/>
            </a:lvl2pPr>
            <a:lvl3pPr>
              <a:buNone/>
              <a:defRPr sz="1100"/>
            </a:lvl3pPr>
            <a:lvl4pPr>
              <a:buNone/>
              <a:defRPr sz="1100"/>
            </a:lvl4pPr>
            <a:lvl5pPr>
              <a:buNone/>
              <a:defRPr sz="1100"/>
            </a:lvl5pPr>
          </a:lstStyle>
          <a:p>
            <a:pPr lvl="0"/>
            <a:r>
              <a:rPr lang="en-US" smtClean="0"/>
              <a:t>Click to edit Master text styles</a:t>
            </a:r>
          </a:p>
        </p:txBody>
      </p:sp>
    </p:spTree>
    <p:extLst>
      <p:ext uri="{BB962C8B-B14F-4D97-AF65-F5344CB8AC3E}">
        <p14:creationId xmlns:p14="http://schemas.microsoft.com/office/powerpoint/2010/main" val="226450383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sample layout">
    <p:spTree>
      <p:nvGrpSpPr>
        <p:cNvPr id="1" name=""/>
        <p:cNvGrpSpPr/>
        <p:nvPr/>
      </p:nvGrpSpPr>
      <p:grpSpPr>
        <a:xfrm>
          <a:off x="0" y="0"/>
          <a:ext cx="0" cy="0"/>
          <a:chOff x="0" y="0"/>
          <a:chExt cx="0" cy="0"/>
        </a:xfrm>
      </p:grpSpPr>
      <p:pic>
        <p:nvPicPr>
          <p:cNvPr id="4" name="Picture 1" descr="nationalquarantinemap.jpg"/>
          <p:cNvPicPr>
            <a:picLocks noChangeAspect="1"/>
          </p:cNvPicPr>
          <p:nvPr/>
        </p:nvPicPr>
        <p:blipFill>
          <a:blip r:embed="rId2" cstate="print"/>
          <a:stretch>
            <a:fillRect/>
          </a:stretch>
        </p:blipFill>
        <p:spPr bwMode="auto">
          <a:xfrm>
            <a:off x="1639888" y="498475"/>
            <a:ext cx="5895975" cy="4397375"/>
          </a:xfrm>
          <a:prstGeom prst="rect">
            <a:avLst/>
          </a:prstGeom>
          <a:ln w="38100">
            <a:solidFill>
              <a:srgbClr val="003366"/>
            </a:solidFill>
          </a:ln>
          <a:effectLst>
            <a:outerShdw blurRad="292100" dist="139700" dir="2700000" algn="tl" rotWithShape="0">
              <a:srgbClr val="333333">
                <a:alpha val="65000"/>
              </a:srgbClr>
            </a:outerShdw>
          </a:effectLst>
        </p:spPr>
      </p:pic>
      <p:sp>
        <p:nvSpPr>
          <p:cNvPr id="8" name="Text Placeholder 9"/>
          <p:cNvSpPr>
            <a:spLocks noGrp="1"/>
          </p:cNvSpPr>
          <p:nvPr>
            <p:ph type="body" sz="quarter" idx="14"/>
          </p:nvPr>
        </p:nvSpPr>
        <p:spPr>
          <a:xfrm>
            <a:off x="1636874" y="4903659"/>
            <a:ext cx="2352675" cy="377825"/>
          </a:xfrm>
          <a:prstGeom prst="rect">
            <a:avLst/>
          </a:prstGeom>
        </p:spPr>
        <p:txBody>
          <a:bodyPr/>
          <a:lstStyle>
            <a:lvl1pPr>
              <a:buFontTx/>
              <a:buNone/>
              <a:defRPr sz="1400">
                <a:solidFill>
                  <a:schemeClr val="bg1"/>
                </a:solidFill>
              </a:defRPr>
            </a:lvl1pPr>
          </a:lstStyle>
          <a:p>
            <a:pPr lvl="0"/>
            <a:r>
              <a:rPr lang="en-US" smtClean="0"/>
              <a:t>Click to edit Master text styles</a:t>
            </a:r>
          </a:p>
        </p:txBody>
      </p:sp>
      <p:sp>
        <p:nvSpPr>
          <p:cNvPr id="6" name="Text Placeholder 3"/>
          <p:cNvSpPr>
            <a:spLocks noGrp="1"/>
          </p:cNvSpPr>
          <p:nvPr>
            <p:ph type="body" sz="quarter" idx="10"/>
          </p:nvPr>
        </p:nvSpPr>
        <p:spPr>
          <a:xfrm>
            <a:off x="0" y="6347103"/>
            <a:ext cx="2596333" cy="510897"/>
          </a:xfrm>
          <a:prstGeom prst="rect">
            <a:avLst/>
          </a:prstGeom>
        </p:spPr>
        <p:txBody>
          <a:bodyPr/>
          <a:lstStyle>
            <a:lvl1pPr>
              <a:buNone/>
              <a:defRPr sz="1100">
                <a:solidFill>
                  <a:schemeClr val="bg1"/>
                </a:solidFill>
              </a:defRPr>
            </a:lvl1pPr>
            <a:lvl2pPr>
              <a:buNone/>
              <a:defRPr sz="1100"/>
            </a:lvl2pPr>
            <a:lvl3pPr>
              <a:buNone/>
              <a:defRPr sz="1100"/>
            </a:lvl3pPr>
            <a:lvl4pPr>
              <a:buNone/>
              <a:defRPr sz="1100"/>
            </a:lvl4pPr>
            <a:lvl5pPr>
              <a:buNone/>
              <a:defRPr sz="1100"/>
            </a:lvl5pPr>
          </a:lstStyle>
          <a:p>
            <a:pPr lvl="0"/>
            <a:r>
              <a:rPr lang="en-US" smtClean="0"/>
              <a:t>Click to edit Master text styles</a:t>
            </a:r>
          </a:p>
        </p:txBody>
      </p:sp>
    </p:spTree>
    <p:extLst>
      <p:ext uri="{BB962C8B-B14F-4D97-AF65-F5344CB8AC3E}">
        <p14:creationId xmlns:p14="http://schemas.microsoft.com/office/powerpoint/2010/main" val="874378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1_Two Content">
    <p:spTree>
      <p:nvGrpSpPr>
        <p:cNvPr id="1" name=""/>
        <p:cNvGrpSpPr/>
        <p:nvPr/>
      </p:nvGrpSpPr>
      <p:grpSpPr>
        <a:xfrm>
          <a:off x="0" y="0"/>
          <a:ext cx="0" cy="0"/>
          <a:chOff x="0" y="0"/>
          <a:chExt cx="0" cy="0"/>
        </a:xfrm>
      </p:grpSpPr>
      <p:sp>
        <p:nvSpPr>
          <p:cNvPr id="13" name="Picture Placeholder 12"/>
          <p:cNvSpPr>
            <a:spLocks noGrp="1"/>
          </p:cNvSpPr>
          <p:nvPr>
            <p:ph type="pic" sz="quarter" idx="16"/>
          </p:nvPr>
        </p:nvSpPr>
        <p:spPr>
          <a:xfrm>
            <a:off x="940555" y="525283"/>
            <a:ext cx="7304087" cy="4392612"/>
          </a:xfrm>
          <a:prstGeom prst="rect">
            <a:avLst/>
          </a:prstGeom>
        </p:spPr>
        <p:txBody>
          <a:bodyPr rtlCol="0">
            <a:normAutofit/>
          </a:bodyPr>
          <a:lstStyle>
            <a:lvl1pPr>
              <a:defRPr>
                <a:solidFill>
                  <a:schemeClr val="bg1"/>
                </a:solidFill>
              </a:defRPr>
            </a:lvl1pPr>
          </a:lstStyle>
          <a:p>
            <a:pPr lvl="0"/>
            <a:r>
              <a:rPr lang="en-US" noProof="0" smtClean="0"/>
              <a:t>Click icon to add picture</a:t>
            </a:r>
            <a:endParaRPr lang="en-US" noProof="0" dirty="0"/>
          </a:p>
        </p:txBody>
      </p:sp>
      <p:sp>
        <p:nvSpPr>
          <p:cNvPr id="5" name="Text Placeholder 3"/>
          <p:cNvSpPr>
            <a:spLocks noGrp="1"/>
          </p:cNvSpPr>
          <p:nvPr>
            <p:ph type="body" sz="quarter" idx="10"/>
          </p:nvPr>
        </p:nvSpPr>
        <p:spPr>
          <a:xfrm>
            <a:off x="0" y="6347103"/>
            <a:ext cx="2239617" cy="510897"/>
          </a:xfrm>
          <a:prstGeom prst="rect">
            <a:avLst/>
          </a:prstGeom>
        </p:spPr>
        <p:txBody>
          <a:bodyPr/>
          <a:lstStyle>
            <a:lvl1pPr>
              <a:buNone/>
              <a:defRPr sz="1100">
                <a:solidFill>
                  <a:schemeClr val="bg1"/>
                </a:solidFill>
              </a:defRPr>
            </a:lvl1pPr>
            <a:lvl2pPr>
              <a:buNone/>
              <a:defRPr sz="1100"/>
            </a:lvl2pPr>
            <a:lvl3pPr>
              <a:buNone/>
              <a:defRPr sz="1100"/>
            </a:lvl3pPr>
            <a:lvl4pPr>
              <a:buNone/>
              <a:defRPr sz="1100"/>
            </a:lvl4pPr>
            <a:lvl5pPr>
              <a:buNone/>
              <a:defRPr sz="1100"/>
            </a:lvl5pPr>
          </a:lstStyle>
          <a:p>
            <a:pPr lvl="0"/>
            <a:r>
              <a:rPr lang="en-US" smtClean="0"/>
              <a:t>Click to edit Master text styles</a:t>
            </a:r>
          </a:p>
        </p:txBody>
      </p:sp>
      <p:sp>
        <p:nvSpPr>
          <p:cNvPr id="6" name="Text Placeholder 9"/>
          <p:cNvSpPr>
            <a:spLocks noGrp="1"/>
          </p:cNvSpPr>
          <p:nvPr>
            <p:ph type="body" sz="quarter" idx="14"/>
          </p:nvPr>
        </p:nvSpPr>
        <p:spPr>
          <a:xfrm>
            <a:off x="927653" y="4916911"/>
            <a:ext cx="2352675" cy="377825"/>
          </a:xfrm>
          <a:prstGeom prst="rect">
            <a:avLst/>
          </a:prstGeom>
        </p:spPr>
        <p:txBody>
          <a:bodyPr/>
          <a:lstStyle>
            <a:lvl1pPr>
              <a:buFontTx/>
              <a:buNone/>
              <a:defRPr sz="1400">
                <a:solidFill>
                  <a:schemeClr val="bg1"/>
                </a:solidFill>
              </a:defRPr>
            </a:lvl1pPr>
          </a:lstStyle>
          <a:p>
            <a:pPr lvl="0"/>
            <a:r>
              <a:rPr lang="en-US" smtClean="0"/>
              <a:t>Click to edit Master text styles</a:t>
            </a:r>
          </a:p>
        </p:txBody>
      </p:sp>
    </p:spTree>
    <p:extLst>
      <p:ext uri="{BB962C8B-B14F-4D97-AF65-F5344CB8AC3E}">
        <p14:creationId xmlns:p14="http://schemas.microsoft.com/office/powerpoint/2010/main" val="17684960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7810403"/>
      </p:ext>
    </p:extLst>
  </p:cSld>
  <p:clrMapOvr>
    <a:masterClrMapping/>
  </p:clrMapOvr>
  <p:transition advClick="0"/>
</p:sldLayout>
</file>

<file path=ppt/slideLayouts/slideLayout7.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
        <p:nvSpPr>
          <p:cNvPr id="6" name="Title 1"/>
          <p:cNvSpPr>
            <a:spLocks noGrp="1"/>
          </p:cNvSpPr>
          <p:nvPr>
            <p:ph type="ctrTitle"/>
          </p:nvPr>
        </p:nvSpPr>
        <p:spPr>
          <a:xfrm>
            <a:off x="685800" y="2717454"/>
            <a:ext cx="7772400" cy="1470025"/>
          </a:xfrm>
          <a:prstGeom prst="rect">
            <a:avLst/>
          </a:prstGeom>
        </p:spPr>
        <p:txBody>
          <a:bodyPr/>
          <a:lstStyle>
            <a:lvl1pPr>
              <a:defRPr b="1">
                <a:solidFill>
                  <a:schemeClr val="bg1"/>
                </a:solidFill>
                <a:latin typeface="+mj-lt"/>
              </a:defRPr>
            </a:lvl1pPr>
          </a:lstStyle>
          <a:p>
            <a:r>
              <a:rPr lang="en-US" smtClean="0"/>
              <a:t>Click to edit Master title style</a:t>
            </a:r>
            <a:endParaRPr lang="en-US" dirty="0"/>
          </a:p>
        </p:txBody>
      </p:sp>
    </p:spTree>
    <p:extLst>
      <p:ext uri="{BB962C8B-B14F-4D97-AF65-F5344CB8AC3E}">
        <p14:creationId xmlns:p14="http://schemas.microsoft.com/office/powerpoint/2010/main" val="4211392414"/>
      </p:ext>
    </p:extLst>
  </p:cSld>
  <p:clrMapOvr>
    <a:masterClrMapping/>
  </p:clrMapOvr>
  <p:transition advClick="0"/>
</p:sldLayout>
</file>

<file path=ppt/slideLayouts/slideLayout8.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7" name="Title 1"/>
          <p:cNvSpPr>
            <a:spLocks noGrp="1"/>
          </p:cNvSpPr>
          <p:nvPr>
            <p:ph type="ctrTitle"/>
          </p:nvPr>
        </p:nvSpPr>
        <p:spPr>
          <a:xfrm>
            <a:off x="390292" y="237003"/>
            <a:ext cx="8363415" cy="755151"/>
          </a:xfrm>
          <a:prstGeom prst="rect">
            <a:avLst/>
          </a:prstGeom>
        </p:spPr>
        <p:txBody>
          <a:bodyPr/>
          <a:lstStyle>
            <a:lvl1pPr>
              <a:defRPr sz="4000" b="1">
                <a:solidFill>
                  <a:schemeClr val="bg1"/>
                </a:solidFill>
              </a:defRPr>
            </a:lvl1pPr>
          </a:lstStyle>
          <a:p>
            <a:r>
              <a:rPr lang="en-US" smtClean="0"/>
              <a:t>Click to edit Master title style</a:t>
            </a:r>
            <a:endParaRPr lang="en-US" dirty="0"/>
          </a:p>
        </p:txBody>
      </p:sp>
      <p:sp>
        <p:nvSpPr>
          <p:cNvPr id="8" name="Subtitle 2"/>
          <p:cNvSpPr>
            <a:spLocks noGrp="1"/>
          </p:cNvSpPr>
          <p:nvPr>
            <p:ph type="subTitle" idx="1"/>
          </p:nvPr>
        </p:nvSpPr>
        <p:spPr>
          <a:xfrm>
            <a:off x="881876" y="1192696"/>
            <a:ext cx="7347724" cy="4200939"/>
          </a:xfrm>
          <a:prstGeom prst="rect">
            <a:avLst/>
          </a:prstGeom>
        </p:spPr>
        <p:txBody>
          <a:bodyPr/>
          <a:lstStyle>
            <a:lvl1pPr marL="457200" indent="-457200" algn="l">
              <a:buFont typeface="Arial" pitchFamily="34" charset="0"/>
              <a:buChar char="•"/>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9" name="Text Placeholder 8"/>
          <p:cNvSpPr>
            <a:spLocks noGrp="1"/>
          </p:cNvSpPr>
          <p:nvPr>
            <p:ph type="body" sz="quarter" idx="13"/>
          </p:nvPr>
        </p:nvSpPr>
        <p:spPr>
          <a:xfrm>
            <a:off x="901148" y="5452129"/>
            <a:ext cx="7315199" cy="501651"/>
          </a:xfrm>
          <a:prstGeom prst="rect">
            <a:avLst/>
          </a:prstGeom>
        </p:spPr>
        <p:txBody>
          <a:bodyPr/>
          <a:lstStyle>
            <a:lvl1pPr>
              <a:buFontTx/>
              <a:buNone/>
              <a:defRPr sz="1200">
                <a:solidFill>
                  <a:schemeClr val="bg1"/>
                </a:solidFill>
              </a:defRPr>
            </a:lvl1pPr>
          </a:lstStyle>
          <a:p>
            <a:pPr lvl="0"/>
            <a:r>
              <a:rPr lang="en-US" smtClean="0"/>
              <a:t>Click to edit Master text styles</a:t>
            </a:r>
          </a:p>
        </p:txBody>
      </p:sp>
      <p:sp>
        <p:nvSpPr>
          <p:cNvPr id="6" name="Text Placeholder 3"/>
          <p:cNvSpPr>
            <a:spLocks noGrp="1"/>
          </p:cNvSpPr>
          <p:nvPr>
            <p:ph type="body" sz="quarter" idx="10"/>
          </p:nvPr>
        </p:nvSpPr>
        <p:spPr>
          <a:xfrm>
            <a:off x="0" y="6347103"/>
            <a:ext cx="2066246" cy="510897"/>
          </a:xfrm>
          <a:prstGeom prst="rect">
            <a:avLst/>
          </a:prstGeom>
        </p:spPr>
        <p:txBody>
          <a:bodyPr/>
          <a:lstStyle>
            <a:lvl1pPr>
              <a:buNone/>
              <a:defRPr sz="1100">
                <a:solidFill>
                  <a:schemeClr val="bg1"/>
                </a:solidFill>
              </a:defRPr>
            </a:lvl1pPr>
            <a:lvl2pPr>
              <a:buNone/>
              <a:defRPr sz="1100"/>
            </a:lvl2pPr>
            <a:lvl3pPr>
              <a:buNone/>
              <a:defRPr sz="1100"/>
            </a:lvl3pPr>
            <a:lvl4pPr>
              <a:buNone/>
              <a:defRPr sz="1100"/>
            </a:lvl4pPr>
            <a:lvl5pPr>
              <a:buNone/>
              <a:defRPr sz="1100"/>
            </a:lvl5pPr>
          </a:lstStyle>
          <a:p>
            <a:pPr lvl="0"/>
            <a:r>
              <a:rPr lang="en-US" smtClean="0"/>
              <a:t>Click to edit Master text styles</a:t>
            </a:r>
          </a:p>
        </p:txBody>
      </p:sp>
    </p:spTree>
    <p:extLst>
      <p:ext uri="{BB962C8B-B14F-4D97-AF65-F5344CB8AC3E}">
        <p14:creationId xmlns:p14="http://schemas.microsoft.com/office/powerpoint/2010/main" val="1507144917"/>
      </p:ext>
    </p:extLst>
  </p:cSld>
  <p:clrMapOvr>
    <a:masterClrMapping/>
  </p:clrMapOvr>
  <p:transition advClick="0"/>
</p:sldLayout>
</file>

<file path=ppt/slideLayouts/slideLayout9.xml><?xml version="1.0" encoding="utf-8"?>
<p:sldLayout xmlns:a="http://schemas.openxmlformats.org/drawingml/2006/main" xmlns:r="http://schemas.openxmlformats.org/officeDocument/2006/relationships" xmlns:p="http://schemas.openxmlformats.org/presentationml/2006/main">
  <p:cSld name="1_Section Header">
    <p:spTree>
      <p:nvGrpSpPr>
        <p:cNvPr id="1" name=""/>
        <p:cNvGrpSpPr/>
        <p:nvPr/>
      </p:nvGrpSpPr>
      <p:grpSpPr>
        <a:xfrm>
          <a:off x="0" y="0"/>
          <a:ext cx="0" cy="0"/>
          <a:chOff x="0" y="0"/>
          <a:chExt cx="0" cy="0"/>
        </a:xfrm>
      </p:grpSpPr>
      <p:sp>
        <p:nvSpPr>
          <p:cNvPr id="7" name="Title 1"/>
          <p:cNvSpPr>
            <a:spLocks noGrp="1"/>
          </p:cNvSpPr>
          <p:nvPr>
            <p:ph type="title"/>
          </p:nvPr>
        </p:nvSpPr>
        <p:spPr>
          <a:xfrm>
            <a:off x="197816" y="226722"/>
            <a:ext cx="8787160" cy="833451"/>
          </a:xfrm>
          <a:prstGeom prst="rect">
            <a:avLst/>
          </a:prstGeom>
        </p:spPr>
        <p:txBody>
          <a:bodyPr/>
          <a:lstStyle>
            <a:lvl1pPr>
              <a:defRPr sz="4000" b="1">
                <a:solidFill>
                  <a:schemeClr val="bg1"/>
                </a:solidFill>
              </a:defRPr>
            </a:lvl1pPr>
          </a:lstStyle>
          <a:p>
            <a:r>
              <a:rPr lang="en-US" smtClean="0"/>
              <a:t>Click to edit Master title style</a:t>
            </a:r>
            <a:endParaRPr lang="en-US" dirty="0"/>
          </a:p>
        </p:txBody>
      </p:sp>
      <p:sp>
        <p:nvSpPr>
          <p:cNvPr id="8" name="Content Placeholder 2"/>
          <p:cNvSpPr>
            <a:spLocks noGrp="1"/>
          </p:cNvSpPr>
          <p:nvPr>
            <p:ph sz="half" idx="1"/>
          </p:nvPr>
        </p:nvSpPr>
        <p:spPr>
          <a:xfrm>
            <a:off x="457200" y="1242893"/>
            <a:ext cx="4038600" cy="4349042"/>
          </a:xfrm>
          <a:prstGeom prst="rect">
            <a:avLst/>
          </a:prstGeom>
        </p:spPr>
        <p:txBody>
          <a:bodyPr/>
          <a:lstStyle>
            <a:lvl1pPr>
              <a:defRPr sz="2000" b="0">
                <a:solidFill>
                  <a:schemeClr val="bg1"/>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9" name="Content Placeholder 3"/>
          <p:cNvSpPr>
            <a:spLocks noGrp="1"/>
          </p:cNvSpPr>
          <p:nvPr>
            <p:ph sz="half" idx="2"/>
          </p:nvPr>
        </p:nvSpPr>
        <p:spPr>
          <a:xfrm>
            <a:off x="4648200" y="1242892"/>
            <a:ext cx="4038600" cy="4405487"/>
          </a:xfrm>
          <a:prstGeom prst="rect">
            <a:avLst/>
          </a:prstGeom>
        </p:spPr>
        <p:txBody>
          <a:bodyPr/>
          <a:lstStyle>
            <a:lvl1pPr>
              <a:defRPr sz="2000">
                <a:solidFill>
                  <a:schemeClr val="bg1"/>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0" name="Text Placeholder 3"/>
          <p:cNvSpPr>
            <a:spLocks noGrp="1"/>
          </p:cNvSpPr>
          <p:nvPr>
            <p:ph type="body" sz="quarter" idx="10"/>
          </p:nvPr>
        </p:nvSpPr>
        <p:spPr>
          <a:xfrm>
            <a:off x="0" y="6347103"/>
            <a:ext cx="2252870" cy="510897"/>
          </a:xfrm>
          <a:prstGeom prst="rect">
            <a:avLst/>
          </a:prstGeom>
        </p:spPr>
        <p:txBody>
          <a:bodyPr/>
          <a:lstStyle>
            <a:lvl1pPr>
              <a:buNone/>
              <a:defRPr sz="1100">
                <a:solidFill>
                  <a:schemeClr val="bg1"/>
                </a:solidFill>
              </a:defRPr>
            </a:lvl1pPr>
            <a:lvl2pPr>
              <a:buNone/>
              <a:defRPr sz="1100"/>
            </a:lvl2pPr>
            <a:lvl3pPr>
              <a:buNone/>
              <a:defRPr sz="1100"/>
            </a:lvl3pPr>
            <a:lvl4pPr>
              <a:buNone/>
              <a:defRPr sz="1100"/>
            </a:lvl4pPr>
            <a:lvl5pPr>
              <a:buNone/>
              <a:defRPr sz="1100"/>
            </a:lvl5pPr>
          </a:lstStyle>
          <a:p>
            <a:pPr lvl="0"/>
            <a:r>
              <a:rPr lang="en-US" smtClean="0"/>
              <a:t>Click to edit Master text styles</a:t>
            </a:r>
          </a:p>
        </p:txBody>
      </p:sp>
    </p:spTree>
    <p:extLst>
      <p:ext uri="{BB962C8B-B14F-4D97-AF65-F5344CB8AC3E}">
        <p14:creationId xmlns:p14="http://schemas.microsoft.com/office/powerpoint/2010/main" val="1778787413"/>
      </p:ext>
    </p:extLst>
  </p:cSld>
  <p:clrMapOvr>
    <a:masterClrMapping/>
  </p:clrMapOvr>
  <p:transition advClick="0"/>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6"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5.xml"/><Relationship Id="rId12" Type="http://schemas.openxmlformats.org/officeDocument/2006/relationships/slideLayout" Target="../slideLayouts/slideLayout26.xml"/><Relationship Id="rId13" Type="http://schemas.openxmlformats.org/officeDocument/2006/relationships/slideLayout" Target="../slideLayouts/slideLayout27.xml"/><Relationship Id="rId14" Type="http://schemas.openxmlformats.org/officeDocument/2006/relationships/slideLayout" Target="../slideLayouts/slideLayout28.xml"/><Relationship Id="rId15" Type="http://schemas.openxmlformats.org/officeDocument/2006/relationships/theme" Target="../theme/theme2.xml"/><Relationship Id="rId16" Type="http://schemas.openxmlformats.org/officeDocument/2006/relationships/image" Target="../media/image1.png"/><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 Id="rId9" Type="http://schemas.openxmlformats.org/officeDocument/2006/relationships/slideLayout" Target="../slideLayouts/slideLayout23.xml"/><Relationship Id="rId10"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9.xml"/><Relationship Id="rId12" Type="http://schemas.openxmlformats.org/officeDocument/2006/relationships/slideLayout" Target="../slideLayouts/slideLayout40.xml"/><Relationship Id="rId13" Type="http://schemas.openxmlformats.org/officeDocument/2006/relationships/slideLayout" Target="../slideLayouts/slideLayout41.xml"/><Relationship Id="rId14" Type="http://schemas.openxmlformats.org/officeDocument/2006/relationships/theme" Target="../theme/theme3.xml"/><Relationship Id="rId15" Type="http://schemas.openxmlformats.org/officeDocument/2006/relationships/image" Target="../media/image1.png"/><Relationship Id="rId1" Type="http://schemas.openxmlformats.org/officeDocument/2006/relationships/slideLayout" Target="../slideLayouts/slideLayout29.xml"/><Relationship Id="rId2" Type="http://schemas.openxmlformats.org/officeDocument/2006/relationships/slideLayout" Target="../slideLayouts/slideLayout30.xml"/><Relationship Id="rId3" Type="http://schemas.openxmlformats.org/officeDocument/2006/relationships/slideLayout" Target="../slideLayouts/slideLayout31.xml"/><Relationship Id="rId4" Type="http://schemas.openxmlformats.org/officeDocument/2006/relationships/slideLayout" Target="../slideLayouts/slideLayout32.xml"/><Relationship Id="rId5" Type="http://schemas.openxmlformats.org/officeDocument/2006/relationships/slideLayout" Target="../slideLayouts/slideLayout33.xml"/><Relationship Id="rId6" Type="http://schemas.openxmlformats.org/officeDocument/2006/relationships/slideLayout" Target="../slideLayouts/slideLayout34.xml"/><Relationship Id="rId7" Type="http://schemas.openxmlformats.org/officeDocument/2006/relationships/slideLayout" Target="../slideLayouts/slideLayout35.xml"/><Relationship Id="rId8" Type="http://schemas.openxmlformats.org/officeDocument/2006/relationships/slideLayout" Target="../slideLayouts/slideLayout36.xml"/><Relationship Id="rId9" Type="http://schemas.openxmlformats.org/officeDocument/2006/relationships/slideLayout" Target="../slideLayouts/slideLayout37.xml"/><Relationship Id="rId10"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52.xml"/><Relationship Id="rId12" Type="http://schemas.openxmlformats.org/officeDocument/2006/relationships/slideLayout" Target="../slideLayouts/slideLayout53.xml"/><Relationship Id="rId13" Type="http://schemas.openxmlformats.org/officeDocument/2006/relationships/slideLayout" Target="../slideLayouts/slideLayout54.xml"/><Relationship Id="rId14" Type="http://schemas.openxmlformats.org/officeDocument/2006/relationships/theme" Target="../theme/theme4.xml"/><Relationship Id="rId15" Type="http://schemas.openxmlformats.org/officeDocument/2006/relationships/image" Target="../media/image4.png"/><Relationship Id="rId1" Type="http://schemas.openxmlformats.org/officeDocument/2006/relationships/slideLayout" Target="../slideLayouts/slideLayout42.xml"/><Relationship Id="rId2" Type="http://schemas.openxmlformats.org/officeDocument/2006/relationships/slideLayout" Target="../slideLayouts/slideLayout43.xml"/><Relationship Id="rId3" Type="http://schemas.openxmlformats.org/officeDocument/2006/relationships/slideLayout" Target="../slideLayouts/slideLayout44.xml"/><Relationship Id="rId4" Type="http://schemas.openxmlformats.org/officeDocument/2006/relationships/slideLayout" Target="../slideLayouts/slideLayout45.xml"/><Relationship Id="rId5" Type="http://schemas.openxmlformats.org/officeDocument/2006/relationships/slideLayout" Target="../slideLayouts/slideLayout46.xml"/><Relationship Id="rId6" Type="http://schemas.openxmlformats.org/officeDocument/2006/relationships/slideLayout" Target="../slideLayouts/slideLayout47.xml"/><Relationship Id="rId7" Type="http://schemas.openxmlformats.org/officeDocument/2006/relationships/slideLayout" Target="../slideLayouts/slideLayout48.xml"/><Relationship Id="rId8" Type="http://schemas.openxmlformats.org/officeDocument/2006/relationships/slideLayout" Target="../slideLayouts/slideLayout49.xml"/><Relationship Id="rId9" Type="http://schemas.openxmlformats.org/officeDocument/2006/relationships/slideLayout" Target="../slideLayouts/slideLayout50.xml"/><Relationship Id="rId10"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138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pic>
        <p:nvPicPr>
          <p:cNvPr id="1028" name="Picture 6" descr="orange ifas logo.png"/>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977063" y="6069013"/>
            <a:ext cx="2100262" cy="682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ectangle 7"/>
          <p:cNvSpPr/>
          <p:nvPr/>
        </p:nvSpPr>
        <p:spPr>
          <a:xfrm>
            <a:off x="26988" y="5910263"/>
            <a:ext cx="9117012" cy="539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51" r:id="rId10"/>
    <p:sldLayoutId id="2147483816" r:id="rId11"/>
    <p:sldLayoutId id="2147483852" r:id="rId12"/>
    <p:sldLayoutId id="2147483817" r:id="rId13"/>
    <p:sldLayoutId id="2147483853" r:id="rId14"/>
  </p:sldLayoutIdLst>
  <p:transition advClick="0"/>
  <p:timing>
    <p:tnLst>
      <p:par>
        <p:cTn id="1" dur="indefinite" restart="never" nodeType="tmRoot"/>
      </p:par>
    </p:tnLst>
  </p:timing>
  <p:txStyles>
    <p:titleStyle>
      <a:lvl1pPr algn="ctr" rtl="0" eaLnBrk="0" fontAlgn="base" hangingPunct="0">
        <a:spcBef>
          <a:spcPct val="0"/>
        </a:spcBef>
        <a:spcAft>
          <a:spcPct val="0"/>
        </a:spcAft>
        <a:defRPr sz="4400" kern="12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Calibri" pitchFamily="34" charset="0"/>
        </a:defRPr>
      </a:lvl2pPr>
      <a:lvl3pPr algn="ctr" rtl="0" eaLnBrk="0" fontAlgn="base" hangingPunct="0">
        <a:spcBef>
          <a:spcPct val="0"/>
        </a:spcBef>
        <a:spcAft>
          <a:spcPct val="0"/>
        </a:spcAft>
        <a:defRPr sz="4400">
          <a:solidFill>
            <a:schemeClr val="bg1"/>
          </a:solidFill>
          <a:latin typeface="Calibri" pitchFamily="34" charset="0"/>
        </a:defRPr>
      </a:lvl3pPr>
      <a:lvl4pPr algn="ctr" rtl="0" eaLnBrk="0" fontAlgn="base" hangingPunct="0">
        <a:spcBef>
          <a:spcPct val="0"/>
        </a:spcBef>
        <a:spcAft>
          <a:spcPct val="0"/>
        </a:spcAft>
        <a:defRPr sz="4400">
          <a:solidFill>
            <a:schemeClr val="bg1"/>
          </a:solidFill>
          <a:latin typeface="Calibri" pitchFamily="34" charset="0"/>
        </a:defRPr>
      </a:lvl4pPr>
      <a:lvl5pPr algn="ctr" rtl="0" eaLnBrk="0" fontAlgn="base" hangingPunct="0">
        <a:spcBef>
          <a:spcPct val="0"/>
        </a:spcBef>
        <a:spcAft>
          <a:spcPct val="0"/>
        </a:spcAft>
        <a:defRPr sz="4400">
          <a:solidFill>
            <a:schemeClr val="bg1"/>
          </a:solidFill>
          <a:latin typeface="Calibri" pitchFamily="34" charset="0"/>
        </a:defRPr>
      </a:lvl5pPr>
      <a:lvl6pPr marL="457200" algn="ctr" rtl="0" fontAlgn="base">
        <a:spcBef>
          <a:spcPct val="0"/>
        </a:spcBef>
        <a:spcAft>
          <a:spcPct val="0"/>
        </a:spcAft>
        <a:defRPr sz="4400">
          <a:solidFill>
            <a:schemeClr val="bg1"/>
          </a:solidFill>
          <a:latin typeface="Calibri" pitchFamily="34" charset="0"/>
        </a:defRPr>
      </a:lvl6pPr>
      <a:lvl7pPr marL="914400" algn="ctr" rtl="0" fontAlgn="base">
        <a:spcBef>
          <a:spcPct val="0"/>
        </a:spcBef>
        <a:spcAft>
          <a:spcPct val="0"/>
        </a:spcAft>
        <a:defRPr sz="4400">
          <a:solidFill>
            <a:schemeClr val="bg1"/>
          </a:solidFill>
          <a:latin typeface="Calibri" pitchFamily="34" charset="0"/>
        </a:defRPr>
      </a:lvl7pPr>
      <a:lvl8pPr marL="1371600" algn="ctr" rtl="0" fontAlgn="base">
        <a:spcBef>
          <a:spcPct val="0"/>
        </a:spcBef>
        <a:spcAft>
          <a:spcPct val="0"/>
        </a:spcAft>
        <a:defRPr sz="4400">
          <a:solidFill>
            <a:schemeClr val="bg1"/>
          </a:solidFill>
          <a:latin typeface="Calibri" pitchFamily="34" charset="0"/>
        </a:defRPr>
      </a:lvl8pPr>
      <a:lvl9pPr marL="1828800" algn="ctr" rtl="0" fontAlgn="base">
        <a:spcBef>
          <a:spcPct val="0"/>
        </a:spcBef>
        <a:spcAft>
          <a:spcPct val="0"/>
        </a:spcAft>
        <a:defRPr sz="4400">
          <a:solidFill>
            <a:schemeClr val="bg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bg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bg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bg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bg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21A5"/>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457200" y="1600200"/>
            <a:ext cx="8229600" cy="4138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pic>
        <p:nvPicPr>
          <p:cNvPr id="2052" name="Picture 6" descr="orange ifas logo.png"/>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977063" y="6069013"/>
            <a:ext cx="2100262" cy="682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ectangle 7"/>
          <p:cNvSpPr/>
          <p:nvPr/>
        </p:nvSpPr>
        <p:spPr>
          <a:xfrm>
            <a:off x="26988" y="5910263"/>
            <a:ext cx="9117012" cy="539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54" r:id="rId10"/>
    <p:sldLayoutId id="2147483827" r:id="rId11"/>
    <p:sldLayoutId id="2147483855" r:id="rId12"/>
    <p:sldLayoutId id="2147483828" r:id="rId13"/>
    <p:sldLayoutId id="2147483856" r:id="rId14"/>
  </p:sldLayoutIdLst>
  <p:transition advClick="0"/>
  <p:timing>
    <p:tnLst>
      <p:par>
        <p:cTn id="1" dur="indefinite" restart="never" nodeType="tmRoot"/>
      </p:par>
    </p:tnLst>
  </p:timing>
  <p:txStyles>
    <p:titleStyle>
      <a:lvl1pPr algn="ctr" rtl="0" eaLnBrk="0" fontAlgn="base" hangingPunct="0">
        <a:spcBef>
          <a:spcPct val="0"/>
        </a:spcBef>
        <a:spcAft>
          <a:spcPct val="0"/>
        </a:spcAft>
        <a:defRPr sz="4400" kern="12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Calibri" pitchFamily="34" charset="0"/>
        </a:defRPr>
      </a:lvl2pPr>
      <a:lvl3pPr algn="ctr" rtl="0" eaLnBrk="0" fontAlgn="base" hangingPunct="0">
        <a:spcBef>
          <a:spcPct val="0"/>
        </a:spcBef>
        <a:spcAft>
          <a:spcPct val="0"/>
        </a:spcAft>
        <a:defRPr sz="4400">
          <a:solidFill>
            <a:schemeClr val="bg1"/>
          </a:solidFill>
          <a:latin typeface="Calibri" pitchFamily="34" charset="0"/>
        </a:defRPr>
      </a:lvl3pPr>
      <a:lvl4pPr algn="ctr" rtl="0" eaLnBrk="0" fontAlgn="base" hangingPunct="0">
        <a:spcBef>
          <a:spcPct val="0"/>
        </a:spcBef>
        <a:spcAft>
          <a:spcPct val="0"/>
        </a:spcAft>
        <a:defRPr sz="4400">
          <a:solidFill>
            <a:schemeClr val="bg1"/>
          </a:solidFill>
          <a:latin typeface="Calibri" pitchFamily="34" charset="0"/>
        </a:defRPr>
      </a:lvl4pPr>
      <a:lvl5pPr algn="ctr" rtl="0" eaLnBrk="0" fontAlgn="base" hangingPunct="0">
        <a:spcBef>
          <a:spcPct val="0"/>
        </a:spcBef>
        <a:spcAft>
          <a:spcPct val="0"/>
        </a:spcAft>
        <a:defRPr sz="4400">
          <a:solidFill>
            <a:schemeClr val="bg1"/>
          </a:solidFill>
          <a:latin typeface="Calibri" pitchFamily="34" charset="0"/>
        </a:defRPr>
      </a:lvl5pPr>
      <a:lvl6pPr marL="457200" algn="ctr" rtl="0" fontAlgn="base">
        <a:spcBef>
          <a:spcPct val="0"/>
        </a:spcBef>
        <a:spcAft>
          <a:spcPct val="0"/>
        </a:spcAft>
        <a:defRPr sz="4400">
          <a:solidFill>
            <a:schemeClr val="bg1"/>
          </a:solidFill>
          <a:latin typeface="Calibri" pitchFamily="34" charset="0"/>
        </a:defRPr>
      </a:lvl6pPr>
      <a:lvl7pPr marL="914400" algn="ctr" rtl="0" fontAlgn="base">
        <a:spcBef>
          <a:spcPct val="0"/>
        </a:spcBef>
        <a:spcAft>
          <a:spcPct val="0"/>
        </a:spcAft>
        <a:defRPr sz="4400">
          <a:solidFill>
            <a:schemeClr val="bg1"/>
          </a:solidFill>
          <a:latin typeface="Calibri" pitchFamily="34" charset="0"/>
        </a:defRPr>
      </a:lvl7pPr>
      <a:lvl8pPr marL="1371600" algn="ctr" rtl="0" fontAlgn="base">
        <a:spcBef>
          <a:spcPct val="0"/>
        </a:spcBef>
        <a:spcAft>
          <a:spcPct val="0"/>
        </a:spcAft>
        <a:defRPr sz="4400">
          <a:solidFill>
            <a:schemeClr val="bg1"/>
          </a:solidFill>
          <a:latin typeface="Calibri" pitchFamily="34" charset="0"/>
        </a:defRPr>
      </a:lvl8pPr>
      <a:lvl9pPr marL="1828800" algn="ctr" rtl="0" fontAlgn="base">
        <a:spcBef>
          <a:spcPct val="0"/>
        </a:spcBef>
        <a:spcAft>
          <a:spcPct val="0"/>
        </a:spcAft>
        <a:defRPr sz="4400">
          <a:solidFill>
            <a:schemeClr val="bg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bg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bg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bg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bg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021A5"/>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Text Placeholder 2"/>
          <p:cNvSpPr>
            <a:spLocks noGrp="1"/>
          </p:cNvSpPr>
          <p:nvPr>
            <p:ph type="body" idx="1"/>
          </p:nvPr>
        </p:nvSpPr>
        <p:spPr bwMode="auto">
          <a:xfrm>
            <a:off x="457200" y="1600200"/>
            <a:ext cx="8229600" cy="4138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pic>
        <p:nvPicPr>
          <p:cNvPr id="3076" name="Picture 6" descr="orange ifas logo.png"/>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977063" y="6069013"/>
            <a:ext cx="2100262" cy="682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ectangle 7"/>
          <p:cNvSpPr/>
          <p:nvPr/>
        </p:nvSpPr>
        <p:spPr>
          <a:xfrm>
            <a:off x="26988" y="5910263"/>
            <a:ext cx="9117012" cy="539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57" r:id="rId10"/>
    <p:sldLayoutId id="2147483838" r:id="rId11"/>
    <p:sldLayoutId id="2147483858" r:id="rId12"/>
    <p:sldLayoutId id="2147483839" r:id="rId13"/>
  </p:sldLayoutIdLst>
  <p:txStyles>
    <p:titleStyle>
      <a:lvl1pPr algn="ctr" rtl="0" eaLnBrk="0" fontAlgn="base" hangingPunct="0">
        <a:spcBef>
          <a:spcPct val="0"/>
        </a:spcBef>
        <a:spcAft>
          <a:spcPct val="0"/>
        </a:spcAft>
        <a:defRPr sz="4400" kern="12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Calibri" pitchFamily="34" charset="0"/>
        </a:defRPr>
      </a:lvl2pPr>
      <a:lvl3pPr algn="ctr" rtl="0" eaLnBrk="0" fontAlgn="base" hangingPunct="0">
        <a:spcBef>
          <a:spcPct val="0"/>
        </a:spcBef>
        <a:spcAft>
          <a:spcPct val="0"/>
        </a:spcAft>
        <a:defRPr sz="4400">
          <a:solidFill>
            <a:schemeClr val="bg1"/>
          </a:solidFill>
          <a:latin typeface="Calibri" pitchFamily="34" charset="0"/>
        </a:defRPr>
      </a:lvl3pPr>
      <a:lvl4pPr algn="ctr" rtl="0" eaLnBrk="0" fontAlgn="base" hangingPunct="0">
        <a:spcBef>
          <a:spcPct val="0"/>
        </a:spcBef>
        <a:spcAft>
          <a:spcPct val="0"/>
        </a:spcAft>
        <a:defRPr sz="4400">
          <a:solidFill>
            <a:schemeClr val="bg1"/>
          </a:solidFill>
          <a:latin typeface="Calibri" pitchFamily="34" charset="0"/>
        </a:defRPr>
      </a:lvl4pPr>
      <a:lvl5pPr algn="ctr" rtl="0" eaLnBrk="0" fontAlgn="base" hangingPunct="0">
        <a:spcBef>
          <a:spcPct val="0"/>
        </a:spcBef>
        <a:spcAft>
          <a:spcPct val="0"/>
        </a:spcAft>
        <a:defRPr sz="4400">
          <a:solidFill>
            <a:schemeClr val="bg1"/>
          </a:solidFill>
          <a:latin typeface="Calibri" pitchFamily="34" charset="0"/>
        </a:defRPr>
      </a:lvl5pPr>
      <a:lvl6pPr marL="457200" algn="ctr" rtl="0" fontAlgn="base">
        <a:spcBef>
          <a:spcPct val="0"/>
        </a:spcBef>
        <a:spcAft>
          <a:spcPct val="0"/>
        </a:spcAft>
        <a:defRPr sz="4400">
          <a:solidFill>
            <a:schemeClr val="bg1"/>
          </a:solidFill>
          <a:latin typeface="Calibri" pitchFamily="34" charset="0"/>
        </a:defRPr>
      </a:lvl6pPr>
      <a:lvl7pPr marL="914400" algn="ctr" rtl="0" fontAlgn="base">
        <a:spcBef>
          <a:spcPct val="0"/>
        </a:spcBef>
        <a:spcAft>
          <a:spcPct val="0"/>
        </a:spcAft>
        <a:defRPr sz="4400">
          <a:solidFill>
            <a:schemeClr val="bg1"/>
          </a:solidFill>
          <a:latin typeface="Calibri" pitchFamily="34" charset="0"/>
        </a:defRPr>
      </a:lvl7pPr>
      <a:lvl8pPr marL="1371600" algn="ctr" rtl="0" fontAlgn="base">
        <a:spcBef>
          <a:spcPct val="0"/>
        </a:spcBef>
        <a:spcAft>
          <a:spcPct val="0"/>
        </a:spcAft>
        <a:defRPr sz="4400">
          <a:solidFill>
            <a:schemeClr val="bg1"/>
          </a:solidFill>
          <a:latin typeface="Calibri" pitchFamily="34" charset="0"/>
        </a:defRPr>
      </a:lvl8pPr>
      <a:lvl9pPr marL="1828800" algn="ctr" rtl="0" fontAlgn="base">
        <a:spcBef>
          <a:spcPct val="0"/>
        </a:spcBef>
        <a:spcAft>
          <a:spcPct val="0"/>
        </a:spcAft>
        <a:defRPr sz="4400">
          <a:solidFill>
            <a:schemeClr val="bg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bg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bg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bg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bg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0021A5"/>
        </a:solid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099" name="Text Placeholder 2"/>
          <p:cNvSpPr>
            <a:spLocks noGrp="1"/>
          </p:cNvSpPr>
          <p:nvPr>
            <p:ph type="body" idx="1"/>
          </p:nvPr>
        </p:nvSpPr>
        <p:spPr bwMode="auto">
          <a:xfrm>
            <a:off x="457200" y="1600200"/>
            <a:ext cx="8229600" cy="4138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8" name="Rectangle 7"/>
          <p:cNvSpPr/>
          <p:nvPr/>
        </p:nvSpPr>
        <p:spPr>
          <a:xfrm>
            <a:off x="26988" y="5910263"/>
            <a:ext cx="9117012" cy="539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101" name="Picture 3"/>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900863" y="6084888"/>
            <a:ext cx="2087562"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59" r:id="rId10"/>
    <p:sldLayoutId id="2147483849" r:id="rId11"/>
    <p:sldLayoutId id="2147483860" r:id="rId12"/>
    <p:sldLayoutId id="2147483850" r:id="rId13"/>
  </p:sldLayoutIdLst>
  <p:txStyles>
    <p:titleStyle>
      <a:lvl1pPr algn="ctr" rtl="0" eaLnBrk="0" fontAlgn="base" hangingPunct="0">
        <a:spcBef>
          <a:spcPct val="0"/>
        </a:spcBef>
        <a:spcAft>
          <a:spcPct val="0"/>
        </a:spcAft>
        <a:defRPr sz="4400" kern="12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Calibri" pitchFamily="34" charset="0"/>
        </a:defRPr>
      </a:lvl2pPr>
      <a:lvl3pPr algn="ctr" rtl="0" eaLnBrk="0" fontAlgn="base" hangingPunct="0">
        <a:spcBef>
          <a:spcPct val="0"/>
        </a:spcBef>
        <a:spcAft>
          <a:spcPct val="0"/>
        </a:spcAft>
        <a:defRPr sz="4400">
          <a:solidFill>
            <a:schemeClr val="bg1"/>
          </a:solidFill>
          <a:latin typeface="Calibri" pitchFamily="34" charset="0"/>
        </a:defRPr>
      </a:lvl3pPr>
      <a:lvl4pPr algn="ctr" rtl="0" eaLnBrk="0" fontAlgn="base" hangingPunct="0">
        <a:spcBef>
          <a:spcPct val="0"/>
        </a:spcBef>
        <a:spcAft>
          <a:spcPct val="0"/>
        </a:spcAft>
        <a:defRPr sz="4400">
          <a:solidFill>
            <a:schemeClr val="bg1"/>
          </a:solidFill>
          <a:latin typeface="Calibri" pitchFamily="34" charset="0"/>
        </a:defRPr>
      </a:lvl4pPr>
      <a:lvl5pPr algn="ctr" rtl="0" eaLnBrk="0" fontAlgn="base" hangingPunct="0">
        <a:spcBef>
          <a:spcPct val="0"/>
        </a:spcBef>
        <a:spcAft>
          <a:spcPct val="0"/>
        </a:spcAft>
        <a:defRPr sz="4400">
          <a:solidFill>
            <a:schemeClr val="bg1"/>
          </a:solidFill>
          <a:latin typeface="Calibri" pitchFamily="34" charset="0"/>
        </a:defRPr>
      </a:lvl5pPr>
      <a:lvl6pPr marL="457200" algn="ctr" rtl="0" fontAlgn="base">
        <a:spcBef>
          <a:spcPct val="0"/>
        </a:spcBef>
        <a:spcAft>
          <a:spcPct val="0"/>
        </a:spcAft>
        <a:defRPr sz="4400">
          <a:solidFill>
            <a:schemeClr val="bg1"/>
          </a:solidFill>
          <a:latin typeface="Calibri" pitchFamily="34" charset="0"/>
        </a:defRPr>
      </a:lvl6pPr>
      <a:lvl7pPr marL="914400" algn="ctr" rtl="0" fontAlgn="base">
        <a:spcBef>
          <a:spcPct val="0"/>
        </a:spcBef>
        <a:spcAft>
          <a:spcPct val="0"/>
        </a:spcAft>
        <a:defRPr sz="4400">
          <a:solidFill>
            <a:schemeClr val="bg1"/>
          </a:solidFill>
          <a:latin typeface="Calibri" pitchFamily="34" charset="0"/>
        </a:defRPr>
      </a:lvl7pPr>
      <a:lvl8pPr marL="1371600" algn="ctr" rtl="0" fontAlgn="base">
        <a:spcBef>
          <a:spcPct val="0"/>
        </a:spcBef>
        <a:spcAft>
          <a:spcPct val="0"/>
        </a:spcAft>
        <a:defRPr sz="4400">
          <a:solidFill>
            <a:schemeClr val="bg1"/>
          </a:solidFill>
          <a:latin typeface="Calibri" pitchFamily="34" charset="0"/>
        </a:defRPr>
      </a:lvl8pPr>
      <a:lvl9pPr marL="1828800" algn="ctr" rtl="0" fontAlgn="base">
        <a:spcBef>
          <a:spcPct val="0"/>
        </a:spcBef>
        <a:spcAft>
          <a:spcPct val="0"/>
        </a:spcAft>
        <a:defRPr sz="4400">
          <a:solidFill>
            <a:schemeClr val="bg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bg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bg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bg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bg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xml"/><Relationship Id="rId3"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jpeg"/><Relationship Id="rId1" Type="http://schemas.openxmlformats.org/officeDocument/2006/relationships/slideLayout" Target="../slideLayouts/slideLayout4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2.xml"/><Relationship Id="rId3"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jpeg"/><Relationship Id="rId1" Type="http://schemas.openxmlformats.org/officeDocument/2006/relationships/slideLayout" Target="../slideLayouts/slideLayout46.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eg"/><Relationship Id="rId1" Type="http://schemas.openxmlformats.org/officeDocument/2006/relationships/slideLayout" Target="../slideLayouts/slideLayout4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17.xml"/><Relationship Id="rId3"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tiff"/><Relationship Id="rId5" Type="http://schemas.openxmlformats.org/officeDocument/2006/relationships/image" Target="../media/image5.jpeg"/><Relationship Id="rId1" Type="http://schemas.openxmlformats.org/officeDocument/2006/relationships/slideLayout" Target="../slideLayouts/slideLayout4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2.xml"/><Relationship Id="rId3"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jpeg"/><Relationship Id="rId1" Type="http://schemas.openxmlformats.org/officeDocument/2006/relationships/slideLayout" Target="../slideLayouts/slideLayout47.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jpeg"/><Relationship Id="rId5" Type="http://schemas.openxmlformats.org/officeDocument/2006/relationships/image" Target="../media/image36.jpeg"/><Relationship Id="rId6" Type="http://schemas.openxmlformats.org/officeDocument/2006/relationships/image" Target="../media/image37.jpeg"/><Relationship Id="rId7" Type="http://schemas.openxmlformats.org/officeDocument/2006/relationships/image" Target="../media/image38.jpeg"/><Relationship Id="rId1" Type="http://schemas.openxmlformats.org/officeDocument/2006/relationships/slideLayout" Target="../slideLayouts/slideLayout46.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jpeg"/><Relationship Id="rId5" Type="http://schemas.openxmlformats.org/officeDocument/2006/relationships/image" Target="../media/image41.jpeg"/><Relationship Id="rId6" Type="http://schemas.openxmlformats.org/officeDocument/2006/relationships/image" Target="../media/image42.jpeg"/><Relationship Id="rId7" Type="http://schemas.openxmlformats.org/officeDocument/2006/relationships/image" Target="../media/image43.jpeg"/><Relationship Id="rId8" Type="http://schemas.openxmlformats.org/officeDocument/2006/relationships/image" Target="../media/image44.jpeg"/><Relationship Id="rId1" Type="http://schemas.openxmlformats.org/officeDocument/2006/relationships/slideLayout" Target="../slideLayouts/slideLayout43.xml"/><Relationship Id="rId2"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1" Type="http://schemas.openxmlformats.org/officeDocument/2006/relationships/slideLayout" Target="../slideLayouts/slideLayout4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eg"/><Relationship Id="rId1" Type="http://schemas.openxmlformats.org/officeDocument/2006/relationships/slideLayout" Target="../slideLayouts/slideLayout4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jpeg"/><Relationship Id="rId5" Type="http://schemas.openxmlformats.org/officeDocument/2006/relationships/image" Target="../media/image13.jpeg"/><Relationship Id="rId6" Type="http://schemas.openxmlformats.org/officeDocument/2006/relationships/image" Target="../media/image14.tiff"/><Relationship Id="rId7" Type="http://schemas.openxmlformats.org/officeDocument/2006/relationships/image" Target="../media/image15.jpeg"/><Relationship Id="rId8" Type="http://schemas.openxmlformats.org/officeDocument/2006/relationships/image" Target="../media/image16.jpeg"/><Relationship Id="rId1" Type="http://schemas.openxmlformats.org/officeDocument/2006/relationships/slideLayout" Target="../slideLayouts/slideLayout4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7.xml"/><Relationship Id="rId3"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tiff"/><Relationship Id="rId4" Type="http://schemas.openxmlformats.org/officeDocument/2006/relationships/image" Target="../media/image19.jpeg"/><Relationship Id="rId5" Type="http://schemas.openxmlformats.org/officeDocument/2006/relationships/image" Target="../media/image20.jpeg"/><Relationship Id="rId1" Type="http://schemas.openxmlformats.org/officeDocument/2006/relationships/slideLayout" Target="../slideLayouts/slideLayout4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ChangeArrowheads="1"/>
          </p:cNvSpPr>
          <p:nvPr/>
        </p:nvSpPr>
        <p:spPr bwMode="auto">
          <a:xfrm>
            <a:off x="838200" y="363538"/>
            <a:ext cx="7467600" cy="1446550"/>
          </a:xfrm>
          <a:prstGeom prst="rect">
            <a:avLst/>
          </a:prstGeom>
          <a:noFill/>
          <a:ln w="9525">
            <a:noFill/>
            <a:miter lim="800000"/>
            <a:headEnd/>
            <a:tailEnd/>
          </a:ln>
        </p:spPr>
        <p:txBody>
          <a:bodyPr>
            <a:spAutoFit/>
          </a:bodyPr>
          <a:lstStyle/>
          <a:p>
            <a:pPr algn="ctr" eaLnBrk="0" hangingPunct="0">
              <a:defRPr/>
            </a:pPr>
            <a:r>
              <a:rPr lang="es-ES_tradnl" sz="4400" dirty="0" smtClean="0">
                <a:solidFill>
                  <a:schemeClr val="bg1"/>
                </a:solidFill>
                <a:latin typeface="Book Antiqua"/>
                <a:cs typeface="Book Antiqua"/>
              </a:rPr>
              <a:t>“Mosca Blanca”</a:t>
            </a:r>
          </a:p>
          <a:p>
            <a:pPr algn="ctr" eaLnBrk="0" hangingPunct="0">
              <a:defRPr/>
            </a:pPr>
            <a:r>
              <a:rPr lang="es-ES_tradnl" sz="4400" dirty="0" smtClean="0">
                <a:solidFill>
                  <a:schemeClr val="bg1"/>
                </a:solidFill>
                <a:latin typeface="Book Antiqua"/>
                <a:cs typeface="Book Antiqua"/>
              </a:rPr>
              <a:t>Especies invasivas en Florida</a:t>
            </a:r>
            <a:endParaRPr lang="es-ES_tradnl" sz="4400" dirty="0">
              <a:solidFill>
                <a:schemeClr val="bg1"/>
              </a:solidFill>
              <a:latin typeface="Book Antiqua"/>
              <a:cs typeface="Book Antiqua"/>
            </a:endParaRPr>
          </a:p>
        </p:txBody>
      </p:sp>
      <p:pic>
        <p:nvPicPr>
          <p:cNvPr id="13" name="Content Placeholder 3" descr="DSCN6327.JPG"/>
          <p:cNvPicPr>
            <a:picLocks noChangeAspect="1"/>
          </p:cNvPicPr>
          <p:nvPr/>
        </p:nvPicPr>
        <p:blipFill>
          <a:blip r:embed="rId3" cstate="print"/>
          <a:stretch>
            <a:fillRect/>
          </a:stretch>
        </p:blipFill>
        <p:spPr>
          <a:xfrm>
            <a:off x="1973943" y="1837012"/>
            <a:ext cx="5196114" cy="3897086"/>
          </a:xfrm>
          <a:prstGeom prst="roundRect">
            <a:avLst/>
          </a:prstGeom>
          <a:ln w="38100" cmpd="sng">
            <a:solidFill>
              <a:schemeClr val="tx1"/>
            </a:solidFill>
          </a:ln>
        </p:spPr>
      </p:pic>
      <p:sp>
        <p:nvSpPr>
          <p:cNvPr id="16" name="Rectangle 16"/>
          <p:cNvSpPr>
            <a:spLocks noChangeArrowheads="1"/>
          </p:cNvSpPr>
          <p:nvPr/>
        </p:nvSpPr>
        <p:spPr bwMode="auto">
          <a:xfrm>
            <a:off x="409575" y="6057900"/>
            <a:ext cx="4249738" cy="231775"/>
          </a:xfrm>
          <a:prstGeom prst="rect">
            <a:avLst/>
          </a:prstGeom>
          <a:noFill/>
          <a:ln w="9525">
            <a:noFill/>
            <a:miter lim="800000"/>
            <a:headEnd/>
            <a:tailEnd/>
          </a:ln>
        </p:spPr>
        <p:txBody>
          <a:bodyPr>
            <a:spAutoFit/>
          </a:bodyPr>
          <a:lstStyle/>
          <a:p>
            <a:pPr>
              <a:defRPr/>
            </a:pPr>
            <a:r>
              <a:rPr lang="en-US" sz="900" dirty="0">
                <a:solidFill>
                  <a:schemeClr val="bg1"/>
                </a:solidFill>
                <a:latin typeface="+mn-lt"/>
              </a:rPr>
              <a:t>Photos: H. Glenn, UF/IFAS, Tropical Research and Education Center</a:t>
            </a:r>
          </a:p>
        </p:txBody>
      </p:sp>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0" y="206375"/>
            <a:ext cx="9020175" cy="1235075"/>
          </a:xfrm>
        </p:spPr>
        <p:txBody>
          <a:bodyPr/>
          <a:lstStyle/>
          <a:p>
            <a:pPr eaLnBrk="1" hangingPunct="1"/>
            <a:r>
              <a:rPr lang="en-US" altLang="en-US" sz="4000" dirty="0" err="1" smtClean="0">
                <a:latin typeface="Book Antiqua"/>
                <a:cs typeface="Book Antiqua"/>
              </a:rPr>
              <a:t>Daños</a:t>
            </a:r>
            <a:r>
              <a:rPr lang="en-US" altLang="en-US" sz="4000" dirty="0" smtClean="0">
                <a:latin typeface="Book Antiqua"/>
                <a:cs typeface="Book Antiqua"/>
              </a:rPr>
              <a:t> </a:t>
            </a:r>
            <a:r>
              <a:rPr lang="en-US" altLang="en-US" sz="4000" dirty="0" smtClean="0">
                <a:cs typeface="Arial" charset="0"/>
              </a:rPr>
              <a:t/>
            </a:r>
            <a:br>
              <a:rPr lang="en-US" altLang="en-US" sz="4000" dirty="0" smtClean="0">
                <a:cs typeface="Arial" charset="0"/>
              </a:rPr>
            </a:br>
            <a:r>
              <a:rPr lang="es-ES_tradnl" sz="2800" dirty="0" smtClean="0">
                <a:latin typeface="Book Antiqua"/>
                <a:cs typeface="Book Antiqua"/>
              </a:rPr>
              <a:t>La </a:t>
            </a:r>
            <a:r>
              <a:rPr lang="es-ES_tradnl" sz="2800" dirty="0">
                <a:latin typeface="Book Antiqua"/>
                <a:cs typeface="Book Antiqua"/>
              </a:rPr>
              <a:t>Mosca Blanca </a:t>
            </a:r>
            <a:r>
              <a:rPr lang="es-ES_tradnl" sz="2800" dirty="0" err="1">
                <a:latin typeface="Book Antiqua"/>
                <a:cs typeface="Book Antiqua"/>
              </a:rPr>
              <a:t>Anidadora</a:t>
            </a:r>
            <a:r>
              <a:rPr lang="es-ES_tradnl" sz="2800" dirty="0">
                <a:latin typeface="Book Antiqua"/>
                <a:cs typeface="Book Antiqua"/>
              </a:rPr>
              <a:t> de </a:t>
            </a:r>
            <a:r>
              <a:rPr lang="es-ES_tradnl" sz="2800" dirty="0" err="1" smtClean="0">
                <a:latin typeface="Book Antiqua"/>
                <a:cs typeface="Book Antiqua"/>
              </a:rPr>
              <a:t>Bondar</a:t>
            </a:r>
            <a:endParaRPr lang="en-US" altLang="en-US" sz="3100" i="1" dirty="0" smtClean="0">
              <a:cs typeface="Arial" charset="0"/>
            </a:endParaRPr>
          </a:p>
        </p:txBody>
      </p:sp>
      <p:sp>
        <p:nvSpPr>
          <p:cNvPr id="7" name="Text Box 13"/>
          <p:cNvSpPr txBox="1">
            <a:spLocks noChangeArrowheads="1"/>
          </p:cNvSpPr>
          <p:nvPr/>
        </p:nvSpPr>
        <p:spPr bwMode="auto">
          <a:xfrm>
            <a:off x="431800" y="6059488"/>
            <a:ext cx="2733675" cy="230187"/>
          </a:xfrm>
          <a:prstGeom prst="rect">
            <a:avLst/>
          </a:prstGeom>
          <a:noFill/>
          <a:ln w="9525">
            <a:noFill/>
            <a:miter lim="800000"/>
            <a:headEnd/>
            <a:tailEnd/>
          </a:ln>
        </p:spPr>
        <p:txBody>
          <a:bodyPr wrap="none">
            <a:spAutoFit/>
          </a:bodyPr>
          <a:lstStyle/>
          <a:p>
            <a:pPr>
              <a:defRPr/>
            </a:pPr>
            <a:r>
              <a:rPr lang="en-US" sz="900" dirty="0">
                <a:solidFill>
                  <a:schemeClr val="bg1"/>
                </a:solidFill>
                <a:latin typeface="+mn-lt"/>
              </a:rPr>
              <a:t>Photo: Stephen Brown, UF/IFAS, Lee County Extension</a:t>
            </a:r>
          </a:p>
        </p:txBody>
      </p:sp>
      <p:pic>
        <p:nvPicPr>
          <p:cNvPr id="5" name="Picture 2"/>
          <p:cNvPicPr>
            <a:picLocks noChangeAspect="1" noChangeArrowheads="1"/>
          </p:cNvPicPr>
          <p:nvPr/>
        </p:nvPicPr>
        <p:blipFill rotWithShape="1">
          <a:blip r:embed="rId3" cstate="print"/>
          <a:srcRect t="3027" r="1925" b="1876"/>
          <a:stretch/>
        </p:blipFill>
        <p:spPr bwMode="auto">
          <a:xfrm>
            <a:off x="245488" y="2733528"/>
            <a:ext cx="4201297" cy="2697237"/>
          </a:xfrm>
          <a:prstGeom prst="roundRect">
            <a:avLst/>
          </a:prstGeom>
          <a:noFill/>
          <a:ln w="38100" cmpd="sng">
            <a:solidFill>
              <a:srgbClr val="000000"/>
            </a:solidFill>
            <a:miter lim="800000"/>
            <a:headEnd/>
            <a:tailEnd/>
          </a:ln>
          <a:effectLst/>
        </p:spPr>
      </p:pic>
      <p:sp>
        <p:nvSpPr>
          <p:cNvPr id="6" name="TextBox 5"/>
          <p:cNvSpPr txBox="1"/>
          <p:nvPr/>
        </p:nvSpPr>
        <p:spPr>
          <a:xfrm>
            <a:off x="290827" y="1632846"/>
            <a:ext cx="4145953" cy="461665"/>
          </a:xfrm>
          <a:prstGeom prst="rect">
            <a:avLst/>
          </a:prstGeom>
          <a:noFill/>
        </p:spPr>
        <p:txBody>
          <a:bodyPr wrap="square">
            <a:spAutoFit/>
          </a:bodyPr>
          <a:lstStyle/>
          <a:p>
            <a:pPr>
              <a:defRPr/>
            </a:pPr>
            <a:r>
              <a:rPr lang="en-US" dirty="0" smtClean="0">
                <a:solidFill>
                  <a:schemeClr val="bg1"/>
                </a:solidFill>
                <a:latin typeface="Book Antiqua"/>
                <a:cs typeface="Book Antiqua"/>
              </a:rPr>
              <a:t>Parte superior de </a:t>
            </a:r>
            <a:r>
              <a:rPr lang="en-US" dirty="0" err="1" smtClean="0">
                <a:solidFill>
                  <a:schemeClr val="bg1"/>
                </a:solidFill>
                <a:latin typeface="Book Antiqua"/>
                <a:cs typeface="Book Antiqua"/>
              </a:rPr>
              <a:t>las</a:t>
            </a:r>
            <a:r>
              <a:rPr lang="en-US" dirty="0" smtClean="0">
                <a:solidFill>
                  <a:schemeClr val="bg1"/>
                </a:solidFill>
                <a:latin typeface="Book Antiqua"/>
                <a:cs typeface="Book Antiqua"/>
              </a:rPr>
              <a:t> </a:t>
            </a:r>
            <a:r>
              <a:rPr lang="en-US" dirty="0" err="1" smtClean="0">
                <a:solidFill>
                  <a:schemeClr val="bg1"/>
                </a:solidFill>
                <a:latin typeface="Book Antiqua"/>
                <a:cs typeface="Book Antiqua"/>
              </a:rPr>
              <a:t>hojas</a:t>
            </a:r>
            <a:r>
              <a:rPr lang="en-US" dirty="0" smtClean="0">
                <a:solidFill>
                  <a:schemeClr val="bg1"/>
                </a:solidFill>
                <a:latin typeface="Book Antiqua"/>
                <a:cs typeface="Book Antiqua"/>
              </a:rPr>
              <a:t> </a:t>
            </a:r>
            <a:endParaRPr lang="en-US" dirty="0">
              <a:solidFill>
                <a:schemeClr val="bg1"/>
              </a:solidFill>
              <a:latin typeface="Book Antiqua"/>
              <a:cs typeface="Book Antiqua"/>
            </a:endParaRPr>
          </a:p>
        </p:txBody>
      </p:sp>
      <p:pic>
        <p:nvPicPr>
          <p:cNvPr id="8" name="Picture 2"/>
          <p:cNvPicPr>
            <a:picLocks noChangeAspect="1" noChangeArrowheads="1"/>
          </p:cNvPicPr>
          <p:nvPr/>
        </p:nvPicPr>
        <p:blipFill rotWithShape="1">
          <a:blip r:embed="rId4" cstate="print"/>
          <a:srcRect t="3168" b="-1"/>
          <a:stretch/>
        </p:blipFill>
        <p:spPr bwMode="auto">
          <a:xfrm>
            <a:off x="4692273" y="2733528"/>
            <a:ext cx="4206240" cy="2696740"/>
          </a:xfrm>
          <a:prstGeom prst="roundRect">
            <a:avLst/>
          </a:prstGeom>
          <a:noFill/>
          <a:ln w="38100" cmpd="sng">
            <a:solidFill>
              <a:srgbClr val="000000"/>
            </a:solidFill>
            <a:miter lim="800000"/>
            <a:headEnd/>
            <a:tailEnd/>
          </a:ln>
          <a:effectLst/>
        </p:spPr>
      </p:pic>
      <p:sp>
        <p:nvSpPr>
          <p:cNvPr id="9" name="TextBox 8"/>
          <p:cNvSpPr txBox="1"/>
          <p:nvPr/>
        </p:nvSpPr>
        <p:spPr>
          <a:xfrm>
            <a:off x="4834073" y="1617166"/>
            <a:ext cx="3914066" cy="461665"/>
          </a:xfrm>
          <a:prstGeom prst="rect">
            <a:avLst/>
          </a:prstGeom>
          <a:noFill/>
        </p:spPr>
        <p:txBody>
          <a:bodyPr wrap="square">
            <a:spAutoFit/>
          </a:bodyPr>
          <a:lstStyle/>
          <a:p>
            <a:pPr>
              <a:defRPr/>
            </a:pPr>
            <a:r>
              <a:rPr lang="en-US" dirty="0" smtClean="0">
                <a:solidFill>
                  <a:schemeClr val="bg1"/>
                </a:solidFill>
                <a:latin typeface="Book Antiqua"/>
                <a:cs typeface="Book Antiqua"/>
              </a:rPr>
              <a:t>Parte inferior de </a:t>
            </a:r>
            <a:r>
              <a:rPr lang="en-US" dirty="0" err="1" smtClean="0">
                <a:solidFill>
                  <a:schemeClr val="bg1"/>
                </a:solidFill>
                <a:latin typeface="Book Antiqua"/>
                <a:cs typeface="Book Antiqua"/>
              </a:rPr>
              <a:t>las</a:t>
            </a:r>
            <a:r>
              <a:rPr lang="en-US" dirty="0" smtClean="0">
                <a:solidFill>
                  <a:schemeClr val="bg1"/>
                </a:solidFill>
                <a:latin typeface="Book Antiqua"/>
                <a:cs typeface="Book Antiqua"/>
              </a:rPr>
              <a:t> </a:t>
            </a:r>
            <a:r>
              <a:rPr lang="en-US" dirty="0" err="1" smtClean="0">
                <a:solidFill>
                  <a:schemeClr val="bg1"/>
                </a:solidFill>
                <a:latin typeface="Book Antiqua"/>
                <a:cs typeface="Book Antiqua"/>
              </a:rPr>
              <a:t>hojas</a:t>
            </a:r>
            <a:r>
              <a:rPr lang="en-US" dirty="0" smtClean="0">
                <a:solidFill>
                  <a:schemeClr val="bg1"/>
                </a:solidFill>
                <a:latin typeface="Book Antiqua"/>
                <a:cs typeface="Book Antiqua"/>
              </a:rPr>
              <a:t> </a:t>
            </a:r>
            <a:endParaRPr lang="en-US" dirty="0">
              <a:solidFill>
                <a:schemeClr val="bg1"/>
              </a:solidFill>
              <a:latin typeface="Book Antiqua"/>
              <a:cs typeface="Book Antiqua"/>
            </a:endParaRPr>
          </a:p>
        </p:txBody>
      </p:sp>
      <p:cxnSp>
        <p:nvCxnSpPr>
          <p:cNvPr id="21" name="Straight Arrow Connector 20"/>
          <p:cNvCxnSpPr/>
          <p:nvPr/>
        </p:nvCxnSpPr>
        <p:spPr>
          <a:xfrm flipH="1">
            <a:off x="6738938" y="3406775"/>
            <a:ext cx="368300" cy="639763"/>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Content Placeholder 5"/>
          <p:cNvSpPr>
            <a:spLocks noGrp="1"/>
          </p:cNvSpPr>
          <p:nvPr>
            <p:ph idx="1"/>
          </p:nvPr>
        </p:nvSpPr>
        <p:spPr>
          <a:xfrm>
            <a:off x="346379" y="1534081"/>
            <a:ext cx="8593505" cy="3971369"/>
          </a:xfrm>
        </p:spPr>
        <p:txBody>
          <a:bodyPr/>
          <a:lstStyle/>
          <a:p>
            <a:r>
              <a:rPr lang="es-ES_tradnl" dirty="0">
                <a:latin typeface="Book Antiqua"/>
                <a:cs typeface="Book Antiqua"/>
              </a:rPr>
              <a:t>Nativo de India, Birmania y </a:t>
            </a:r>
            <a:r>
              <a:rPr lang="es-ES_tradnl" dirty="0" smtClean="0">
                <a:latin typeface="Book Antiqua"/>
                <a:cs typeface="Book Antiqua"/>
              </a:rPr>
              <a:t>China,</a:t>
            </a:r>
            <a:r>
              <a:rPr lang="en-US" dirty="0">
                <a:latin typeface="Book Antiqua"/>
                <a:cs typeface="Book Antiqua"/>
              </a:rPr>
              <a:t> </a:t>
            </a:r>
            <a:r>
              <a:rPr lang="es-ES_tradnl" sz="3200" dirty="0" smtClean="0">
                <a:latin typeface="Book Antiqua"/>
                <a:cs typeface="Book Antiqua"/>
              </a:rPr>
              <a:t>donde </a:t>
            </a:r>
            <a:r>
              <a:rPr lang="es-ES_tradnl" sz="3200" dirty="0">
                <a:latin typeface="Book Antiqua"/>
                <a:cs typeface="Book Antiqua"/>
              </a:rPr>
              <a:t>es conocida como una plaga de los ficus</a:t>
            </a:r>
            <a:endParaRPr lang="en-US" sz="3200" dirty="0">
              <a:latin typeface="Book Antiqua"/>
              <a:cs typeface="Book Antiqua"/>
            </a:endParaRPr>
          </a:p>
          <a:p>
            <a:r>
              <a:rPr lang="es-ES_tradnl" dirty="0" smtClean="0">
                <a:latin typeface="Book Antiqua"/>
                <a:cs typeface="Book Antiqua"/>
              </a:rPr>
              <a:t> </a:t>
            </a:r>
            <a:r>
              <a:rPr lang="es-ES_tradnl" dirty="0">
                <a:latin typeface="Book Antiqua"/>
                <a:cs typeface="Book Antiqua"/>
              </a:rPr>
              <a:t>Encontrado en Florida en agosto de 2007</a:t>
            </a:r>
            <a:endParaRPr lang="en-US" dirty="0">
              <a:latin typeface="Book Antiqua"/>
              <a:cs typeface="Book Antiqua"/>
            </a:endParaRPr>
          </a:p>
          <a:p>
            <a:r>
              <a:rPr lang="es-ES_tradnl" dirty="0" smtClean="0">
                <a:latin typeface="Book Antiqua"/>
                <a:cs typeface="Book Antiqua"/>
              </a:rPr>
              <a:t> </a:t>
            </a:r>
            <a:r>
              <a:rPr lang="es-ES_tradnl" dirty="0">
                <a:latin typeface="Book Antiqua"/>
                <a:cs typeface="Book Antiqua"/>
              </a:rPr>
              <a:t>También conocida como la mosca blanca del </a:t>
            </a:r>
            <a:r>
              <a:rPr lang="es-ES_tradnl" dirty="0" err="1">
                <a:latin typeface="Book Antiqua"/>
                <a:cs typeface="Book Antiqua"/>
              </a:rPr>
              <a:t>fig</a:t>
            </a:r>
            <a:r>
              <a:rPr lang="es-ES_tradnl" dirty="0">
                <a:latin typeface="Book Antiqua"/>
                <a:cs typeface="Book Antiqua"/>
              </a:rPr>
              <a:t> ( </a:t>
            </a:r>
            <a:r>
              <a:rPr lang="es-ES_tradnl" dirty="0" smtClean="0">
                <a:latin typeface="Book Antiqua"/>
                <a:cs typeface="Book Antiqua"/>
              </a:rPr>
              <a:t>Higuera o ficus</a:t>
            </a:r>
            <a:r>
              <a:rPr lang="es-ES_tradnl" dirty="0">
                <a:latin typeface="Book Antiqua"/>
                <a:cs typeface="Book Antiqua"/>
              </a:rPr>
              <a:t>) </a:t>
            </a:r>
            <a:endParaRPr lang="en-US" dirty="0">
              <a:latin typeface="Book Antiqua"/>
              <a:cs typeface="Book Antiqua"/>
            </a:endParaRPr>
          </a:p>
          <a:p>
            <a:r>
              <a:rPr lang="es-ES_tradnl" dirty="0" smtClean="0">
                <a:latin typeface="Book Antiqua"/>
                <a:cs typeface="Book Antiqua"/>
              </a:rPr>
              <a:t> </a:t>
            </a:r>
            <a:r>
              <a:rPr lang="es-ES_tradnl" dirty="0">
                <a:latin typeface="Book Antiqua"/>
                <a:cs typeface="Book Antiqua"/>
              </a:rPr>
              <a:t>El ciclo de vida dura aproximadamente un mes, pero varía con la temperatura.</a:t>
            </a:r>
            <a:endParaRPr lang="en-US" dirty="0">
              <a:latin typeface="Book Antiqua"/>
              <a:cs typeface="Book Antiqua"/>
            </a:endParaRPr>
          </a:p>
          <a:p>
            <a:pPr eaLnBrk="1" hangingPunct="1"/>
            <a:endParaRPr lang="en-US" altLang="en-US" b="1" dirty="0" smtClean="0">
              <a:latin typeface="Book Antiqua"/>
              <a:cs typeface="Book Antiqua"/>
            </a:endParaRPr>
          </a:p>
        </p:txBody>
      </p:sp>
      <p:sp>
        <p:nvSpPr>
          <p:cNvPr id="25603" name="Title 1"/>
          <p:cNvSpPr>
            <a:spLocks noGrp="1"/>
          </p:cNvSpPr>
          <p:nvPr>
            <p:ph type="title"/>
          </p:nvPr>
        </p:nvSpPr>
        <p:spPr>
          <a:xfrm>
            <a:off x="587375" y="274638"/>
            <a:ext cx="7942263" cy="1143000"/>
          </a:xfrm>
        </p:spPr>
        <p:txBody>
          <a:bodyPr/>
          <a:lstStyle/>
          <a:p>
            <a:pPr eaLnBrk="1" hangingPunct="1"/>
            <a:r>
              <a:rPr lang="en-US" altLang="en-US" sz="4000" dirty="0" err="1" smtClean="0">
                <a:latin typeface="Book Antiqua"/>
                <a:cs typeface="Book Antiqua"/>
              </a:rPr>
              <a:t>Mosca</a:t>
            </a:r>
            <a:r>
              <a:rPr lang="en-US" altLang="en-US" sz="4000" dirty="0" smtClean="0">
                <a:latin typeface="Book Antiqua"/>
                <a:cs typeface="Book Antiqua"/>
              </a:rPr>
              <a:t> Blanca del </a:t>
            </a:r>
            <a:r>
              <a:rPr lang="en-US" altLang="en-US" sz="4000" dirty="0" err="1" smtClean="0">
                <a:latin typeface="Book Antiqua"/>
                <a:cs typeface="Book Antiqua"/>
              </a:rPr>
              <a:t>Ficus</a:t>
            </a:r>
            <a:r>
              <a:rPr lang="en-US" altLang="en-US" sz="4000" dirty="0" smtClean="0">
                <a:latin typeface="Book Antiqua"/>
                <a:cs typeface="Book Antiqua"/>
              </a:rPr>
              <a:t> </a:t>
            </a:r>
            <a:r>
              <a:rPr lang="en-US" altLang="en-US" sz="4000" dirty="0" smtClean="0">
                <a:cs typeface="Arial" charset="0"/>
              </a:rPr>
              <a:t/>
            </a:r>
            <a:br>
              <a:rPr lang="en-US" altLang="en-US" sz="4000" dirty="0" smtClean="0">
                <a:cs typeface="Arial" charset="0"/>
              </a:rPr>
            </a:br>
            <a:r>
              <a:rPr lang="en-US" altLang="en-US" sz="2800" i="1" dirty="0" err="1" smtClean="0">
                <a:cs typeface="Arial" charset="0"/>
              </a:rPr>
              <a:t>Singhiella</a:t>
            </a:r>
            <a:r>
              <a:rPr lang="en-US" altLang="en-US" sz="2800" i="1" dirty="0" smtClean="0">
                <a:cs typeface="Arial" charset="0"/>
              </a:rPr>
              <a:t> simplex</a:t>
            </a:r>
            <a:endParaRPr lang="en-US" altLang="en-US" sz="2800" dirty="0" smtClean="0">
              <a:cs typeface="Arial" charset="0"/>
            </a:endParaRPr>
          </a:p>
        </p:txBody>
      </p:sp>
    </p:spTree>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Title 1"/>
          <p:cNvSpPr>
            <a:spLocks noGrp="1"/>
          </p:cNvSpPr>
          <p:nvPr>
            <p:ph type="title"/>
          </p:nvPr>
        </p:nvSpPr>
        <p:spPr>
          <a:xfrm>
            <a:off x="76200" y="103188"/>
            <a:ext cx="9007475" cy="1154112"/>
          </a:xfrm>
        </p:spPr>
        <p:txBody>
          <a:bodyPr/>
          <a:lstStyle/>
          <a:p>
            <a:pPr eaLnBrk="1" hangingPunct="1"/>
            <a:r>
              <a:rPr lang="en-US" altLang="en-US" sz="4000" dirty="0" err="1" smtClean="0">
                <a:latin typeface="Book Antiqua"/>
                <a:cs typeface="Book Antiqua"/>
              </a:rPr>
              <a:t>Distribución</a:t>
            </a:r>
            <a:r>
              <a:rPr lang="en-US" altLang="en-US" sz="4000" dirty="0" smtClean="0">
                <a:latin typeface="Book Antiqua"/>
                <a:cs typeface="Book Antiqua"/>
              </a:rPr>
              <a:t> </a:t>
            </a:r>
            <a:br>
              <a:rPr lang="en-US" altLang="en-US" sz="4000" dirty="0" smtClean="0">
                <a:latin typeface="Book Antiqua"/>
                <a:cs typeface="Book Antiqua"/>
              </a:rPr>
            </a:br>
            <a:r>
              <a:rPr lang="en-US" altLang="en-US" sz="4000" dirty="0" smtClean="0">
                <a:latin typeface="Book Antiqua"/>
                <a:cs typeface="Book Antiqua"/>
              </a:rPr>
              <a:t>La </a:t>
            </a:r>
            <a:r>
              <a:rPr lang="en-US" altLang="en-US" sz="4000" dirty="0" err="1" smtClean="0">
                <a:latin typeface="Book Antiqua"/>
                <a:cs typeface="Book Antiqua"/>
              </a:rPr>
              <a:t>Mosca</a:t>
            </a:r>
            <a:r>
              <a:rPr lang="en-US" altLang="en-US" sz="4000" dirty="0" smtClean="0">
                <a:latin typeface="Book Antiqua"/>
                <a:cs typeface="Book Antiqua"/>
              </a:rPr>
              <a:t> Blanca de los </a:t>
            </a:r>
            <a:r>
              <a:rPr lang="en-US" altLang="en-US" sz="4000" dirty="0" err="1" smtClean="0">
                <a:latin typeface="Book Antiqua"/>
                <a:cs typeface="Book Antiqua"/>
              </a:rPr>
              <a:t>Ficus</a:t>
            </a:r>
            <a:r>
              <a:rPr lang="en-US" altLang="en-US" sz="4000" dirty="0" smtClean="0">
                <a:latin typeface="Book Antiqua"/>
                <a:cs typeface="Book Antiqua"/>
              </a:rPr>
              <a:t> </a:t>
            </a:r>
            <a:endParaRPr lang="en-US" altLang="en-US" sz="2800" dirty="0" smtClean="0">
              <a:latin typeface="Book Antiqua"/>
              <a:cs typeface="Book Antiqua"/>
            </a:endParaRPr>
          </a:p>
        </p:txBody>
      </p:sp>
      <p:sp>
        <p:nvSpPr>
          <p:cNvPr id="28" name="TextBox 27"/>
          <p:cNvSpPr txBox="1"/>
          <p:nvPr/>
        </p:nvSpPr>
        <p:spPr>
          <a:xfrm>
            <a:off x="423863" y="5999163"/>
            <a:ext cx="3514725" cy="230187"/>
          </a:xfrm>
          <a:prstGeom prst="rect">
            <a:avLst/>
          </a:prstGeom>
          <a:noFill/>
        </p:spPr>
        <p:txBody>
          <a:bodyPr wrap="none">
            <a:spAutoFit/>
          </a:bodyPr>
          <a:lstStyle/>
          <a:p>
            <a:pPr>
              <a:defRPr/>
            </a:pPr>
            <a:r>
              <a:rPr lang="en-US" sz="900" dirty="0">
                <a:solidFill>
                  <a:schemeClr val="bg1"/>
                </a:solidFill>
                <a:latin typeface="+mn-lt"/>
              </a:rPr>
              <a:t>Map is based on detection records provided by FDACS-DPI (June 2013).</a:t>
            </a:r>
          </a:p>
        </p:txBody>
      </p:sp>
      <p:sp>
        <p:nvSpPr>
          <p:cNvPr id="30" name="TextBox 29"/>
          <p:cNvSpPr txBox="1"/>
          <p:nvPr/>
        </p:nvSpPr>
        <p:spPr>
          <a:xfrm>
            <a:off x="558799" y="4089400"/>
            <a:ext cx="5065739" cy="830997"/>
          </a:xfrm>
          <a:prstGeom prst="rect">
            <a:avLst/>
          </a:prstGeom>
          <a:noFill/>
        </p:spPr>
        <p:txBody>
          <a:bodyPr wrap="square">
            <a:spAutoFit/>
          </a:bodyPr>
          <a:lstStyle/>
          <a:p>
            <a:pPr>
              <a:defRPr/>
            </a:pPr>
            <a:r>
              <a:rPr lang="en-US" b="1" dirty="0" smtClean="0">
                <a:solidFill>
                  <a:srgbClr val="FAE164"/>
                </a:solidFill>
                <a:latin typeface="Book Antiqua"/>
                <a:cs typeface="Book Antiqua"/>
              </a:rPr>
              <a:t>Amarillo</a:t>
            </a:r>
            <a:r>
              <a:rPr lang="en-US" dirty="0" smtClean="0">
                <a:solidFill>
                  <a:schemeClr val="bg1"/>
                </a:solidFill>
                <a:latin typeface="Book Antiqua"/>
                <a:cs typeface="Book Antiqua"/>
              </a:rPr>
              <a:t>= </a:t>
            </a:r>
            <a:r>
              <a:rPr lang="en-US" b="1" dirty="0" smtClean="0">
                <a:solidFill>
                  <a:schemeClr val="bg1"/>
                </a:solidFill>
                <a:latin typeface="Book Antiqua"/>
                <a:cs typeface="Book Antiqua"/>
              </a:rPr>
              <a:t>Areas de </a:t>
            </a:r>
            <a:r>
              <a:rPr lang="en-US" b="1" dirty="0" err="1" smtClean="0">
                <a:solidFill>
                  <a:schemeClr val="bg1"/>
                </a:solidFill>
                <a:latin typeface="Book Antiqua"/>
                <a:cs typeface="Book Antiqua"/>
              </a:rPr>
              <a:t>pronóstico</a:t>
            </a:r>
            <a:r>
              <a:rPr lang="en-US" b="1" dirty="0" smtClean="0">
                <a:solidFill>
                  <a:schemeClr val="bg1"/>
                </a:solidFill>
                <a:latin typeface="Book Antiqua"/>
                <a:cs typeface="Book Antiqua"/>
              </a:rPr>
              <a:t> de </a:t>
            </a:r>
            <a:r>
              <a:rPr lang="en-US" b="1" dirty="0" err="1" smtClean="0">
                <a:solidFill>
                  <a:schemeClr val="bg1"/>
                </a:solidFill>
                <a:latin typeface="Book Antiqua"/>
                <a:cs typeface="Book Antiqua"/>
              </a:rPr>
              <a:t>distribución</a:t>
            </a:r>
            <a:r>
              <a:rPr lang="en-US" b="1" dirty="0" smtClean="0">
                <a:solidFill>
                  <a:schemeClr val="bg1"/>
                </a:solidFill>
                <a:latin typeface="Book Antiqua"/>
                <a:cs typeface="Book Antiqua"/>
              </a:rPr>
              <a:t> . </a:t>
            </a:r>
            <a:endParaRPr lang="en-US" b="1" dirty="0">
              <a:solidFill>
                <a:schemeClr val="bg1"/>
              </a:solidFill>
              <a:latin typeface="Book Antiqua"/>
              <a:cs typeface="Book Antiqua"/>
            </a:endParaRPr>
          </a:p>
        </p:txBody>
      </p:sp>
      <p:pic>
        <p:nvPicPr>
          <p:cNvPr id="26630"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25632" y="1271577"/>
            <a:ext cx="4596068" cy="4505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p:cNvSpPr/>
          <p:nvPr/>
        </p:nvSpPr>
        <p:spPr>
          <a:xfrm>
            <a:off x="636575" y="2498927"/>
            <a:ext cx="4572000" cy="1200328"/>
          </a:xfrm>
          <a:prstGeom prst="rect">
            <a:avLst/>
          </a:prstGeom>
        </p:spPr>
        <p:txBody>
          <a:bodyPr>
            <a:spAutoFit/>
          </a:bodyPr>
          <a:lstStyle/>
          <a:p>
            <a:r>
              <a:rPr lang="es-ES_tradnl" b="1" dirty="0">
                <a:solidFill>
                  <a:srgbClr val="FF0000"/>
                </a:solidFill>
                <a:latin typeface="Book Antiqua"/>
                <a:cs typeface="Book Antiqua"/>
              </a:rPr>
              <a:t>Rojo</a:t>
            </a:r>
            <a:r>
              <a:rPr lang="es-ES_tradnl" dirty="0"/>
              <a:t> </a:t>
            </a:r>
            <a:r>
              <a:rPr lang="es-ES_tradnl" b="1" dirty="0">
                <a:solidFill>
                  <a:schemeClr val="bg1"/>
                </a:solidFill>
                <a:latin typeface="Book Antiqua"/>
                <a:cs typeface="Book Antiqua"/>
              </a:rPr>
              <a:t>= Detectado hasta ahora en 19 condados, sobre todo en el sur de la Florida</a:t>
            </a:r>
            <a:endParaRPr lang="en-US" b="1" dirty="0">
              <a:solidFill>
                <a:schemeClr val="bg1"/>
              </a:solidFill>
              <a:latin typeface="Book Antiqua"/>
              <a:cs typeface="Book Antiqua"/>
            </a:endParaRPr>
          </a:p>
        </p:txBody>
      </p:sp>
    </p:spTree>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50" name="Group 1"/>
          <p:cNvGrpSpPr>
            <a:grpSpLocks/>
          </p:cNvGrpSpPr>
          <p:nvPr/>
        </p:nvGrpSpPr>
        <p:grpSpPr bwMode="auto">
          <a:xfrm>
            <a:off x="6086475" y="1098550"/>
            <a:ext cx="2430463" cy="4605338"/>
            <a:chOff x="6325313" y="1495834"/>
            <a:chExt cx="2429501" cy="4605701"/>
          </a:xfrm>
        </p:grpSpPr>
        <p:pic>
          <p:nvPicPr>
            <p:cNvPr id="27665" name="Picture 14" descr="DSCN1241.JPG"/>
            <p:cNvPicPr>
              <a:picLocks noChangeAspect="1" noChangeArrowheads="1"/>
            </p:cNvPicPr>
            <p:nvPr/>
          </p:nvPicPr>
          <p:blipFill rotWithShape="1">
            <a:blip r:embed="rId3" cstate="print"/>
            <a:srcRect l="3567" t="3932" r="6057" b="7927"/>
            <a:stretch/>
          </p:blipFill>
          <p:spPr bwMode="auto">
            <a:xfrm>
              <a:off x="6325313" y="1495834"/>
              <a:ext cx="2429501" cy="2194694"/>
            </a:xfrm>
            <a:prstGeom prst="roundRect">
              <a:avLst>
                <a:gd name="adj" fmla="val 8594"/>
              </a:avLst>
            </a:prstGeom>
            <a:solidFill>
              <a:srgbClr val="FFFFFF">
                <a:shade val="85000"/>
              </a:srgbClr>
            </a:solidFill>
            <a:ln w="38100" cmpd="sng">
              <a:solidFill>
                <a:srgbClr val="000000"/>
              </a:solidFill>
            </a:ln>
            <a:effectLst/>
          </p:spPr>
        </p:pic>
        <p:pic>
          <p:nvPicPr>
            <p:cNvPr id="27667" name="Picture 20" descr="DSCN2048.JPG"/>
            <p:cNvPicPr>
              <a:picLocks noChangeAspect="1" noChangeArrowheads="1"/>
            </p:cNvPicPr>
            <p:nvPr/>
          </p:nvPicPr>
          <p:blipFill rotWithShape="1">
            <a:blip r:embed="rId4" cstate="print"/>
            <a:srcRect l="14753" t="2631" r="7839" b="4461"/>
            <a:stretch/>
          </p:blipFill>
          <p:spPr bwMode="auto">
            <a:xfrm>
              <a:off x="6325313" y="3909963"/>
              <a:ext cx="2426260" cy="2191572"/>
            </a:xfrm>
            <a:prstGeom prst="roundRect">
              <a:avLst>
                <a:gd name="adj" fmla="val 8594"/>
              </a:avLst>
            </a:prstGeom>
            <a:solidFill>
              <a:srgbClr val="FFFFFF">
                <a:shade val="85000"/>
              </a:srgbClr>
            </a:solidFill>
            <a:ln w="38100" cmpd="sng">
              <a:solidFill>
                <a:srgbClr val="000000"/>
              </a:solidFill>
            </a:ln>
            <a:effectLst/>
          </p:spPr>
        </p:pic>
      </p:grpSp>
      <p:sp>
        <p:nvSpPr>
          <p:cNvPr id="27651" name="Title 3"/>
          <p:cNvSpPr>
            <a:spLocks noGrp="1"/>
          </p:cNvSpPr>
          <p:nvPr>
            <p:ph type="title"/>
          </p:nvPr>
        </p:nvSpPr>
        <p:spPr/>
        <p:txBody>
          <a:bodyPr/>
          <a:lstStyle/>
          <a:p>
            <a:pPr eaLnBrk="1" hangingPunct="1"/>
            <a:r>
              <a:rPr lang="en-US" altLang="en-US" sz="4000" dirty="0" err="1" smtClean="0">
                <a:latin typeface="Book Antiqua"/>
                <a:cs typeface="Book Antiqua"/>
              </a:rPr>
              <a:t>Mosca</a:t>
            </a:r>
            <a:r>
              <a:rPr lang="en-US" altLang="en-US" sz="4000" dirty="0" smtClean="0">
                <a:latin typeface="Book Antiqua"/>
                <a:cs typeface="Book Antiqua"/>
              </a:rPr>
              <a:t> Blanca del </a:t>
            </a:r>
            <a:r>
              <a:rPr lang="en-US" altLang="en-US" sz="4000" dirty="0" err="1" smtClean="0">
                <a:latin typeface="Book Antiqua"/>
                <a:cs typeface="Book Antiqua"/>
              </a:rPr>
              <a:t>Ficus</a:t>
            </a:r>
            <a:r>
              <a:rPr lang="en-US" altLang="en-US" sz="4000" dirty="0" smtClean="0">
                <a:latin typeface="Book Antiqua"/>
                <a:cs typeface="Book Antiqua"/>
              </a:rPr>
              <a:t> </a:t>
            </a:r>
            <a:r>
              <a:rPr lang="en-US" altLang="en-US" sz="2800" dirty="0" smtClean="0">
                <a:latin typeface="Book Antiqua"/>
                <a:cs typeface="Book Antiqua"/>
              </a:rPr>
              <a:t/>
            </a:r>
            <a:br>
              <a:rPr lang="en-US" altLang="en-US" sz="2800" dirty="0" smtClean="0">
                <a:latin typeface="Book Antiqua"/>
                <a:cs typeface="Book Antiqua"/>
              </a:rPr>
            </a:br>
            <a:r>
              <a:rPr lang="en-US" altLang="en-US" sz="2800" i="1" dirty="0" err="1" smtClean="0">
                <a:latin typeface="Book Antiqua"/>
                <a:cs typeface="Book Antiqua"/>
              </a:rPr>
              <a:t>Singhiella</a:t>
            </a:r>
            <a:r>
              <a:rPr lang="en-US" altLang="en-US" sz="2800" i="1" dirty="0" smtClean="0">
                <a:latin typeface="Book Antiqua"/>
                <a:cs typeface="Book Antiqua"/>
              </a:rPr>
              <a:t> simplex</a:t>
            </a:r>
            <a:endParaRPr lang="en-US" altLang="en-US" sz="2800" dirty="0" smtClean="0">
              <a:latin typeface="Book Antiqua"/>
              <a:cs typeface="Book Antiqua"/>
            </a:endParaRPr>
          </a:p>
        </p:txBody>
      </p:sp>
      <p:sp>
        <p:nvSpPr>
          <p:cNvPr id="27652" name="Rectangle 16"/>
          <p:cNvSpPr>
            <a:spLocks noChangeArrowheads="1"/>
          </p:cNvSpPr>
          <p:nvPr/>
        </p:nvSpPr>
        <p:spPr bwMode="auto">
          <a:xfrm>
            <a:off x="430213" y="6051550"/>
            <a:ext cx="6275387"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bg1"/>
                </a:solidFill>
                <a:latin typeface="Calibri" pitchFamily="34" charset="0"/>
              </a:defRPr>
            </a:lvl1pPr>
            <a:lvl2pPr marL="742950" indent="-285750" eaLnBrk="0" hangingPunct="0">
              <a:spcBef>
                <a:spcPct val="20000"/>
              </a:spcBef>
              <a:buFont typeface="Arial" charset="0"/>
              <a:buChar char="–"/>
              <a:defRPr sz="2800">
                <a:solidFill>
                  <a:schemeClr val="bg1"/>
                </a:solidFill>
                <a:latin typeface="Calibri" pitchFamily="34" charset="0"/>
              </a:defRPr>
            </a:lvl2pPr>
            <a:lvl3pPr marL="1143000" indent="-228600" eaLnBrk="0" hangingPunct="0">
              <a:spcBef>
                <a:spcPct val="20000"/>
              </a:spcBef>
              <a:buFont typeface="Arial" charset="0"/>
              <a:buChar char="•"/>
              <a:defRPr sz="2400">
                <a:solidFill>
                  <a:schemeClr val="bg1"/>
                </a:solidFill>
                <a:latin typeface="Calibri" pitchFamily="34" charset="0"/>
              </a:defRPr>
            </a:lvl3pPr>
            <a:lvl4pPr marL="1600200" indent="-228600" eaLnBrk="0" hangingPunct="0">
              <a:spcBef>
                <a:spcPct val="20000"/>
              </a:spcBef>
              <a:buFont typeface="Arial" charset="0"/>
              <a:buChar char="–"/>
              <a:defRPr sz="2000">
                <a:solidFill>
                  <a:schemeClr val="bg1"/>
                </a:solidFill>
                <a:latin typeface="Calibri" pitchFamily="34" charset="0"/>
              </a:defRPr>
            </a:lvl4pPr>
            <a:lvl5pPr marL="2057400" indent="-228600" eaLnBrk="0" hangingPunct="0">
              <a:spcBef>
                <a:spcPct val="20000"/>
              </a:spcBef>
              <a:buFont typeface="Arial" charset="0"/>
              <a:buChar char="»"/>
              <a:defRPr sz="2000">
                <a:solidFill>
                  <a:schemeClr val="bg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bg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bg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bg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bg1"/>
                </a:solidFill>
                <a:latin typeface="Calibri" pitchFamily="34" charset="0"/>
              </a:defRPr>
            </a:lvl9pPr>
          </a:lstStyle>
          <a:p>
            <a:pPr eaLnBrk="1" hangingPunct="1">
              <a:spcBef>
                <a:spcPct val="0"/>
              </a:spcBef>
              <a:buFontTx/>
              <a:buNone/>
            </a:pPr>
            <a:r>
              <a:rPr lang="en-US" altLang="en-US" sz="900">
                <a:latin typeface="Arial" charset="0"/>
              </a:rPr>
              <a:t>Photos: H. Glenn, UF/IFAS, Tropical Research and Education Center</a:t>
            </a:r>
          </a:p>
          <a:p>
            <a:pPr eaLnBrk="1" hangingPunct="1">
              <a:spcBef>
                <a:spcPct val="0"/>
              </a:spcBef>
              <a:buFontTx/>
              <a:buNone/>
            </a:pPr>
            <a:r>
              <a:rPr lang="en-US" altLang="en-US" sz="900">
                <a:latin typeface="Arial" charset="0"/>
              </a:rPr>
              <a:t>and Lyle Buss, Department of Entomology and Nematology, University of Florida</a:t>
            </a:r>
          </a:p>
        </p:txBody>
      </p:sp>
      <p:grpSp>
        <p:nvGrpSpPr>
          <p:cNvPr id="27653" name="Group 39"/>
          <p:cNvGrpSpPr>
            <a:grpSpLocks noChangeAspect="1"/>
          </p:cNvGrpSpPr>
          <p:nvPr/>
        </p:nvGrpSpPr>
        <p:grpSpPr bwMode="auto">
          <a:xfrm>
            <a:off x="627063" y="1676400"/>
            <a:ext cx="4832350" cy="4086225"/>
            <a:chOff x="2483870" y="1612504"/>
            <a:chExt cx="4314094" cy="4206240"/>
          </a:xfrm>
        </p:grpSpPr>
        <p:grpSp>
          <p:nvGrpSpPr>
            <p:cNvPr id="27654" name="Group 10"/>
            <p:cNvGrpSpPr>
              <a:grpSpLocks noChangeAspect="1"/>
            </p:cNvGrpSpPr>
            <p:nvPr/>
          </p:nvGrpSpPr>
          <p:grpSpPr bwMode="auto">
            <a:xfrm>
              <a:off x="2483870" y="1612504"/>
              <a:ext cx="4314094" cy="4206240"/>
              <a:chOff x="4881384" y="2077494"/>
              <a:chExt cx="3547142" cy="3458464"/>
            </a:xfrm>
          </p:grpSpPr>
          <p:pic>
            <p:nvPicPr>
              <p:cNvPr id="43" name="Picture 42" descr="DSCN1388.JPG"/>
              <p:cNvPicPr>
                <a:picLocks noChangeAspect="1"/>
              </p:cNvPicPr>
              <p:nvPr/>
            </p:nvPicPr>
            <p:blipFill>
              <a:blip r:embed="rId5" cstate="print">
                <a:lum bright="10000" contrast="20000"/>
              </a:blip>
              <a:stretch>
                <a:fillRect/>
              </a:stretch>
            </p:blipFill>
            <p:spPr>
              <a:xfrm>
                <a:off x="4881384" y="2077494"/>
                <a:ext cx="3547142" cy="3458464"/>
              </a:xfrm>
              <a:prstGeom prst="roundRect">
                <a:avLst/>
              </a:prstGeom>
              <a:ln w="38100" cmpd="sng">
                <a:solidFill>
                  <a:srgbClr val="000000"/>
                </a:solidFill>
              </a:ln>
            </p:spPr>
          </p:pic>
          <p:cxnSp>
            <p:nvCxnSpPr>
              <p:cNvPr id="44" name="Straight Arrow Connector 43"/>
              <p:cNvCxnSpPr/>
              <p:nvPr/>
            </p:nvCxnSpPr>
            <p:spPr>
              <a:xfrm flipH="1">
                <a:off x="7182831" y="2766769"/>
                <a:ext cx="691017" cy="519978"/>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cxnSp>
          <p:nvCxnSpPr>
            <p:cNvPr id="42" name="Straight Arrow Connector 41"/>
            <p:cNvCxnSpPr/>
            <p:nvPr/>
          </p:nvCxnSpPr>
          <p:spPr>
            <a:xfrm flipH="1">
              <a:off x="4524703" y="1911550"/>
              <a:ext cx="691616" cy="581749"/>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457200" y="1"/>
            <a:ext cx="8229600" cy="1187674"/>
          </a:xfrm>
        </p:spPr>
        <p:txBody>
          <a:bodyPr/>
          <a:lstStyle/>
          <a:p>
            <a:pPr eaLnBrk="1" hangingPunct="1"/>
            <a:r>
              <a:rPr lang="en-US" altLang="en-US" sz="3200" dirty="0" err="1" smtClean="0">
                <a:latin typeface="Book Antiqua"/>
                <a:cs typeface="Book Antiqua"/>
              </a:rPr>
              <a:t>Plantas</a:t>
            </a:r>
            <a:r>
              <a:rPr lang="en-US" altLang="en-US" sz="3200" dirty="0" smtClean="0">
                <a:latin typeface="Book Antiqua"/>
                <a:cs typeface="Book Antiqua"/>
              </a:rPr>
              <a:t> </a:t>
            </a:r>
            <a:r>
              <a:rPr lang="en-US" altLang="en-US" sz="3200" dirty="0" err="1" smtClean="0">
                <a:latin typeface="Book Antiqua"/>
                <a:cs typeface="Book Antiqua"/>
              </a:rPr>
              <a:t>Hospederas</a:t>
            </a:r>
            <a:r>
              <a:rPr lang="en-US" altLang="en-US" sz="3200" dirty="0" smtClean="0">
                <a:latin typeface="Book Antiqua"/>
                <a:cs typeface="Book Antiqua"/>
              </a:rPr>
              <a:t> de la </a:t>
            </a:r>
            <a:r>
              <a:rPr lang="en-US" altLang="en-US" sz="3200" dirty="0" err="1" smtClean="0">
                <a:latin typeface="Book Antiqua"/>
                <a:cs typeface="Book Antiqua"/>
              </a:rPr>
              <a:t>Mosca</a:t>
            </a:r>
            <a:r>
              <a:rPr lang="en-US" altLang="en-US" sz="3200" dirty="0" smtClean="0">
                <a:latin typeface="Book Antiqua"/>
                <a:cs typeface="Book Antiqua"/>
              </a:rPr>
              <a:t> Blanca del </a:t>
            </a:r>
            <a:r>
              <a:rPr lang="en-US" altLang="en-US" sz="3200" dirty="0" err="1" smtClean="0">
                <a:latin typeface="Book Antiqua"/>
                <a:cs typeface="Book Antiqua"/>
              </a:rPr>
              <a:t>Ficus</a:t>
            </a:r>
            <a:endParaRPr lang="en-US" altLang="en-US" sz="3200" dirty="0" smtClean="0">
              <a:latin typeface="Book Antiqua"/>
              <a:cs typeface="Book Antiqua"/>
            </a:endParaRPr>
          </a:p>
        </p:txBody>
      </p:sp>
      <p:sp>
        <p:nvSpPr>
          <p:cNvPr id="28675" name="Content Placeholder 2"/>
          <p:cNvSpPr>
            <a:spLocks noGrp="1"/>
          </p:cNvSpPr>
          <p:nvPr>
            <p:ph sz="half" idx="1"/>
          </p:nvPr>
        </p:nvSpPr>
        <p:spPr>
          <a:xfrm>
            <a:off x="0" y="1055713"/>
            <a:ext cx="5360631" cy="4891080"/>
          </a:xfrm>
        </p:spPr>
        <p:txBody>
          <a:bodyPr/>
          <a:lstStyle/>
          <a:p>
            <a:pPr lvl="0"/>
            <a:r>
              <a:rPr lang="en-US" dirty="0" err="1">
                <a:latin typeface="Book Antiqua"/>
                <a:cs typeface="Book Antiqua"/>
              </a:rPr>
              <a:t>Ficus</a:t>
            </a:r>
            <a:r>
              <a:rPr lang="en-US" dirty="0">
                <a:latin typeface="Book Antiqua"/>
                <a:cs typeface="Book Antiqua"/>
              </a:rPr>
              <a:t> </a:t>
            </a:r>
            <a:r>
              <a:rPr lang="en-US" dirty="0" err="1">
                <a:latin typeface="Book Antiqua"/>
                <a:cs typeface="Book Antiqua"/>
              </a:rPr>
              <a:t>benjamina</a:t>
            </a:r>
            <a:r>
              <a:rPr lang="en-US" dirty="0">
                <a:latin typeface="Book Antiqua"/>
                <a:cs typeface="Book Antiqua"/>
              </a:rPr>
              <a:t> </a:t>
            </a:r>
          </a:p>
          <a:p>
            <a:pPr lvl="0"/>
            <a:r>
              <a:rPr lang="en-US" dirty="0" err="1">
                <a:latin typeface="Book Antiqua"/>
                <a:cs typeface="Book Antiqua"/>
              </a:rPr>
              <a:t>Ficus</a:t>
            </a:r>
            <a:r>
              <a:rPr lang="en-US" dirty="0">
                <a:latin typeface="Book Antiqua"/>
                <a:cs typeface="Book Antiqua"/>
              </a:rPr>
              <a:t> </a:t>
            </a:r>
            <a:r>
              <a:rPr lang="en-US" dirty="0" err="1">
                <a:latin typeface="Book Antiqua"/>
                <a:cs typeface="Book Antiqua"/>
              </a:rPr>
              <a:t>altissima</a:t>
            </a:r>
            <a:r>
              <a:rPr lang="en-US" dirty="0">
                <a:latin typeface="Book Antiqua"/>
                <a:cs typeface="Book Antiqua"/>
              </a:rPr>
              <a:t> o </a:t>
            </a:r>
            <a:r>
              <a:rPr lang="en-US" dirty="0" err="1">
                <a:latin typeface="Book Antiqua"/>
                <a:cs typeface="Book Antiqua"/>
              </a:rPr>
              <a:t>falso</a:t>
            </a:r>
            <a:r>
              <a:rPr lang="en-US" dirty="0">
                <a:latin typeface="Book Antiqua"/>
                <a:cs typeface="Book Antiqua"/>
              </a:rPr>
              <a:t> </a:t>
            </a:r>
            <a:r>
              <a:rPr lang="en-US" dirty="0" err="1">
                <a:latin typeface="Book Antiqua"/>
                <a:cs typeface="Book Antiqua"/>
              </a:rPr>
              <a:t>arbol</a:t>
            </a:r>
            <a:r>
              <a:rPr lang="en-US" dirty="0">
                <a:latin typeface="Book Antiqua"/>
                <a:cs typeface="Book Antiqua"/>
              </a:rPr>
              <a:t> de banyan </a:t>
            </a:r>
          </a:p>
          <a:p>
            <a:pPr lvl="0"/>
            <a:r>
              <a:rPr lang="en-US" dirty="0" err="1">
                <a:latin typeface="Book Antiqua"/>
                <a:cs typeface="Book Antiqua"/>
              </a:rPr>
              <a:t>Ficus</a:t>
            </a:r>
            <a:r>
              <a:rPr lang="en-US" dirty="0">
                <a:latin typeface="Book Antiqua"/>
                <a:cs typeface="Book Antiqua"/>
              </a:rPr>
              <a:t> </a:t>
            </a:r>
            <a:r>
              <a:rPr lang="en-US" dirty="0" err="1">
                <a:latin typeface="Book Antiqua"/>
                <a:cs typeface="Book Antiqua"/>
              </a:rPr>
              <a:t>indica</a:t>
            </a:r>
            <a:r>
              <a:rPr lang="en-US" dirty="0">
                <a:latin typeface="Book Antiqua"/>
                <a:cs typeface="Book Antiqua"/>
              </a:rPr>
              <a:t> o </a:t>
            </a:r>
            <a:r>
              <a:rPr lang="en-US" dirty="0" err="1">
                <a:latin typeface="Book Antiqua"/>
                <a:cs typeface="Book Antiqua"/>
              </a:rPr>
              <a:t>arbol</a:t>
            </a:r>
            <a:r>
              <a:rPr lang="en-US" dirty="0">
                <a:latin typeface="Book Antiqua"/>
                <a:cs typeface="Book Antiqua"/>
              </a:rPr>
              <a:t> de Banyan </a:t>
            </a:r>
          </a:p>
          <a:p>
            <a:pPr lvl="0"/>
            <a:r>
              <a:rPr lang="en-US" dirty="0">
                <a:latin typeface="Book Antiqua"/>
                <a:cs typeface="Book Antiqua"/>
              </a:rPr>
              <a:t>Laurel </a:t>
            </a:r>
            <a:r>
              <a:rPr lang="en-US" dirty="0" err="1">
                <a:latin typeface="Book Antiqua"/>
                <a:cs typeface="Book Antiqua"/>
              </a:rPr>
              <a:t>cubano</a:t>
            </a:r>
            <a:r>
              <a:rPr lang="en-US" dirty="0">
                <a:latin typeface="Book Antiqua"/>
                <a:cs typeface="Book Antiqua"/>
              </a:rPr>
              <a:t> </a:t>
            </a:r>
          </a:p>
          <a:p>
            <a:pPr lvl="0"/>
            <a:r>
              <a:rPr lang="en-US" dirty="0" err="1">
                <a:latin typeface="Book Antiqua"/>
                <a:cs typeface="Book Antiqua"/>
              </a:rPr>
              <a:t>Ficus</a:t>
            </a:r>
            <a:r>
              <a:rPr lang="en-US" dirty="0">
                <a:latin typeface="Book Antiqua"/>
                <a:cs typeface="Book Antiqua"/>
              </a:rPr>
              <a:t> </a:t>
            </a:r>
            <a:r>
              <a:rPr lang="en-US" dirty="0" err="1">
                <a:latin typeface="Book Antiqua"/>
                <a:cs typeface="Book Antiqua"/>
              </a:rPr>
              <a:t>aurea</a:t>
            </a:r>
            <a:r>
              <a:rPr lang="en-US" dirty="0">
                <a:latin typeface="Book Antiqua"/>
                <a:cs typeface="Book Antiqua"/>
              </a:rPr>
              <a:t> o </a:t>
            </a:r>
            <a:r>
              <a:rPr lang="en-US" dirty="0" err="1">
                <a:latin typeface="Book Antiqua"/>
                <a:cs typeface="Book Antiqua"/>
              </a:rPr>
              <a:t>Ficus</a:t>
            </a:r>
            <a:r>
              <a:rPr lang="en-US" dirty="0">
                <a:latin typeface="Book Antiqua"/>
                <a:cs typeface="Book Antiqua"/>
              </a:rPr>
              <a:t> </a:t>
            </a:r>
            <a:r>
              <a:rPr lang="en-US" dirty="0" err="1">
                <a:latin typeface="Book Antiqua"/>
                <a:cs typeface="Book Antiqua"/>
              </a:rPr>
              <a:t>estrangulador</a:t>
            </a:r>
            <a:endParaRPr lang="en-US" dirty="0">
              <a:latin typeface="Book Antiqua"/>
              <a:cs typeface="Book Antiqua"/>
            </a:endParaRPr>
          </a:p>
          <a:p>
            <a:pPr lvl="0"/>
            <a:r>
              <a:rPr lang="en-US" dirty="0" err="1">
                <a:latin typeface="Book Antiqua"/>
                <a:cs typeface="Book Antiqua"/>
              </a:rPr>
              <a:t>Ficus</a:t>
            </a:r>
            <a:r>
              <a:rPr lang="en-US" dirty="0">
                <a:latin typeface="Book Antiqua"/>
                <a:cs typeface="Book Antiqua"/>
              </a:rPr>
              <a:t> </a:t>
            </a:r>
            <a:r>
              <a:rPr lang="en-US" dirty="0" err="1">
                <a:latin typeface="Book Antiqua"/>
                <a:cs typeface="Book Antiqua"/>
              </a:rPr>
              <a:t>racemosa</a:t>
            </a:r>
            <a:r>
              <a:rPr lang="en-US" dirty="0">
                <a:latin typeface="Book Antiqua"/>
                <a:cs typeface="Book Antiqua"/>
              </a:rPr>
              <a:t> o Indian </a:t>
            </a:r>
            <a:r>
              <a:rPr lang="en-US" dirty="0" err="1">
                <a:latin typeface="Book Antiqua"/>
                <a:cs typeface="Book Antiqua"/>
              </a:rPr>
              <a:t>ficus</a:t>
            </a:r>
            <a:r>
              <a:rPr lang="en-US" dirty="0">
                <a:latin typeface="Book Antiqua"/>
                <a:cs typeface="Book Antiqua"/>
              </a:rPr>
              <a:t> </a:t>
            </a:r>
          </a:p>
          <a:p>
            <a:pPr lvl="0"/>
            <a:r>
              <a:rPr lang="en-US" dirty="0" err="1">
                <a:latin typeface="Book Antiqua"/>
                <a:cs typeface="Book Antiqua"/>
              </a:rPr>
              <a:t>Ficus</a:t>
            </a:r>
            <a:r>
              <a:rPr lang="en-US" dirty="0">
                <a:latin typeface="Book Antiqua"/>
                <a:cs typeface="Book Antiqua"/>
              </a:rPr>
              <a:t> </a:t>
            </a:r>
            <a:r>
              <a:rPr lang="en-US" dirty="0" err="1">
                <a:latin typeface="Book Antiqua"/>
                <a:cs typeface="Book Antiqua"/>
              </a:rPr>
              <a:t>lyrata</a:t>
            </a:r>
            <a:r>
              <a:rPr lang="en-US" dirty="0">
                <a:latin typeface="Book Antiqua"/>
                <a:cs typeface="Book Antiqua"/>
              </a:rPr>
              <a:t> o </a:t>
            </a:r>
            <a:r>
              <a:rPr lang="en-US" dirty="0" err="1">
                <a:latin typeface="Book Antiqua"/>
                <a:cs typeface="Book Antiqua"/>
              </a:rPr>
              <a:t>Ficus</a:t>
            </a:r>
            <a:r>
              <a:rPr lang="en-US" dirty="0">
                <a:latin typeface="Book Antiqua"/>
                <a:cs typeface="Book Antiqua"/>
              </a:rPr>
              <a:t> </a:t>
            </a:r>
            <a:r>
              <a:rPr lang="en-US" dirty="0" err="1">
                <a:latin typeface="Book Antiqua"/>
                <a:cs typeface="Book Antiqua"/>
              </a:rPr>
              <a:t>hoja</a:t>
            </a:r>
            <a:r>
              <a:rPr lang="en-US" dirty="0">
                <a:latin typeface="Book Antiqua"/>
                <a:cs typeface="Book Antiqua"/>
              </a:rPr>
              <a:t> de violin </a:t>
            </a:r>
          </a:p>
          <a:p>
            <a:pPr lvl="0"/>
            <a:r>
              <a:rPr lang="en-US" dirty="0" err="1">
                <a:latin typeface="Book Antiqua"/>
                <a:cs typeface="Book Antiqua"/>
              </a:rPr>
              <a:t>Ficus</a:t>
            </a:r>
            <a:r>
              <a:rPr lang="en-US" dirty="0">
                <a:latin typeface="Book Antiqua"/>
                <a:cs typeface="Book Antiqua"/>
              </a:rPr>
              <a:t> </a:t>
            </a:r>
            <a:r>
              <a:rPr lang="en-US" dirty="0" err="1">
                <a:latin typeface="Book Antiqua"/>
                <a:cs typeface="Book Antiqua"/>
              </a:rPr>
              <a:t>ali</a:t>
            </a:r>
            <a:endParaRPr lang="en-US" dirty="0">
              <a:latin typeface="Book Antiqua"/>
              <a:cs typeface="Book Antiqua"/>
            </a:endParaRPr>
          </a:p>
          <a:p>
            <a:pPr marL="0" indent="0" eaLnBrk="1" hangingPunct="1">
              <a:buNone/>
            </a:pPr>
            <a:endParaRPr lang="en-US" altLang="en-US" dirty="0" smtClean="0"/>
          </a:p>
        </p:txBody>
      </p:sp>
      <p:sp>
        <p:nvSpPr>
          <p:cNvPr id="28676" name="Content Placeholder 3"/>
          <p:cNvSpPr>
            <a:spLocks noGrp="1"/>
          </p:cNvSpPr>
          <p:nvPr>
            <p:ph sz="half" idx="2"/>
          </p:nvPr>
        </p:nvSpPr>
        <p:spPr>
          <a:xfrm>
            <a:off x="5228677" y="1090919"/>
            <a:ext cx="3687072" cy="3629025"/>
          </a:xfrm>
        </p:spPr>
        <p:txBody>
          <a:bodyPr/>
          <a:lstStyle/>
          <a:p>
            <a:r>
              <a:rPr lang="es-ES_tradnl" dirty="0">
                <a:latin typeface="Book Antiqua"/>
                <a:cs typeface="Book Antiqua"/>
              </a:rPr>
              <a:t>Otros Ficus también pueden ser susceptibles </a:t>
            </a:r>
            <a:endParaRPr lang="en-US" dirty="0">
              <a:latin typeface="Book Antiqua"/>
              <a:cs typeface="Book Antiqua"/>
            </a:endParaRPr>
          </a:p>
          <a:p>
            <a:r>
              <a:rPr lang="es-ES_tradnl" dirty="0">
                <a:latin typeface="Book Antiqua"/>
                <a:cs typeface="Book Antiqua"/>
              </a:rPr>
              <a:t>En otros no se ha observado susceptibilidad como </a:t>
            </a:r>
            <a:r>
              <a:rPr lang="es-ES_tradnl" dirty="0" smtClean="0">
                <a:latin typeface="Book Antiqua"/>
                <a:cs typeface="Book Antiqua"/>
              </a:rPr>
              <a:t>el ficus isla verde (</a:t>
            </a:r>
            <a:r>
              <a:rPr lang="es-ES_tradnl" dirty="0">
                <a:latin typeface="Book Antiqua"/>
                <a:cs typeface="Book Antiqua"/>
              </a:rPr>
              <a:t>Ficus Green Island) </a:t>
            </a:r>
            <a:endParaRPr lang="en-US" dirty="0">
              <a:latin typeface="Book Antiqua"/>
              <a:cs typeface="Book Antiqua"/>
            </a:endParaRPr>
          </a:p>
          <a:p>
            <a:pPr marL="0" indent="0" eaLnBrk="1" hangingPunct="1">
              <a:buNone/>
            </a:pPr>
            <a:endParaRPr lang="en-US" altLang="en-US" dirty="0" smtClean="0">
              <a:latin typeface="Book Antiqua"/>
              <a:cs typeface="Book Antiqua"/>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271463" y="201613"/>
            <a:ext cx="8583612" cy="1109662"/>
          </a:xfrm>
        </p:spPr>
        <p:txBody>
          <a:bodyPr rtlCol="0">
            <a:normAutofit fontScale="90000"/>
          </a:bodyPr>
          <a:lstStyle/>
          <a:p>
            <a:pPr eaLnBrk="1" fontAlgn="auto" hangingPunct="1">
              <a:spcAft>
                <a:spcPts val="0"/>
              </a:spcAft>
              <a:defRPr/>
            </a:pPr>
            <a:r>
              <a:rPr lang="en-US" dirty="0" err="1" smtClean="0">
                <a:latin typeface="Book Antiqua"/>
                <a:cs typeface="Book Antiqua"/>
              </a:rPr>
              <a:t>Daños</a:t>
            </a:r>
            <a:r>
              <a:rPr lang="en-US" dirty="0" smtClean="0">
                <a:latin typeface="Book Antiqua"/>
                <a:cs typeface="Book Antiqua"/>
              </a:rPr>
              <a:t> </a:t>
            </a:r>
            <a:r>
              <a:rPr lang="en-US" dirty="0" err="1" smtClean="0">
                <a:latin typeface="Book Antiqua"/>
                <a:cs typeface="Book Antiqua"/>
              </a:rPr>
              <a:t>ocacionados</a:t>
            </a:r>
            <a:r>
              <a:rPr lang="en-US" dirty="0" smtClean="0">
                <a:latin typeface="Book Antiqua"/>
                <a:cs typeface="Book Antiqua"/>
              </a:rPr>
              <a:t> </a:t>
            </a:r>
            <a:r>
              <a:rPr lang="en-US" dirty="0" err="1" smtClean="0">
                <a:latin typeface="Book Antiqua"/>
                <a:cs typeface="Book Antiqua"/>
              </a:rPr>
              <a:t>por</a:t>
            </a:r>
            <a:r>
              <a:rPr lang="en-US" dirty="0" smtClean="0">
                <a:latin typeface="Book Antiqua"/>
                <a:cs typeface="Book Antiqua"/>
              </a:rPr>
              <a:t> </a:t>
            </a:r>
            <a:br>
              <a:rPr lang="en-US" dirty="0" smtClean="0">
                <a:latin typeface="Book Antiqua"/>
                <a:cs typeface="Book Antiqua"/>
              </a:rPr>
            </a:br>
            <a:r>
              <a:rPr lang="en-US" sz="3100" dirty="0" smtClean="0">
                <a:latin typeface="Book Antiqua"/>
                <a:cs typeface="Book Antiqua"/>
              </a:rPr>
              <a:t>La </a:t>
            </a:r>
            <a:r>
              <a:rPr lang="en-US" sz="3100" dirty="0" err="1" smtClean="0">
                <a:latin typeface="Book Antiqua"/>
                <a:cs typeface="Book Antiqua"/>
              </a:rPr>
              <a:t>mosca</a:t>
            </a:r>
            <a:r>
              <a:rPr lang="en-US" sz="3100" dirty="0" smtClean="0">
                <a:latin typeface="Book Antiqua"/>
                <a:cs typeface="Book Antiqua"/>
              </a:rPr>
              <a:t> Blanca del </a:t>
            </a:r>
            <a:r>
              <a:rPr lang="en-US" sz="3100" dirty="0" err="1" smtClean="0">
                <a:latin typeface="Book Antiqua"/>
                <a:cs typeface="Book Antiqua"/>
              </a:rPr>
              <a:t>Ficus</a:t>
            </a:r>
            <a:r>
              <a:rPr lang="en-US" sz="3100" dirty="0" smtClean="0">
                <a:latin typeface="Book Antiqua"/>
                <a:cs typeface="Book Antiqua"/>
              </a:rPr>
              <a:t> </a:t>
            </a:r>
          </a:p>
        </p:txBody>
      </p:sp>
      <p:pic>
        <p:nvPicPr>
          <p:cNvPr id="9" name="Picture 8" descr="DSCN1430.JPG"/>
          <p:cNvPicPr>
            <a:picLocks noChangeAspect="1"/>
          </p:cNvPicPr>
          <p:nvPr/>
        </p:nvPicPr>
        <p:blipFill>
          <a:blip r:embed="rId3" cstate="print"/>
          <a:stretch>
            <a:fillRect/>
          </a:stretch>
        </p:blipFill>
        <p:spPr>
          <a:xfrm>
            <a:off x="365760" y="1934589"/>
            <a:ext cx="4023360" cy="3017520"/>
          </a:xfrm>
          <a:prstGeom prst="roundRect">
            <a:avLst/>
          </a:prstGeom>
          <a:ln w="38100" cmpd="sng">
            <a:solidFill>
              <a:srgbClr val="000000"/>
            </a:solidFill>
          </a:ln>
        </p:spPr>
      </p:pic>
      <p:sp>
        <p:nvSpPr>
          <p:cNvPr id="11" name="Rectangle 16"/>
          <p:cNvSpPr>
            <a:spLocks noChangeArrowheads="1"/>
          </p:cNvSpPr>
          <p:nvPr/>
        </p:nvSpPr>
        <p:spPr bwMode="auto">
          <a:xfrm>
            <a:off x="454025" y="6040438"/>
            <a:ext cx="6656388" cy="231775"/>
          </a:xfrm>
          <a:prstGeom prst="rect">
            <a:avLst/>
          </a:prstGeom>
          <a:noFill/>
          <a:ln w="9525">
            <a:noFill/>
            <a:miter lim="800000"/>
            <a:headEnd/>
            <a:tailEnd/>
          </a:ln>
        </p:spPr>
        <p:txBody>
          <a:bodyPr>
            <a:spAutoFit/>
          </a:bodyPr>
          <a:lstStyle/>
          <a:p>
            <a:pPr>
              <a:defRPr/>
            </a:pPr>
            <a:r>
              <a:rPr lang="en-US" sz="900" dirty="0">
                <a:solidFill>
                  <a:schemeClr val="bg1"/>
                </a:solidFill>
                <a:latin typeface="+mn-lt"/>
              </a:rPr>
              <a:t>Photos: A. Hunsberger, UF/IFAS, Miami-Dade County Extension; C. Mannion, UF/IFAS, Tropical REC </a:t>
            </a:r>
          </a:p>
        </p:txBody>
      </p:sp>
      <p:pic>
        <p:nvPicPr>
          <p:cNvPr id="10" name="Picture 9" descr="DSCN2690.JPG"/>
          <p:cNvPicPr>
            <a:picLocks noChangeAspect="1"/>
          </p:cNvPicPr>
          <p:nvPr/>
        </p:nvPicPr>
        <p:blipFill>
          <a:blip r:embed="rId4" cstate="print"/>
          <a:stretch>
            <a:fillRect/>
          </a:stretch>
        </p:blipFill>
        <p:spPr>
          <a:xfrm>
            <a:off x="4754880" y="1965069"/>
            <a:ext cx="4023361" cy="3017520"/>
          </a:xfrm>
          <a:prstGeom prst="roundRect">
            <a:avLst/>
          </a:prstGeom>
          <a:ln w="38100" cmpd="sng">
            <a:solidFill>
              <a:srgbClr val="000000"/>
            </a:solidFill>
          </a:ln>
        </p:spPr>
      </p:pic>
    </p:spTree>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Content Placeholder 5"/>
          <p:cNvSpPr>
            <a:spLocks noGrp="1"/>
          </p:cNvSpPr>
          <p:nvPr>
            <p:ph idx="1"/>
          </p:nvPr>
        </p:nvSpPr>
        <p:spPr>
          <a:xfrm>
            <a:off x="533400" y="1567072"/>
            <a:ext cx="8051800" cy="4490828"/>
          </a:xfrm>
        </p:spPr>
        <p:txBody>
          <a:bodyPr/>
          <a:lstStyle/>
          <a:p>
            <a:pPr marL="0" indent="0">
              <a:buNone/>
            </a:pPr>
            <a:r>
              <a:rPr lang="en-US" dirty="0">
                <a:latin typeface="Book Antiqua"/>
                <a:cs typeface="Book Antiqua"/>
              </a:rPr>
              <a:t>• </a:t>
            </a:r>
            <a:r>
              <a:rPr lang="en-US" dirty="0" err="1" smtClean="0">
                <a:latin typeface="Book Antiqua"/>
                <a:cs typeface="Book Antiqua"/>
              </a:rPr>
              <a:t>Nativo</a:t>
            </a:r>
            <a:r>
              <a:rPr lang="en-US" dirty="0" smtClean="0">
                <a:latin typeface="Book Antiqua"/>
                <a:cs typeface="Book Antiqua"/>
              </a:rPr>
              <a:t> </a:t>
            </a:r>
            <a:r>
              <a:rPr lang="en-US" dirty="0">
                <a:latin typeface="Book Antiqua"/>
                <a:cs typeface="Book Antiqua"/>
              </a:rPr>
              <a:t>de </a:t>
            </a:r>
            <a:r>
              <a:rPr lang="en-US" dirty="0" err="1">
                <a:latin typeface="Book Antiqua"/>
                <a:cs typeface="Book Antiqua"/>
              </a:rPr>
              <a:t>América</a:t>
            </a:r>
            <a:r>
              <a:rPr lang="en-US" dirty="0">
                <a:latin typeface="Book Antiqua"/>
                <a:cs typeface="Book Antiqua"/>
              </a:rPr>
              <a:t> Central</a:t>
            </a:r>
          </a:p>
          <a:p>
            <a:pPr marL="0" indent="0">
              <a:buNone/>
            </a:pPr>
            <a:r>
              <a:rPr lang="en-US" dirty="0">
                <a:latin typeface="Book Antiqua"/>
                <a:cs typeface="Book Antiqua"/>
              </a:rPr>
              <a:t>• </a:t>
            </a:r>
            <a:r>
              <a:rPr lang="en-US" dirty="0" err="1">
                <a:latin typeface="Book Antiqua"/>
                <a:cs typeface="Book Antiqua"/>
              </a:rPr>
              <a:t>Detectado</a:t>
            </a:r>
            <a:r>
              <a:rPr lang="en-US" dirty="0">
                <a:latin typeface="Book Antiqua"/>
                <a:cs typeface="Book Antiqua"/>
              </a:rPr>
              <a:t> en Florida en 2009 en el  </a:t>
            </a:r>
            <a:r>
              <a:rPr lang="en-US" dirty="0" err="1" smtClean="0">
                <a:latin typeface="Book Antiqua"/>
                <a:cs typeface="Book Antiqua"/>
              </a:rPr>
              <a:t>Condado</a:t>
            </a:r>
            <a:r>
              <a:rPr lang="en-US" dirty="0" smtClean="0">
                <a:latin typeface="Book Antiqua"/>
                <a:cs typeface="Book Antiqua"/>
              </a:rPr>
              <a:t> </a:t>
            </a:r>
            <a:r>
              <a:rPr lang="en-US" dirty="0">
                <a:latin typeface="Book Antiqua"/>
                <a:cs typeface="Book Antiqua"/>
              </a:rPr>
              <a:t>de Miami-Dade</a:t>
            </a:r>
          </a:p>
          <a:p>
            <a:pPr marL="0" indent="0">
              <a:buNone/>
            </a:pPr>
            <a:r>
              <a:rPr lang="en-US" dirty="0">
                <a:latin typeface="Book Antiqua"/>
                <a:cs typeface="Book Antiqua"/>
              </a:rPr>
              <a:t>• </a:t>
            </a:r>
            <a:r>
              <a:rPr lang="en-US" dirty="0" err="1">
                <a:latin typeface="Book Antiqua"/>
                <a:cs typeface="Book Antiqua"/>
              </a:rPr>
              <a:t>También</a:t>
            </a:r>
            <a:r>
              <a:rPr lang="en-US" dirty="0">
                <a:latin typeface="Book Antiqua"/>
                <a:cs typeface="Book Antiqua"/>
              </a:rPr>
              <a:t> se ha </a:t>
            </a:r>
            <a:r>
              <a:rPr lang="en-US" dirty="0" err="1">
                <a:latin typeface="Book Antiqua"/>
                <a:cs typeface="Book Antiqua"/>
              </a:rPr>
              <a:t>referido</a:t>
            </a:r>
            <a:r>
              <a:rPr lang="en-US" dirty="0">
                <a:latin typeface="Book Antiqua"/>
                <a:cs typeface="Book Antiqua"/>
              </a:rPr>
              <a:t> </a:t>
            </a:r>
            <a:r>
              <a:rPr lang="en-US" dirty="0" err="1">
                <a:latin typeface="Book Antiqua"/>
                <a:cs typeface="Book Antiqua"/>
              </a:rPr>
              <a:t>como</a:t>
            </a:r>
            <a:r>
              <a:rPr lang="en-US" dirty="0">
                <a:latin typeface="Book Antiqua"/>
                <a:cs typeface="Book Antiqua"/>
              </a:rPr>
              <a:t> la </a:t>
            </a:r>
            <a:r>
              <a:rPr lang="en-US" dirty="0" err="1">
                <a:latin typeface="Book Antiqua"/>
                <a:cs typeface="Book Antiqua"/>
              </a:rPr>
              <a:t>Mosca</a:t>
            </a:r>
            <a:r>
              <a:rPr lang="en-US" dirty="0">
                <a:latin typeface="Book Antiqua"/>
                <a:cs typeface="Book Antiqua"/>
              </a:rPr>
              <a:t> Blanca de </a:t>
            </a:r>
            <a:r>
              <a:rPr lang="en-US" dirty="0" err="1">
                <a:latin typeface="Book Antiqua"/>
                <a:cs typeface="Book Antiqua"/>
              </a:rPr>
              <a:t>espiral</a:t>
            </a:r>
            <a:r>
              <a:rPr lang="en-US" dirty="0">
                <a:latin typeface="Book Antiqua"/>
                <a:cs typeface="Book Antiqua"/>
              </a:rPr>
              <a:t> del </a:t>
            </a:r>
            <a:r>
              <a:rPr lang="en-US" dirty="0" err="1" smtClean="0">
                <a:latin typeface="Book Antiqua"/>
                <a:cs typeface="Book Antiqua"/>
              </a:rPr>
              <a:t>Almacigo</a:t>
            </a:r>
            <a:r>
              <a:rPr lang="en-US" dirty="0" smtClean="0">
                <a:latin typeface="Book Antiqua"/>
                <a:cs typeface="Book Antiqua"/>
              </a:rPr>
              <a:t>. </a:t>
            </a:r>
            <a:endParaRPr lang="en-US" dirty="0">
              <a:latin typeface="Book Antiqua"/>
              <a:cs typeface="Book Antiqua"/>
            </a:endParaRPr>
          </a:p>
          <a:p>
            <a:pPr marL="0" indent="0">
              <a:buNone/>
            </a:pPr>
            <a:r>
              <a:rPr lang="en-US" dirty="0">
                <a:latin typeface="Book Antiqua"/>
                <a:cs typeface="Book Antiqua"/>
              </a:rPr>
              <a:t>• El </a:t>
            </a:r>
            <a:r>
              <a:rPr lang="en-US" dirty="0" err="1">
                <a:latin typeface="Book Antiqua"/>
                <a:cs typeface="Book Antiqua"/>
              </a:rPr>
              <a:t>ciclo</a:t>
            </a:r>
            <a:r>
              <a:rPr lang="en-US" dirty="0">
                <a:latin typeface="Book Antiqua"/>
                <a:cs typeface="Book Antiqua"/>
              </a:rPr>
              <a:t> de </a:t>
            </a:r>
            <a:r>
              <a:rPr lang="en-US" dirty="0" err="1">
                <a:latin typeface="Book Antiqua"/>
                <a:cs typeface="Book Antiqua"/>
              </a:rPr>
              <a:t>vida</a:t>
            </a:r>
            <a:r>
              <a:rPr lang="en-US" dirty="0">
                <a:latin typeface="Book Antiqua"/>
                <a:cs typeface="Book Antiqua"/>
              </a:rPr>
              <a:t> </a:t>
            </a:r>
            <a:r>
              <a:rPr lang="en-US" dirty="0" err="1">
                <a:latin typeface="Book Antiqua"/>
                <a:cs typeface="Book Antiqua"/>
              </a:rPr>
              <a:t>dura</a:t>
            </a:r>
            <a:r>
              <a:rPr lang="en-US" dirty="0">
                <a:latin typeface="Book Antiqua"/>
                <a:cs typeface="Book Antiqua"/>
              </a:rPr>
              <a:t> </a:t>
            </a:r>
            <a:r>
              <a:rPr lang="en-US" dirty="0" err="1">
                <a:latin typeface="Book Antiqua"/>
                <a:cs typeface="Book Antiqua"/>
              </a:rPr>
              <a:t>aproximadamente</a:t>
            </a:r>
            <a:r>
              <a:rPr lang="en-US" dirty="0">
                <a:latin typeface="Book Antiqua"/>
                <a:cs typeface="Book Antiqua"/>
              </a:rPr>
              <a:t> un </a:t>
            </a:r>
            <a:r>
              <a:rPr lang="en-US" dirty="0" err="1">
                <a:latin typeface="Book Antiqua"/>
                <a:cs typeface="Book Antiqua"/>
              </a:rPr>
              <a:t>mes</a:t>
            </a:r>
            <a:r>
              <a:rPr lang="en-US" dirty="0">
                <a:latin typeface="Book Antiqua"/>
                <a:cs typeface="Book Antiqua"/>
              </a:rPr>
              <a:t>, </a:t>
            </a:r>
            <a:r>
              <a:rPr lang="en-US" dirty="0" err="1">
                <a:latin typeface="Book Antiqua"/>
                <a:cs typeface="Book Antiqua"/>
              </a:rPr>
              <a:t>pero</a:t>
            </a:r>
            <a:r>
              <a:rPr lang="en-US" dirty="0">
                <a:latin typeface="Book Antiqua"/>
                <a:cs typeface="Book Antiqua"/>
              </a:rPr>
              <a:t> </a:t>
            </a:r>
            <a:r>
              <a:rPr lang="en-US" dirty="0" err="1">
                <a:latin typeface="Book Antiqua"/>
                <a:cs typeface="Book Antiqua"/>
              </a:rPr>
              <a:t>también</a:t>
            </a:r>
            <a:r>
              <a:rPr lang="en-US" dirty="0">
                <a:latin typeface="Book Antiqua"/>
                <a:cs typeface="Book Antiqua"/>
              </a:rPr>
              <a:t> </a:t>
            </a:r>
            <a:r>
              <a:rPr lang="en-US" dirty="0" err="1">
                <a:latin typeface="Book Antiqua"/>
                <a:cs typeface="Book Antiqua"/>
              </a:rPr>
              <a:t>depende</a:t>
            </a:r>
            <a:r>
              <a:rPr lang="en-US" dirty="0">
                <a:latin typeface="Book Antiqua"/>
                <a:cs typeface="Book Antiqua"/>
              </a:rPr>
              <a:t> de la </a:t>
            </a:r>
            <a:r>
              <a:rPr lang="en-US" dirty="0" err="1" smtClean="0">
                <a:latin typeface="Book Antiqua"/>
                <a:cs typeface="Book Antiqua"/>
              </a:rPr>
              <a:t>temperatura</a:t>
            </a:r>
            <a:r>
              <a:rPr lang="en-US" dirty="0" smtClean="0">
                <a:latin typeface="Book Antiqua"/>
                <a:cs typeface="Book Antiqua"/>
              </a:rPr>
              <a:t>.</a:t>
            </a:r>
            <a:endParaRPr lang="en-US" dirty="0">
              <a:latin typeface="Book Antiqua"/>
              <a:cs typeface="Book Antiqua"/>
            </a:endParaRPr>
          </a:p>
          <a:p>
            <a:pPr eaLnBrk="1" hangingPunct="1"/>
            <a:endParaRPr lang="en-US" altLang="en-US" dirty="0" smtClean="0"/>
          </a:p>
        </p:txBody>
      </p:sp>
      <p:sp>
        <p:nvSpPr>
          <p:cNvPr id="30723" name="Title 6"/>
          <p:cNvSpPr>
            <a:spLocks noGrp="1"/>
          </p:cNvSpPr>
          <p:nvPr>
            <p:ph type="title"/>
          </p:nvPr>
        </p:nvSpPr>
        <p:spPr>
          <a:xfrm>
            <a:off x="82550" y="258763"/>
            <a:ext cx="8985250" cy="1417637"/>
          </a:xfrm>
        </p:spPr>
        <p:txBody>
          <a:bodyPr/>
          <a:lstStyle/>
          <a:p>
            <a:pPr eaLnBrk="1" hangingPunct="1"/>
            <a:r>
              <a:rPr lang="en-US" altLang="en-US" sz="4000" dirty="0" err="1" smtClean="0">
                <a:latin typeface="Book Antiqua"/>
                <a:cs typeface="Book Antiqua"/>
              </a:rPr>
              <a:t>Mosca</a:t>
            </a:r>
            <a:r>
              <a:rPr lang="en-US" altLang="en-US" sz="4000" dirty="0" smtClean="0">
                <a:latin typeface="Book Antiqua"/>
                <a:cs typeface="Book Antiqua"/>
              </a:rPr>
              <a:t> Blanca de </a:t>
            </a:r>
            <a:r>
              <a:rPr lang="en-US" altLang="en-US" sz="4000" dirty="0" err="1" smtClean="0">
                <a:latin typeface="Book Antiqua"/>
                <a:cs typeface="Book Antiqua"/>
              </a:rPr>
              <a:t>Espiral</a:t>
            </a:r>
            <a:r>
              <a:rPr lang="en-US" altLang="en-US" sz="4000" dirty="0" smtClean="0">
                <a:latin typeface="Book Antiqua"/>
                <a:cs typeface="Book Antiqua"/>
              </a:rPr>
              <a:t> </a:t>
            </a:r>
            <a:r>
              <a:rPr lang="en-US" altLang="en-US" sz="4000" dirty="0" err="1" smtClean="0">
                <a:latin typeface="Book Antiqua"/>
                <a:cs typeface="Book Antiqua"/>
              </a:rPr>
              <a:t>Rugosa</a:t>
            </a:r>
            <a:r>
              <a:rPr lang="en-US" altLang="en-US" sz="4000" dirty="0" smtClean="0">
                <a:latin typeface="Book Antiqua"/>
                <a:cs typeface="Book Antiqua"/>
              </a:rPr>
              <a:t/>
            </a:r>
            <a:br>
              <a:rPr lang="en-US" altLang="en-US" sz="4000" dirty="0" smtClean="0">
                <a:latin typeface="Book Antiqua"/>
                <a:cs typeface="Book Antiqua"/>
              </a:rPr>
            </a:br>
            <a:r>
              <a:rPr lang="en-US" altLang="en-US" sz="2800" i="1" dirty="0" err="1" smtClean="0">
                <a:latin typeface="Book Antiqua"/>
                <a:cs typeface="Book Antiqua"/>
              </a:rPr>
              <a:t>Aleurodicus</a:t>
            </a:r>
            <a:r>
              <a:rPr lang="en-US" altLang="en-US" sz="2800" i="1" dirty="0" smtClean="0">
                <a:latin typeface="Book Antiqua"/>
                <a:cs typeface="Book Antiqua"/>
              </a:rPr>
              <a:t> </a:t>
            </a:r>
            <a:r>
              <a:rPr lang="en-US" altLang="en-US" sz="2800" i="1" dirty="0" err="1" smtClean="0">
                <a:latin typeface="Book Antiqua"/>
                <a:cs typeface="Book Antiqua"/>
              </a:rPr>
              <a:t>rugioperculatus</a:t>
            </a:r>
            <a:r>
              <a:rPr lang="en-US" altLang="en-US" sz="2800" dirty="0" smtClean="0">
                <a:latin typeface="Book Antiqua"/>
                <a:cs typeface="Book Antiqua"/>
              </a:rPr>
              <a:t> </a:t>
            </a:r>
          </a:p>
        </p:txBody>
      </p:sp>
    </p:spTree>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457200" y="117475"/>
            <a:ext cx="8229600" cy="1143000"/>
          </a:xfrm>
        </p:spPr>
        <p:txBody>
          <a:bodyPr/>
          <a:lstStyle/>
          <a:p>
            <a:pPr eaLnBrk="1" hangingPunct="1"/>
            <a:r>
              <a:rPr lang="en-US" altLang="en-US" sz="4000" dirty="0" err="1" smtClean="0">
                <a:latin typeface="Book Antiqua"/>
                <a:cs typeface="Book Antiqua"/>
              </a:rPr>
              <a:t>Distribución</a:t>
            </a:r>
            <a:r>
              <a:rPr lang="en-US" altLang="en-US" sz="4000" dirty="0" smtClean="0">
                <a:latin typeface="Book Antiqua"/>
                <a:cs typeface="Book Antiqua"/>
              </a:rPr>
              <a:t> </a:t>
            </a:r>
            <a:br>
              <a:rPr lang="en-US" altLang="en-US" sz="4000" dirty="0" smtClean="0">
                <a:latin typeface="Book Antiqua"/>
                <a:cs typeface="Book Antiqua"/>
              </a:rPr>
            </a:br>
            <a:r>
              <a:rPr lang="en-US" altLang="en-US" sz="4000" dirty="0" smtClean="0">
                <a:latin typeface="Book Antiqua"/>
                <a:cs typeface="Book Antiqua"/>
              </a:rPr>
              <a:t> </a:t>
            </a:r>
            <a:r>
              <a:rPr lang="en-US" altLang="en-US" sz="4000" dirty="0" err="1" smtClean="0">
                <a:latin typeface="Book Antiqua"/>
                <a:cs typeface="Book Antiqua"/>
              </a:rPr>
              <a:t>Mosca</a:t>
            </a:r>
            <a:r>
              <a:rPr lang="en-US" altLang="en-US" sz="4000" dirty="0" smtClean="0">
                <a:latin typeface="Book Antiqua"/>
                <a:cs typeface="Book Antiqua"/>
              </a:rPr>
              <a:t> Blanca de </a:t>
            </a:r>
            <a:r>
              <a:rPr lang="en-US" altLang="en-US" sz="4000" dirty="0" err="1">
                <a:latin typeface="Book Antiqua"/>
                <a:cs typeface="Book Antiqua"/>
              </a:rPr>
              <a:t>E</a:t>
            </a:r>
            <a:r>
              <a:rPr lang="en-US" altLang="en-US" sz="4000" dirty="0" err="1" smtClean="0">
                <a:latin typeface="Book Antiqua"/>
                <a:cs typeface="Book Antiqua"/>
              </a:rPr>
              <a:t>spiral</a:t>
            </a:r>
            <a:r>
              <a:rPr lang="en-US" altLang="en-US" sz="4000" dirty="0" smtClean="0">
                <a:latin typeface="Book Antiqua"/>
                <a:cs typeface="Book Antiqua"/>
              </a:rPr>
              <a:t> </a:t>
            </a:r>
            <a:r>
              <a:rPr lang="en-US" altLang="en-US" sz="4000" dirty="0" err="1" smtClean="0">
                <a:latin typeface="Book Antiqua"/>
                <a:cs typeface="Book Antiqua"/>
              </a:rPr>
              <a:t>Rugoso</a:t>
            </a:r>
            <a:endParaRPr lang="en-US" altLang="en-US" sz="2800" dirty="0" smtClean="0">
              <a:latin typeface="Book Antiqua"/>
              <a:cs typeface="Book Antiqua"/>
            </a:endParaRPr>
          </a:p>
        </p:txBody>
      </p:sp>
      <p:sp>
        <p:nvSpPr>
          <p:cNvPr id="15" name="TextBox 14"/>
          <p:cNvSpPr txBox="1"/>
          <p:nvPr/>
        </p:nvSpPr>
        <p:spPr>
          <a:xfrm>
            <a:off x="423863" y="5999163"/>
            <a:ext cx="3514725" cy="230187"/>
          </a:xfrm>
          <a:prstGeom prst="rect">
            <a:avLst/>
          </a:prstGeom>
          <a:noFill/>
        </p:spPr>
        <p:txBody>
          <a:bodyPr wrap="none">
            <a:spAutoFit/>
          </a:bodyPr>
          <a:lstStyle/>
          <a:p>
            <a:pPr>
              <a:defRPr/>
            </a:pPr>
            <a:r>
              <a:rPr lang="en-US" sz="900" dirty="0">
                <a:solidFill>
                  <a:schemeClr val="bg1"/>
                </a:solidFill>
                <a:latin typeface="+mn-lt"/>
              </a:rPr>
              <a:t>Map is based on detection records provided by FDACS-DPI (June 2013).</a:t>
            </a:r>
          </a:p>
        </p:txBody>
      </p:sp>
      <p:sp>
        <p:nvSpPr>
          <p:cNvPr id="16" name="TextBox 15"/>
          <p:cNvSpPr txBox="1"/>
          <p:nvPr/>
        </p:nvSpPr>
        <p:spPr>
          <a:xfrm>
            <a:off x="327880" y="1904066"/>
            <a:ext cx="4158556" cy="2185214"/>
          </a:xfrm>
          <a:prstGeom prst="rect">
            <a:avLst/>
          </a:prstGeom>
          <a:noFill/>
        </p:spPr>
        <p:txBody>
          <a:bodyPr wrap="square">
            <a:spAutoFit/>
          </a:bodyPr>
          <a:lstStyle/>
          <a:p>
            <a:pPr marL="0" lvl="1">
              <a:defRPr/>
            </a:pPr>
            <a:r>
              <a:rPr lang="en-US" sz="2800" dirty="0" err="1" smtClean="0">
                <a:solidFill>
                  <a:srgbClr val="FF0000"/>
                </a:solidFill>
                <a:latin typeface="Book Antiqua"/>
                <a:cs typeface="Book Antiqua"/>
              </a:rPr>
              <a:t>Rojo</a:t>
            </a:r>
            <a:r>
              <a:rPr lang="en-US" sz="2800" dirty="0" smtClean="0">
                <a:solidFill>
                  <a:schemeClr val="bg1"/>
                </a:solidFill>
                <a:latin typeface="Book Antiqua"/>
                <a:cs typeface="Book Antiqua"/>
              </a:rPr>
              <a:t>= </a:t>
            </a:r>
            <a:r>
              <a:rPr lang="en-US" sz="2800" dirty="0" err="1" smtClean="0">
                <a:solidFill>
                  <a:schemeClr val="bg1"/>
                </a:solidFill>
                <a:latin typeface="Book Antiqua"/>
                <a:cs typeface="Book Antiqua"/>
              </a:rPr>
              <a:t>Detectado</a:t>
            </a:r>
            <a:r>
              <a:rPr lang="en-US" sz="2800" dirty="0" smtClean="0">
                <a:solidFill>
                  <a:schemeClr val="bg1"/>
                </a:solidFill>
                <a:latin typeface="Book Antiqua"/>
                <a:cs typeface="Book Antiqua"/>
              </a:rPr>
              <a:t> hasta </a:t>
            </a:r>
            <a:r>
              <a:rPr lang="en-US" sz="2800" dirty="0" err="1" smtClean="0">
                <a:solidFill>
                  <a:schemeClr val="bg1"/>
                </a:solidFill>
                <a:latin typeface="Book Antiqua"/>
                <a:cs typeface="Book Antiqua"/>
              </a:rPr>
              <a:t>ahora</a:t>
            </a:r>
            <a:r>
              <a:rPr lang="en-US" sz="2800" dirty="0" smtClean="0">
                <a:solidFill>
                  <a:schemeClr val="bg1"/>
                </a:solidFill>
                <a:latin typeface="Book Antiqua"/>
                <a:cs typeface="Book Antiqua"/>
              </a:rPr>
              <a:t> en 17 </a:t>
            </a:r>
            <a:r>
              <a:rPr lang="en-US" sz="2800" dirty="0" err="1" smtClean="0">
                <a:solidFill>
                  <a:schemeClr val="bg1"/>
                </a:solidFill>
                <a:latin typeface="Book Antiqua"/>
                <a:cs typeface="Book Antiqua"/>
              </a:rPr>
              <a:t>condados</a:t>
            </a:r>
            <a:r>
              <a:rPr lang="en-US" sz="2800" dirty="0" smtClean="0">
                <a:solidFill>
                  <a:schemeClr val="bg1"/>
                </a:solidFill>
                <a:latin typeface="Book Antiqua"/>
                <a:cs typeface="Book Antiqua"/>
              </a:rPr>
              <a:t>, </a:t>
            </a:r>
            <a:r>
              <a:rPr lang="en-US" sz="2800" dirty="0" err="1" smtClean="0">
                <a:solidFill>
                  <a:schemeClr val="bg1"/>
                </a:solidFill>
                <a:latin typeface="Book Antiqua"/>
                <a:cs typeface="Book Antiqua"/>
              </a:rPr>
              <a:t>sobre</a:t>
            </a:r>
            <a:r>
              <a:rPr lang="en-US" sz="2800" dirty="0" smtClean="0">
                <a:solidFill>
                  <a:schemeClr val="bg1"/>
                </a:solidFill>
                <a:latin typeface="Book Antiqua"/>
                <a:cs typeface="Book Antiqua"/>
              </a:rPr>
              <a:t> </a:t>
            </a:r>
            <a:r>
              <a:rPr lang="en-US" sz="2800" dirty="0" err="1" smtClean="0">
                <a:solidFill>
                  <a:schemeClr val="bg1"/>
                </a:solidFill>
                <a:latin typeface="Book Antiqua"/>
                <a:cs typeface="Book Antiqua"/>
              </a:rPr>
              <a:t>todo</a:t>
            </a:r>
            <a:r>
              <a:rPr lang="en-US" sz="2800" dirty="0" smtClean="0">
                <a:solidFill>
                  <a:schemeClr val="bg1"/>
                </a:solidFill>
                <a:latin typeface="Book Antiqua"/>
                <a:cs typeface="Book Antiqua"/>
              </a:rPr>
              <a:t> en el </a:t>
            </a:r>
            <a:r>
              <a:rPr lang="en-US" sz="2800" dirty="0" err="1" smtClean="0">
                <a:solidFill>
                  <a:schemeClr val="bg1"/>
                </a:solidFill>
                <a:latin typeface="Book Antiqua"/>
                <a:cs typeface="Book Antiqua"/>
              </a:rPr>
              <a:t>sur</a:t>
            </a:r>
            <a:r>
              <a:rPr lang="en-US" sz="2800" dirty="0" smtClean="0">
                <a:solidFill>
                  <a:schemeClr val="bg1"/>
                </a:solidFill>
                <a:latin typeface="Book Antiqua"/>
                <a:cs typeface="Book Antiqua"/>
              </a:rPr>
              <a:t> de Florida</a:t>
            </a:r>
            <a:endParaRPr lang="en-US" sz="2800" dirty="0">
              <a:solidFill>
                <a:schemeClr val="bg1"/>
              </a:solidFill>
              <a:latin typeface="Book Antiqua"/>
              <a:cs typeface="Book Antiqua"/>
            </a:endParaRPr>
          </a:p>
          <a:p>
            <a:pPr>
              <a:defRPr/>
            </a:pPr>
            <a:endParaRPr lang="en-US" dirty="0">
              <a:latin typeface="+mn-lt"/>
            </a:endParaRPr>
          </a:p>
        </p:txBody>
      </p:sp>
      <p:sp>
        <p:nvSpPr>
          <p:cNvPr id="17" name="TextBox 16"/>
          <p:cNvSpPr txBox="1"/>
          <p:nvPr/>
        </p:nvSpPr>
        <p:spPr>
          <a:xfrm>
            <a:off x="311387" y="4072905"/>
            <a:ext cx="4125567" cy="1384995"/>
          </a:xfrm>
          <a:prstGeom prst="rect">
            <a:avLst/>
          </a:prstGeom>
          <a:noFill/>
        </p:spPr>
        <p:txBody>
          <a:bodyPr wrap="square">
            <a:spAutoFit/>
          </a:bodyPr>
          <a:lstStyle/>
          <a:p>
            <a:pPr>
              <a:defRPr/>
            </a:pPr>
            <a:r>
              <a:rPr lang="en-US" sz="2800" dirty="0" smtClean="0">
                <a:solidFill>
                  <a:srgbClr val="FAE164"/>
                </a:solidFill>
                <a:latin typeface="Book Antiqua"/>
                <a:cs typeface="Book Antiqua"/>
              </a:rPr>
              <a:t>Amarillo</a:t>
            </a:r>
            <a:r>
              <a:rPr lang="en-US" sz="2800" dirty="0" smtClean="0">
                <a:latin typeface="Book Antiqua"/>
                <a:cs typeface="Book Antiqua"/>
              </a:rPr>
              <a:t> </a:t>
            </a:r>
            <a:r>
              <a:rPr lang="en-US" sz="2800" dirty="0">
                <a:solidFill>
                  <a:schemeClr val="bg1"/>
                </a:solidFill>
                <a:latin typeface="Book Antiqua"/>
                <a:cs typeface="Book Antiqua"/>
              </a:rPr>
              <a:t>= </a:t>
            </a:r>
            <a:r>
              <a:rPr lang="en-US" sz="2800" dirty="0" smtClean="0">
                <a:solidFill>
                  <a:schemeClr val="bg1"/>
                </a:solidFill>
                <a:latin typeface="Book Antiqua"/>
                <a:cs typeface="Book Antiqua"/>
              </a:rPr>
              <a:t>Se </a:t>
            </a:r>
            <a:r>
              <a:rPr lang="en-US" sz="2800" dirty="0" err="1" smtClean="0">
                <a:solidFill>
                  <a:schemeClr val="bg1"/>
                </a:solidFill>
                <a:latin typeface="Book Antiqua"/>
                <a:cs typeface="Book Antiqua"/>
              </a:rPr>
              <a:t>predice</a:t>
            </a:r>
            <a:r>
              <a:rPr lang="en-US" sz="2800" dirty="0" smtClean="0">
                <a:solidFill>
                  <a:schemeClr val="bg1"/>
                </a:solidFill>
                <a:latin typeface="Book Antiqua"/>
                <a:cs typeface="Book Antiqua"/>
              </a:rPr>
              <a:t> </a:t>
            </a:r>
            <a:r>
              <a:rPr lang="en-US" sz="2800" dirty="0" err="1" smtClean="0">
                <a:solidFill>
                  <a:schemeClr val="bg1"/>
                </a:solidFill>
                <a:latin typeface="Book Antiqua"/>
                <a:cs typeface="Book Antiqua"/>
              </a:rPr>
              <a:t>su</a:t>
            </a:r>
            <a:r>
              <a:rPr lang="en-US" sz="2800" dirty="0" smtClean="0">
                <a:solidFill>
                  <a:schemeClr val="bg1"/>
                </a:solidFill>
                <a:latin typeface="Book Antiqua"/>
                <a:cs typeface="Book Antiqua"/>
              </a:rPr>
              <a:t> </a:t>
            </a:r>
            <a:r>
              <a:rPr lang="en-US" sz="2800" dirty="0" err="1" smtClean="0">
                <a:solidFill>
                  <a:schemeClr val="bg1"/>
                </a:solidFill>
                <a:latin typeface="Book Antiqua"/>
                <a:cs typeface="Book Antiqua"/>
              </a:rPr>
              <a:t>distribucion</a:t>
            </a:r>
            <a:r>
              <a:rPr lang="en-US" sz="2800" dirty="0" smtClean="0">
                <a:solidFill>
                  <a:schemeClr val="bg1"/>
                </a:solidFill>
                <a:latin typeface="Book Antiqua"/>
                <a:cs typeface="Book Antiqua"/>
              </a:rPr>
              <a:t> a </a:t>
            </a:r>
            <a:r>
              <a:rPr lang="en-US" sz="2800" dirty="0" err="1" smtClean="0">
                <a:solidFill>
                  <a:schemeClr val="bg1"/>
                </a:solidFill>
                <a:latin typeface="Book Antiqua"/>
                <a:cs typeface="Book Antiqua"/>
              </a:rPr>
              <a:t>estos</a:t>
            </a:r>
            <a:r>
              <a:rPr lang="en-US" sz="2800" dirty="0" smtClean="0">
                <a:solidFill>
                  <a:schemeClr val="bg1"/>
                </a:solidFill>
                <a:latin typeface="Book Antiqua"/>
                <a:cs typeface="Book Antiqua"/>
              </a:rPr>
              <a:t> </a:t>
            </a:r>
            <a:r>
              <a:rPr lang="en-US" sz="2800" dirty="0" err="1" smtClean="0">
                <a:solidFill>
                  <a:schemeClr val="bg1"/>
                </a:solidFill>
                <a:latin typeface="Book Antiqua"/>
                <a:cs typeface="Book Antiqua"/>
              </a:rPr>
              <a:t>Condados</a:t>
            </a:r>
            <a:endParaRPr lang="en-US" sz="2800" dirty="0">
              <a:solidFill>
                <a:schemeClr val="bg1"/>
              </a:solidFill>
              <a:latin typeface="Book Antiqua"/>
              <a:cs typeface="Book Antiqua"/>
            </a:endParaRPr>
          </a:p>
        </p:txBody>
      </p:sp>
      <p:pic>
        <p:nvPicPr>
          <p:cNvPr id="31750"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79850" y="1292225"/>
            <a:ext cx="4664075"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Box 9"/>
          <p:cNvSpPr txBox="1">
            <a:spLocks noChangeArrowheads="1"/>
          </p:cNvSpPr>
          <p:nvPr/>
        </p:nvSpPr>
        <p:spPr bwMode="auto">
          <a:xfrm>
            <a:off x="6275388" y="5259388"/>
            <a:ext cx="1573212"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bg1"/>
                </a:solidFill>
                <a:latin typeface="Calibri" pitchFamily="34" charset="0"/>
              </a:defRPr>
            </a:lvl1pPr>
            <a:lvl2pPr marL="742950" indent="-285750" eaLnBrk="0" hangingPunct="0">
              <a:spcBef>
                <a:spcPct val="20000"/>
              </a:spcBef>
              <a:buFont typeface="Arial" charset="0"/>
              <a:buChar char="–"/>
              <a:defRPr sz="2800">
                <a:solidFill>
                  <a:schemeClr val="bg1"/>
                </a:solidFill>
                <a:latin typeface="Calibri" pitchFamily="34" charset="0"/>
              </a:defRPr>
            </a:lvl2pPr>
            <a:lvl3pPr marL="1143000" indent="-228600" eaLnBrk="0" hangingPunct="0">
              <a:spcBef>
                <a:spcPct val="20000"/>
              </a:spcBef>
              <a:buFont typeface="Arial" charset="0"/>
              <a:buChar char="•"/>
              <a:defRPr sz="2400">
                <a:solidFill>
                  <a:schemeClr val="bg1"/>
                </a:solidFill>
                <a:latin typeface="Calibri" pitchFamily="34" charset="0"/>
              </a:defRPr>
            </a:lvl3pPr>
            <a:lvl4pPr marL="1600200" indent="-228600" eaLnBrk="0" hangingPunct="0">
              <a:spcBef>
                <a:spcPct val="20000"/>
              </a:spcBef>
              <a:buFont typeface="Arial" charset="0"/>
              <a:buChar char="–"/>
              <a:defRPr sz="2000">
                <a:solidFill>
                  <a:schemeClr val="bg1"/>
                </a:solidFill>
                <a:latin typeface="Calibri" pitchFamily="34" charset="0"/>
              </a:defRPr>
            </a:lvl4pPr>
            <a:lvl5pPr marL="2057400" indent="-228600" eaLnBrk="0" hangingPunct="0">
              <a:spcBef>
                <a:spcPct val="20000"/>
              </a:spcBef>
              <a:buFont typeface="Arial" charset="0"/>
              <a:buChar char="»"/>
              <a:defRPr sz="2000">
                <a:solidFill>
                  <a:schemeClr val="bg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bg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bg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bg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bg1"/>
                </a:solidFill>
                <a:latin typeface="Calibri" pitchFamily="34" charset="0"/>
              </a:defRPr>
            </a:lvl9pPr>
          </a:lstStyle>
          <a:p>
            <a:pPr algn="ctr" eaLnBrk="1" hangingPunct="1">
              <a:spcBef>
                <a:spcPct val="0"/>
              </a:spcBef>
              <a:buFontTx/>
              <a:buNone/>
            </a:pPr>
            <a:r>
              <a:rPr lang="en-US" altLang="en-US" sz="2000">
                <a:latin typeface="Arial" charset="0"/>
              </a:rPr>
              <a:t>Eggs </a:t>
            </a:r>
          </a:p>
        </p:txBody>
      </p:sp>
      <p:sp>
        <p:nvSpPr>
          <p:cNvPr id="32771" name="Title 6"/>
          <p:cNvSpPr txBox="1">
            <a:spLocks/>
          </p:cNvSpPr>
          <p:nvPr/>
        </p:nvSpPr>
        <p:spPr bwMode="auto">
          <a:xfrm>
            <a:off x="84138" y="168275"/>
            <a:ext cx="8986837" cy="1417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bg1"/>
                </a:solidFill>
                <a:latin typeface="Calibri" pitchFamily="34" charset="0"/>
              </a:defRPr>
            </a:lvl1pPr>
            <a:lvl2pPr marL="742950" indent="-285750" eaLnBrk="0" hangingPunct="0">
              <a:spcBef>
                <a:spcPct val="20000"/>
              </a:spcBef>
              <a:buFont typeface="Arial" charset="0"/>
              <a:buChar char="–"/>
              <a:defRPr sz="2800">
                <a:solidFill>
                  <a:schemeClr val="bg1"/>
                </a:solidFill>
                <a:latin typeface="Calibri" pitchFamily="34" charset="0"/>
              </a:defRPr>
            </a:lvl2pPr>
            <a:lvl3pPr marL="1143000" indent="-228600" eaLnBrk="0" hangingPunct="0">
              <a:spcBef>
                <a:spcPct val="20000"/>
              </a:spcBef>
              <a:buFont typeface="Arial" charset="0"/>
              <a:buChar char="•"/>
              <a:defRPr sz="2400">
                <a:solidFill>
                  <a:schemeClr val="bg1"/>
                </a:solidFill>
                <a:latin typeface="Calibri" pitchFamily="34" charset="0"/>
              </a:defRPr>
            </a:lvl3pPr>
            <a:lvl4pPr marL="1600200" indent="-228600" eaLnBrk="0" hangingPunct="0">
              <a:spcBef>
                <a:spcPct val="20000"/>
              </a:spcBef>
              <a:buFont typeface="Arial" charset="0"/>
              <a:buChar char="–"/>
              <a:defRPr sz="2000">
                <a:solidFill>
                  <a:schemeClr val="bg1"/>
                </a:solidFill>
                <a:latin typeface="Calibri" pitchFamily="34" charset="0"/>
              </a:defRPr>
            </a:lvl4pPr>
            <a:lvl5pPr marL="2057400" indent="-228600" eaLnBrk="0" hangingPunct="0">
              <a:spcBef>
                <a:spcPct val="20000"/>
              </a:spcBef>
              <a:buFont typeface="Arial" charset="0"/>
              <a:buChar char="»"/>
              <a:defRPr sz="2000">
                <a:solidFill>
                  <a:schemeClr val="bg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bg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bg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bg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bg1"/>
                </a:solidFill>
                <a:latin typeface="Calibri" pitchFamily="34" charset="0"/>
              </a:defRPr>
            </a:lvl9pPr>
          </a:lstStyle>
          <a:p>
            <a:pPr algn="ctr" eaLnBrk="1" hangingPunct="1">
              <a:spcBef>
                <a:spcPct val="0"/>
              </a:spcBef>
              <a:buFontTx/>
              <a:buNone/>
            </a:pPr>
            <a:r>
              <a:rPr lang="en-US" altLang="en-US" sz="4000" dirty="0" err="1" smtClean="0">
                <a:latin typeface="Book Antiqua"/>
                <a:cs typeface="Book Antiqua"/>
              </a:rPr>
              <a:t>Mosca</a:t>
            </a:r>
            <a:r>
              <a:rPr lang="en-US" altLang="en-US" sz="4000" dirty="0" smtClean="0">
                <a:latin typeface="Book Antiqua"/>
                <a:cs typeface="Book Antiqua"/>
              </a:rPr>
              <a:t> Blanca de </a:t>
            </a:r>
            <a:r>
              <a:rPr lang="en-US" altLang="en-US" sz="4000" dirty="0" err="1" smtClean="0">
                <a:latin typeface="Book Antiqua"/>
                <a:cs typeface="Book Antiqua"/>
              </a:rPr>
              <a:t>Espiral</a:t>
            </a:r>
            <a:r>
              <a:rPr lang="en-US" altLang="en-US" sz="4000" dirty="0" smtClean="0">
                <a:latin typeface="Book Antiqua"/>
                <a:cs typeface="Book Antiqua"/>
              </a:rPr>
              <a:t> </a:t>
            </a:r>
            <a:r>
              <a:rPr lang="en-US" altLang="en-US" sz="4000" dirty="0" err="1" smtClean="0">
                <a:latin typeface="Book Antiqua"/>
                <a:cs typeface="Book Antiqua"/>
              </a:rPr>
              <a:t>Rugoso</a:t>
            </a:r>
            <a:r>
              <a:rPr lang="en-US" altLang="en-US" sz="4000" dirty="0"/>
              <a:t/>
            </a:r>
            <a:br>
              <a:rPr lang="en-US" altLang="en-US" sz="4000" dirty="0"/>
            </a:br>
            <a:r>
              <a:rPr lang="en-US" altLang="en-US" sz="2800" i="1" dirty="0" err="1"/>
              <a:t>Aleurodicus</a:t>
            </a:r>
            <a:r>
              <a:rPr lang="en-US" altLang="en-US" sz="2800" i="1" dirty="0"/>
              <a:t> </a:t>
            </a:r>
            <a:r>
              <a:rPr lang="en-US" altLang="en-US" sz="2800" i="1" dirty="0" err="1"/>
              <a:t>rugioperculatus</a:t>
            </a:r>
            <a:r>
              <a:rPr lang="en-US" altLang="en-US" sz="2800" dirty="0"/>
              <a:t> </a:t>
            </a:r>
          </a:p>
        </p:txBody>
      </p:sp>
      <p:grpSp>
        <p:nvGrpSpPr>
          <p:cNvPr id="32772" name="Group 3"/>
          <p:cNvGrpSpPr>
            <a:grpSpLocks noChangeAspect="1"/>
          </p:cNvGrpSpPr>
          <p:nvPr/>
        </p:nvGrpSpPr>
        <p:grpSpPr bwMode="auto">
          <a:xfrm>
            <a:off x="5995988" y="1497013"/>
            <a:ext cx="2716212" cy="4205287"/>
            <a:chOff x="5885991" y="1761641"/>
            <a:chExt cx="2827655" cy="4379242"/>
          </a:xfrm>
        </p:grpSpPr>
        <p:grpSp>
          <p:nvGrpSpPr>
            <p:cNvPr id="32778" name="Group 1"/>
            <p:cNvGrpSpPr>
              <a:grpSpLocks/>
            </p:cNvGrpSpPr>
            <p:nvPr/>
          </p:nvGrpSpPr>
          <p:grpSpPr bwMode="auto">
            <a:xfrm>
              <a:off x="5885991" y="1761641"/>
              <a:ext cx="2804160" cy="2103120"/>
              <a:chOff x="5885991" y="1637121"/>
              <a:chExt cx="2804160" cy="2103120"/>
            </a:xfrm>
          </p:grpSpPr>
          <p:pic>
            <p:nvPicPr>
              <p:cNvPr id="11" name="Picture 10" descr="DSCN0241.JPG"/>
              <p:cNvPicPr>
                <a:picLocks noChangeAspect="1"/>
              </p:cNvPicPr>
              <p:nvPr/>
            </p:nvPicPr>
            <p:blipFill>
              <a:blip r:embed="rId3" cstate="screen"/>
              <a:stretch>
                <a:fillRect/>
              </a:stretch>
            </p:blipFill>
            <p:spPr>
              <a:xfrm>
                <a:off x="5885991" y="1637121"/>
                <a:ext cx="2804160" cy="2103120"/>
              </a:xfrm>
              <a:prstGeom prst="roundRect">
                <a:avLst/>
              </a:prstGeom>
              <a:ln w="38100" cmpd="sng">
                <a:solidFill>
                  <a:srgbClr val="000000"/>
                </a:solidFill>
              </a:ln>
            </p:spPr>
          </p:pic>
          <p:cxnSp>
            <p:nvCxnSpPr>
              <p:cNvPr id="17" name="Straight Arrow Connector 16"/>
              <p:cNvCxnSpPr/>
              <p:nvPr/>
            </p:nvCxnSpPr>
            <p:spPr>
              <a:xfrm flipH="1">
                <a:off x="6601581" y="2624062"/>
                <a:ext cx="302432" cy="229791"/>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8343456" y="2481889"/>
                <a:ext cx="302432" cy="229791"/>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pic>
          <p:nvPicPr>
            <p:cNvPr id="13" name="Picture 12" descr="DSCN6656.JPG"/>
            <p:cNvPicPr>
              <a:picLocks noChangeAspect="1"/>
            </p:cNvPicPr>
            <p:nvPr/>
          </p:nvPicPr>
          <p:blipFill>
            <a:blip r:embed="rId4" cstate="print"/>
            <a:stretch>
              <a:fillRect/>
            </a:stretch>
          </p:blipFill>
          <p:spPr>
            <a:xfrm rot="10800000">
              <a:off x="5919765" y="4037763"/>
              <a:ext cx="2793881" cy="2103120"/>
            </a:xfrm>
            <a:prstGeom prst="roundRect">
              <a:avLst/>
            </a:prstGeom>
            <a:ln w="38100" cmpd="sng">
              <a:solidFill>
                <a:srgbClr val="000000"/>
              </a:solidFill>
            </a:ln>
          </p:spPr>
        </p:pic>
      </p:grpSp>
      <p:grpSp>
        <p:nvGrpSpPr>
          <p:cNvPr id="32773" name="Group 26"/>
          <p:cNvGrpSpPr>
            <a:grpSpLocks noChangeAspect="1"/>
          </p:cNvGrpSpPr>
          <p:nvPr/>
        </p:nvGrpSpPr>
        <p:grpSpPr bwMode="auto">
          <a:xfrm>
            <a:off x="479425" y="1898650"/>
            <a:ext cx="4999038" cy="3748088"/>
            <a:chOff x="223743" y="2017688"/>
            <a:chExt cx="3413760" cy="2560320"/>
          </a:xfrm>
        </p:grpSpPr>
        <p:pic>
          <p:nvPicPr>
            <p:cNvPr id="28" name="Content Placeholder 3" descr="DSCN6327.JPG"/>
            <p:cNvPicPr>
              <a:picLocks noChangeAspect="1"/>
            </p:cNvPicPr>
            <p:nvPr/>
          </p:nvPicPr>
          <p:blipFill>
            <a:blip r:embed="rId5" cstate="print"/>
            <a:stretch>
              <a:fillRect/>
            </a:stretch>
          </p:blipFill>
          <p:spPr>
            <a:xfrm>
              <a:off x="223743" y="2017688"/>
              <a:ext cx="3413760" cy="2560320"/>
            </a:xfrm>
            <a:prstGeom prst="roundRect">
              <a:avLst/>
            </a:prstGeom>
            <a:ln w="38100" cmpd="sng">
              <a:solidFill>
                <a:srgbClr val="000000"/>
              </a:solidFill>
            </a:ln>
          </p:spPr>
        </p:pic>
        <p:cxnSp>
          <p:nvCxnSpPr>
            <p:cNvPr id="29" name="Straight Arrow Connector 28"/>
            <p:cNvCxnSpPr/>
            <p:nvPr/>
          </p:nvCxnSpPr>
          <p:spPr>
            <a:xfrm flipH="1">
              <a:off x="2407075" y="2143481"/>
              <a:ext cx="691641" cy="51943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a:off x="2915507" y="2397236"/>
              <a:ext cx="691641" cy="519438"/>
            </a:xfrm>
            <a:prstGeom prst="straightConnector1">
              <a:avLst/>
            </a:prstGeom>
            <a:ln w="28575">
              <a:solidFill>
                <a:srgbClr val="7030A0"/>
              </a:solidFill>
              <a:tailEnd type="arrow"/>
            </a:ln>
          </p:spPr>
          <p:style>
            <a:lnRef idx="1">
              <a:schemeClr val="accent1"/>
            </a:lnRef>
            <a:fillRef idx="0">
              <a:schemeClr val="accent1"/>
            </a:fillRef>
            <a:effectRef idx="0">
              <a:schemeClr val="accent1"/>
            </a:effectRef>
            <a:fontRef idx="minor">
              <a:schemeClr val="tx1"/>
            </a:fontRef>
          </p:style>
        </p:cxnSp>
      </p:grpSp>
      <p:sp>
        <p:nvSpPr>
          <p:cNvPr id="31" name="Rectangle 16"/>
          <p:cNvSpPr>
            <a:spLocks noChangeArrowheads="1"/>
          </p:cNvSpPr>
          <p:nvPr/>
        </p:nvSpPr>
        <p:spPr bwMode="auto">
          <a:xfrm>
            <a:off x="376238" y="6035675"/>
            <a:ext cx="4249737" cy="231775"/>
          </a:xfrm>
          <a:prstGeom prst="rect">
            <a:avLst/>
          </a:prstGeom>
          <a:noFill/>
          <a:ln w="9525">
            <a:noFill/>
            <a:miter lim="800000"/>
            <a:headEnd/>
            <a:tailEnd/>
          </a:ln>
        </p:spPr>
        <p:txBody>
          <a:bodyPr>
            <a:spAutoFit/>
          </a:bodyPr>
          <a:lstStyle/>
          <a:p>
            <a:pPr>
              <a:defRPr/>
            </a:pPr>
            <a:r>
              <a:rPr lang="en-US" sz="900" dirty="0">
                <a:solidFill>
                  <a:schemeClr val="bg1"/>
                </a:solidFill>
                <a:latin typeface="+mn-lt"/>
              </a:rPr>
              <a:t>Photos: H. Glenn, UF/IFAS, Tropical Research and Education Center</a:t>
            </a:r>
          </a:p>
        </p:txBody>
      </p:sp>
    </p:spTree>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3"/>
          <p:cNvSpPr>
            <a:spLocks noGrp="1"/>
          </p:cNvSpPr>
          <p:nvPr>
            <p:ph type="title"/>
          </p:nvPr>
        </p:nvSpPr>
        <p:spPr/>
        <p:txBody>
          <a:bodyPr/>
          <a:lstStyle/>
          <a:p>
            <a:pPr eaLnBrk="1" hangingPunct="1"/>
            <a:r>
              <a:rPr lang="en-US" altLang="en-US" sz="3600" dirty="0" err="1" smtClean="0">
                <a:latin typeface="Book Antiqua"/>
                <a:cs typeface="Book Antiqua"/>
              </a:rPr>
              <a:t>Plantas</a:t>
            </a:r>
            <a:r>
              <a:rPr lang="en-US" altLang="en-US" sz="3600" dirty="0" smtClean="0">
                <a:latin typeface="Book Antiqua"/>
                <a:cs typeface="Book Antiqua"/>
              </a:rPr>
              <a:t> </a:t>
            </a:r>
            <a:r>
              <a:rPr lang="en-US" altLang="en-US" sz="3600" dirty="0" err="1" smtClean="0">
                <a:latin typeface="Book Antiqua"/>
                <a:cs typeface="Book Antiqua"/>
              </a:rPr>
              <a:t>Hospederas</a:t>
            </a:r>
            <a:r>
              <a:rPr lang="en-US" altLang="en-US" sz="3600" dirty="0" smtClean="0">
                <a:latin typeface="Book Antiqua"/>
                <a:cs typeface="Book Antiqua"/>
              </a:rPr>
              <a:t> </a:t>
            </a:r>
            <a:br>
              <a:rPr lang="en-US" altLang="en-US" sz="3600" dirty="0" smtClean="0">
                <a:latin typeface="Book Antiqua"/>
                <a:cs typeface="Book Antiqua"/>
              </a:rPr>
            </a:br>
            <a:r>
              <a:rPr lang="en-US" altLang="en-US" sz="3600" dirty="0" err="1" smtClean="0">
                <a:latin typeface="Book Antiqua"/>
                <a:cs typeface="Book Antiqua"/>
              </a:rPr>
              <a:t>Mosca</a:t>
            </a:r>
            <a:r>
              <a:rPr lang="en-US" altLang="en-US" sz="3600" dirty="0" smtClean="0">
                <a:latin typeface="Book Antiqua"/>
                <a:cs typeface="Book Antiqua"/>
              </a:rPr>
              <a:t> Blanca de </a:t>
            </a:r>
            <a:r>
              <a:rPr lang="en-US" altLang="en-US" sz="3600" dirty="0" err="1" smtClean="0">
                <a:latin typeface="Book Antiqua"/>
                <a:cs typeface="Book Antiqua"/>
              </a:rPr>
              <a:t>Espiral</a:t>
            </a:r>
            <a:r>
              <a:rPr lang="en-US" altLang="en-US" sz="3600" dirty="0" smtClean="0">
                <a:latin typeface="Book Antiqua"/>
                <a:cs typeface="Book Antiqua"/>
              </a:rPr>
              <a:t> </a:t>
            </a:r>
            <a:r>
              <a:rPr lang="en-US" altLang="en-US" sz="3600" dirty="0" err="1" smtClean="0">
                <a:latin typeface="Book Antiqua"/>
                <a:cs typeface="Book Antiqua"/>
              </a:rPr>
              <a:t>Rugoso</a:t>
            </a:r>
            <a:endParaRPr lang="en-US" altLang="en-US" sz="3600" dirty="0" smtClean="0">
              <a:latin typeface="Book Antiqua"/>
              <a:cs typeface="Book Antiqua"/>
            </a:endParaRPr>
          </a:p>
        </p:txBody>
      </p:sp>
      <p:sp>
        <p:nvSpPr>
          <p:cNvPr id="33795" name="Text Placeholder 1"/>
          <p:cNvSpPr>
            <a:spLocks noGrp="1"/>
          </p:cNvSpPr>
          <p:nvPr>
            <p:ph type="body" idx="1"/>
          </p:nvPr>
        </p:nvSpPr>
        <p:spPr>
          <a:xfrm>
            <a:off x="115460" y="1567072"/>
            <a:ext cx="8873906" cy="1088702"/>
          </a:xfrm>
        </p:spPr>
        <p:txBody>
          <a:bodyPr/>
          <a:lstStyle/>
          <a:p>
            <a:pPr eaLnBrk="1" hangingPunct="1"/>
            <a:r>
              <a:rPr lang="en-US" altLang="en-US" sz="2800" b="0" dirty="0" smtClean="0">
                <a:latin typeface="Book Antiqua"/>
                <a:cs typeface="Book Antiqua"/>
              </a:rPr>
              <a:t>Hay mas de 90 </a:t>
            </a:r>
            <a:r>
              <a:rPr lang="en-US" altLang="en-US" sz="2800" b="0" dirty="0" err="1" smtClean="0">
                <a:latin typeface="Book Antiqua"/>
                <a:cs typeface="Book Antiqua"/>
              </a:rPr>
              <a:t>Plantas</a:t>
            </a:r>
            <a:r>
              <a:rPr lang="en-US" altLang="en-US" sz="2800" b="0" dirty="0" smtClean="0">
                <a:latin typeface="Book Antiqua"/>
                <a:cs typeface="Book Antiqua"/>
              </a:rPr>
              <a:t> </a:t>
            </a:r>
            <a:r>
              <a:rPr lang="en-US" altLang="en-US" sz="2800" b="0" dirty="0" err="1" smtClean="0">
                <a:latin typeface="Book Antiqua"/>
                <a:cs typeface="Book Antiqua"/>
              </a:rPr>
              <a:t>registradas</a:t>
            </a:r>
            <a:r>
              <a:rPr lang="en-US" altLang="en-US" sz="2800" b="0" dirty="0" smtClean="0">
                <a:latin typeface="Book Antiqua"/>
                <a:cs typeface="Book Antiqua"/>
              </a:rPr>
              <a:t> </a:t>
            </a:r>
            <a:r>
              <a:rPr lang="en-US" altLang="en-US" sz="2800" b="0" dirty="0" err="1" smtClean="0">
                <a:latin typeface="Book Antiqua"/>
                <a:cs typeface="Book Antiqua"/>
              </a:rPr>
              <a:t>como</a:t>
            </a:r>
            <a:r>
              <a:rPr lang="en-US" altLang="en-US" sz="2800" b="0" dirty="0">
                <a:latin typeface="Book Antiqua"/>
                <a:cs typeface="Book Antiqua"/>
              </a:rPr>
              <a:t> </a:t>
            </a:r>
            <a:r>
              <a:rPr lang="en-US" altLang="en-US" sz="2800" b="0" dirty="0" err="1" smtClean="0">
                <a:latin typeface="Book Antiqua"/>
                <a:cs typeface="Book Antiqua"/>
              </a:rPr>
              <a:t>hospederas</a:t>
            </a:r>
            <a:r>
              <a:rPr lang="en-US" altLang="en-US" sz="2800" b="0" dirty="0" smtClean="0">
                <a:latin typeface="Book Antiqua"/>
                <a:cs typeface="Book Antiqua"/>
              </a:rPr>
              <a:t>, sin embargo el 60% de </a:t>
            </a:r>
            <a:r>
              <a:rPr lang="en-US" altLang="en-US" sz="2800" b="0" dirty="0" err="1" smtClean="0">
                <a:latin typeface="Book Antiqua"/>
                <a:cs typeface="Book Antiqua"/>
              </a:rPr>
              <a:t>las</a:t>
            </a:r>
            <a:r>
              <a:rPr lang="en-US" altLang="en-US" sz="2800" b="0" dirty="0" smtClean="0">
                <a:latin typeface="Book Antiqua"/>
                <a:cs typeface="Book Antiqua"/>
              </a:rPr>
              <a:t> </a:t>
            </a:r>
            <a:r>
              <a:rPr lang="en-US" altLang="en-US" sz="2800" b="0" dirty="0" err="1" smtClean="0">
                <a:latin typeface="Book Antiqua"/>
                <a:cs typeface="Book Antiqua"/>
              </a:rPr>
              <a:t>detecciones</a:t>
            </a:r>
            <a:r>
              <a:rPr lang="en-US" altLang="en-US" sz="2800" b="0" dirty="0" smtClean="0">
                <a:latin typeface="Book Antiqua"/>
                <a:cs typeface="Book Antiqua"/>
              </a:rPr>
              <a:t> se </a:t>
            </a:r>
            <a:r>
              <a:rPr lang="en-US" altLang="en-US" sz="2800" b="0" dirty="0" err="1" smtClean="0">
                <a:latin typeface="Book Antiqua"/>
                <a:cs typeface="Book Antiqua"/>
              </a:rPr>
              <a:t>hicieron</a:t>
            </a:r>
            <a:r>
              <a:rPr lang="en-US" altLang="en-US" sz="2800" b="0" dirty="0" smtClean="0">
                <a:latin typeface="Book Antiqua"/>
                <a:cs typeface="Book Antiqua"/>
              </a:rPr>
              <a:t> en:  </a:t>
            </a:r>
          </a:p>
        </p:txBody>
      </p:sp>
      <p:sp>
        <p:nvSpPr>
          <p:cNvPr id="33796" name="Content Placeholder 2"/>
          <p:cNvSpPr>
            <a:spLocks noGrp="1"/>
          </p:cNvSpPr>
          <p:nvPr>
            <p:ph sz="half" idx="2"/>
          </p:nvPr>
        </p:nvSpPr>
        <p:spPr>
          <a:xfrm>
            <a:off x="391222" y="2936197"/>
            <a:ext cx="4689007" cy="2820729"/>
          </a:xfrm>
        </p:spPr>
        <p:txBody>
          <a:bodyPr/>
          <a:lstStyle/>
          <a:p>
            <a:pPr eaLnBrk="1" hangingPunct="1"/>
            <a:r>
              <a:rPr lang="en-US" altLang="en-US" sz="2800" dirty="0" err="1" smtClean="0">
                <a:latin typeface="Book Antiqua"/>
                <a:cs typeface="Book Antiqua"/>
              </a:rPr>
              <a:t>Almacigo</a:t>
            </a:r>
            <a:r>
              <a:rPr lang="en-US" altLang="en-US" sz="2800" dirty="0" smtClean="0">
                <a:latin typeface="Book Antiqua"/>
                <a:cs typeface="Book Antiqua"/>
              </a:rPr>
              <a:t>/Gumbo limbo</a:t>
            </a:r>
          </a:p>
          <a:p>
            <a:pPr eaLnBrk="1" hangingPunct="1"/>
            <a:r>
              <a:rPr lang="en-US" altLang="en-US" sz="2800" dirty="0" err="1" smtClean="0">
                <a:latin typeface="Book Antiqua"/>
                <a:cs typeface="Book Antiqua"/>
              </a:rPr>
              <a:t>Cocos</a:t>
            </a:r>
            <a:endParaRPr lang="en-US" altLang="en-US" sz="2800" dirty="0" smtClean="0">
              <a:latin typeface="Book Antiqua"/>
              <a:cs typeface="Book Antiqua"/>
            </a:endParaRPr>
          </a:p>
          <a:p>
            <a:pPr eaLnBrk="1" hangingPunct="1"/>
            <a:r>
              <a:rPr lang="en-US" altLang="en-US" sz="2800" dirty="0" err="1" smtClean="0">
                <a:latin typeface="Book Antiqua"/>
                <a:cs typeface="Book Antiqua"/>
              </a:rPr>
              <a:t>Especies</a:t>
            </a:r>
            <a:r>
              <a:rPr lang="en-US" altLang="en-US" sz="2800" dirty="0" smtClean="0">
                <a:latin typeface="Book Antiqua"/>
                <a:cs typeface="Book Antiqua"/>
              </a:rPr>
              <a:t> de </a:t>
            </a:r>
            <a:r>
              <a:rPr lang="en-US" altLang="en-US" sz="2800" dirty="0" err="1" smtClean="0">
                <a:latin typeface="Book Antiqua"/>
                <a:cs typeface="Book Antiqua"/>
              </a:rPr>
              <a:t>Calophyllum</a:t>
            </a:r>
            <a:r>
              <a:rPr lang="en-US" altLang="en-US" sz="2800" dirty="0" smtClean="0">
                <a:latin typeface="Book Antiqua"/>
                <a:cs typeface="Book Antiqua"/>
              </a:rPr>
              <a:t> </a:t>
            </a:r>
          </a:p>
          <a:p>
            <a:pPr eaLnBrk="1" hangingPunct="1"/>
            <a:r>
              <a:rPr lang="en-US" altLang="en-US" sz="2800" dirty="0" err="1" smtClean="0">
                <a:latin typeface="Book Antiqua"/>
                <a:cs typeface="Book Antiqua"/>
              </a:rPr>
              <a:t>Aguacate</a:t>
            </a:r>
            <a:endParaRPr lang="en-US" altLang="en-US" sz="2800" dirty="0" smtClean="0">
              <a:latin typeface="Book Antiqua"/>
              <a:cs typeface="Book Antiqua"/>
            </a:endParaRPr>
          </a:p>
          <a:p>
            <a:pPr eaLnBrk="1" hangingPunct="1"/>
            <a:r>
              <a:rPr lang="en-US" altLang="en-US" sz="2800" dirty="0" err="1" smtClean="0">
                <a:latin typeface="Book Antiqua"/>
                <a:cs typeface="Book Antiqua"/>
              </a:rPr>
              <a:t>Olivo</a:t>
            </a:r>
            <a:r>
              <a:rPr lang="en-US" altLang="en-US" sz="2800" dirty="0" smtClean="0">
                <a:latin typeface="Book Antiqua"/>
                <a:cs typeface="Book Antiqua"/>
              </a:rPr>
              <a:t> Negro/black olive</a:t>
            </a:r>
          </a:p>
        </p:txBody>
      </p:sp>
      <p:sp>
        <p:nvSpPr>
          <p:cNvPr id="33797" name="Content Placeholder 2"/>
          <p:cNvSpPr>
            <a:spLocks noGrp="1"/>
          </p:cNvSpPr>
          <p:nvPr>
            <p:ph sz="quarter" idx="4"/>
          </p:nvPr>
        </p:nvSpPr>
        <p:spPr>
          <a:xfrm>
            <a:off x="5509080" y="2853720"/>
            <a:ext cx="3634920" cy="2549107"/>
          </a:xfrm>
        </p:spPr>
        <p:txBody>
          <a:bodyPr/>
          <a:lstStyle/>
          <a:p>
            <a:pPr eaLnBrk="1" hangingPunct="1"/>
            <a:r>
              <a:rPr lang="ro-RO" sz="2800" dirty="0" smtClean="0">
                <a:latin typeface="Book Antiqua"/>
                <a:cs typeface="Book Antiqua"/>
              </a:rPr>
              <a:t>Palma roebellenii</a:t>
            </a:r>
            <a:endParaRPr lang="en-US" altLang="en-US" sz="2800" dirty="0" smtClean="0">
              <a:latin typeface="Book Antiqua"/>
              <a:cs typeface="Book Antiqua"/>
            </a:endParaRPr>
          </a:p>
          <a:p>
            <a:pPr eaLnBrk="1" hangingPunct="1"/>
            <a:r>
              <a:rPr lang="en-US" altLang="en-US" sz="2800" dirty="0" smtClean="0">
                <a:latin typeface="Book Antiqua"/>
                <a:cs typeface="Book Antiqua"/>
              </a:rPr>
              <a:t>Ave del </a:t>
            </a:r>
            <a:r>
              <a:rPr lang="en-US" altLang="en-US" sz="2800" dirty="0" err="1" smtClean="0">
                <a:latin typeface="Book Antiqua"/>
                <a:cs typeface="Book Antiqua"/>
              </a:rPr>
              <a:t>Paraiso</a:t>
            </a:r>
            <a:endParaRPr lang="en-US" altLang="en-US" sz="2800" dirty="0" smtClean="0">
              <a:latin typeface="Book Antiqua"/>
              <a:cs typeface="Book Antiqua"/>
            </a:endParaRPr>
          </a:p>
          <a:p>
            <a:pPr eaLnBrk="1" hangingPunct="1"/>
            <a:r>
              <a:rPr lang="en-US" altLang="en-US" sz="2800" dirty="0" smtClean="0">
                <a:latin typeface="Book Antiqua"/>
                <a:cs typeface="Book Antiqua"/>
              </a:rPr>
              <a:t>Palma </a:t>
            </a:r>
            <a:r>
              <a:rPr lang="en-US" altLang="en-US" sz="2800" dirty="0" err="1" smtClean="0">
                <a:latin typeface="Book Antiqua"/>
                <a:cs typeface="Book Antiqua"/>
              </a:rPr>
              <a:t>Adonidia</a:t>
            </a:r>
            <a:r>
              <a:rPr lang="en-US" altLang="en-US" sz="2800" dirty="0" smtClean="0">
                <a:latin typeface="Book Antiqua"/>
                <a:cs typeface="Book Antiqua"/>
              </a:rPr>
              <a:t> </a:t>
            </a:r>
          </a:p>
          <a:p>
            <a:pPr eaLnBrk="1" hangingPunct="1"/>
            <a:r>
              <a:rPr lang="en-US" altLang="en-US" sz="2800" dirty="0">
                <a:latin typeface="Book Antiqua"/>
                <a:cs typeface="Book Antiqua"/>
              </a:rPr>
              <a:t>M</a:t>
            </a:r>
            <a:r>
              <a:rPr lang="en-US" altLang="en-US" sz="2800" dirty="0" smtClean="0">
                <a:latin typeface="Book Antiqua"/>
                <a:cs typeface="Book Antiqua"/>
              </a:rPr>
              <a:t>angos</a:t>
            </a:r>
          </a:p>
        </p:txBody>
      </p:sp>
    </p:spTree>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4"/>
          <p:cNvSpPr>
            <a:spLocks noGrp="1" noChangeArrowheads="1"/>
          </p:cNvSpPr>
          <p:nvPr>
            <p:ph idx="1"/>
          </p:nvPr>
        </p:nvSpPr>
        <p:spPr>
          <a:xfrm>
            <a:off x="457200" y="878075"/>
            <a:ext cx="8229600" cy="2069748"/>
          </a:xfrm>
        </p:spPr>
        <p:txBody>
          <a:bodyPr/>
          <a:lstStyle/>
          <a:p>
            <a:pPr eaLnBrk="1" hangingPunct="1">
              <a:lnSpc>
                <a:spcPct val="90000"/>
              </a:lnSpc>
            </a:pPr>
            <a:r>
              <a:rPr lang="en-US" altLang="en-US" sz="2400" dirty="0" smtClean="0">
                <a:latin typeface="Book Antiqua"/>
                <a:cs typeface="Book Antiqua"/>
              </a:rPr>
              <a:t>1.500 </a:t>
            </a:r>
            <a:r>
              <a:rPr lang="en-US" altLang="en-US" sz="2400" dirty="0" err="1" smtClean="0">
                <a:latin typeface="Book Antiqua"/>
                <a:cs typeface="Book Antiqua"/>
              </a:rPr>
              <a:t>especies</a:t>
            </a:r>
            <a:r>
              <a:rPr lang="en-US" altLang="en-US" sz="2400" dirty="0" smtClean="0">
                <a:latin typeface="Book Antiqua"/>
                <a:cs typeface="Book Antiqua"/>
              </a:rPr>
              <a:t> </a:t>
            </a:r>
            <a:r>
              <a:rPr lang="en-US" altLang="en-US" sz="2400" dirty="0" err="1" smtClean="0">
                <a:latin typeface="Book Antiqua"/>
                <a:cs typeface="Book Antiqua"/>
              </a:rPr>
              <a:t>alrrededor</a:t>
            </a:r>
            <a:r>
              <a:rPr lang="en-US" altLang="en-US" sz="2400" dirty="0" smtClean="0">
                <a:latin typeface="Book Antiqua"/>
                <a:cs typeface="Book Antiqua"/>
              </a:rPr>
              <a:t> del </a:t>
            </a:r>
            <a:r>
              <a:rPr lang="en-US" altLang="en-US" sz="2400" dirty="0" err="1" smtClean="0">
                <a:latin typeface="Book Antiqua"/>
                <a:cs typeface="Book Antiqua"/>
              </a:rPr>
              <a:t>mundo</a:t>
            </a:r>
            <a:r>
              <a:rPr lang="en-US" altLang="en-US" sz="2400" dirty="0" smtClean="0">
                <a:latin typeface="Book Antiqua"/>
                <a:cs typeface="Book Antiqua"/>
              </a:rPr>
              <a:t> y al </a:t>
            </a:r>
            <a:r>
              <a:rPr lang="en-US" altLang="en-US" sz="2400" dirty="0" err="1" smtClean="0">
                <a:latin typeface="Book Antiqua"/>
                <a:cs typeface="Book Antiqua"/>
              </a:rPr>
              <a:t>menos</a:t>
            </a:r>
            <a:r>
              <a:rPr lang="en-US" altLang="en-US" sz="2400" dirty="0" smtClean="0">
                <a:latin typeface="Book Antiqua"/>
                <a:cs typeface="Book Antiqua"/>
              </a:rPr>
              <a:t> 60 </a:t>
            </a:r>
            <a:r>
              <a:rPr lang="en-US" altLang="en-US" sz="2400" dirty="0" err="1" smtClean="0">
                <a:latin typeface="Book Antiqua"/>
                <a:cs typeface="Book Antiqua"/>
              </a:rPr>
              <a:t>estan</a:t>
            </a:r>
            <a:r>
              <a:rPr lang="en-US" altLang="en-US" sz="2400" dirty="0" smtClean="0">
                <a:latin typeface="Book Antiqua"/>
                <a:cs typeface="Book Antiqua"/>
              </a:rPr>
              <a:t> en la Florida</a:t>
            </a:r>
          </a:p>
          <a:p>
            <a:pPr eaLnBrk="1" hangingPunct="1">
              <a:lnSpc>
                <a:spcPct val="90000"/>
              </a:lnSpc>
            </a:pPr>
            <a:r>
              <a:rPr lang="en-US" altLang="en-US" sz="2400" dirty="0" smtClean="0">
                <a:latin typeface="Book Antiqua"/>
                <a:cs typeface="Book Antiqua"/>
              </a:rPr>
              <a:t>Los </a:t>
            </a:r>
            <a:r>
              <a:rPr lang="en-US" altLang="en-US" sz="2400" dirty="0" err="1" smtClean="0">
                <a:latin typeface="Book Antiqua"/>
                <a:cs typeface="Book Antiqua"/>
              </a:rPr>
              <a:t>adultos</a:t>
            </a:r>
            <a:r>
              <a:rPr lang="en-US" altLang="en-US" sz="2400" dirty="0" smtClean="0">
                <a:latin typeface="Book Antiqua"/>
                <a:cs typeface="Book Antiqua"/>
              </a:rPr>
              <a:t> son </a:t>
            </a:r>
            <a:r>
              <a:rPr lang="en-US" altLang="en-US" sz="2400" dirty="0" err="1" smtClean="0">
                <a:latin typeface="Book Antiqua"/>
                <a:cs typeface="Book Antiqua"/>
              </a:rPr>
              <a:t>pequenos</a:t>
            </a:r>
            <a:r>
              <a:rPr lang="en-US" altLang="en-US" sz="2400" dirty="0" smtClean="0">
                <a:latin typeface="Book Antiqua"/>
                <a:cs typeface="Book Antiqua"/>
              </a:rPr>
              <a:t> y </a:t>
            </a:r>
            <a:r>
              <a:rPr lang="en-US" altLang="en-US" sz="2400" dirty="0" err="1" smtClean="0">
                <a:latin typeface="Book Antiqua"/>
                <a:cs typeface="Book Antiqua"/>
              </a:rPr>
              <a:t>parecen</a:t>
            </a:r>
            <a:r>
              <a:rPr lang="en-US" altLang="en-US" sz="2400" dirty="0" smtClean="0">
                <a:latin typeface="Book Antiqua"/>
                <a:cs typeface="Book Antiqua"/>
              </a:rPr>
              <a:t> </a:t>
            </a:r>
            <a:r>
              <a:rPr lang="en-US" altLang="en-US" sz="2400" dirty="0" err="1" smtClean="0">
                <a:latin typeface="Book Antiqua"/>
                <a:cs typeface="Book Antiqua"/>
              </a:rPr>
              <a:t>pequenas</a:t>
            </a:r>
            <a:r>
              <a:rPr lang="en-US" altLang="en-US" sz="2400" dirty="0" smtClean="0">
                <a:latin typeface="Book Antiqua"/>
                <a:cs typeface="Book Antiqua"/>
              </a:rPr>
              <a:t> </a:t>
            </a:r>
            <a:r>
              <a:rPr lang="en-US" altLang="en-US" sz="2400" dirty="0" err="1" smtClean="0">
                <a:latin typeface="Book Antiqua"/>
                <a:cs typeface="Book Antiqua"/>
              </a:rPr>
              <a:t>polillas</a:t>
            </a:r>
            <a:r>
              <a:rPr lang="en-US" altLang="en-US" sz="2400" dirty="0" smtClean="0">
                <a:latin typeface="Book Antiqua"/>
                <a:cs typeface="Book Antiqua"/>
              </a:rPr>
              <a:t>.</a:t>
            </a:r>
          </a:p>
          <a:p>
            <a:pPr marL="0" lvl="1" indent="0" eaLnBrk="1" hangingPunct="1">
              <a:lnSpc>
                <a:spcPct val="90000"/>
              </a:lnSpc>
              <a:buNone/>
            </a:pPr>
            <a:r>
              <a:rPr lang="en-US" altLang="en-US" sz="2400" dirty="0">
                <a:latin typeface="Book Antiqua"/>
                <a:cs typeface="Book Antiqua"/>
              </a:rPr>
              <a:t> </a:t>
            </a:r>
            <a:r>
              <a:rPr lang="en-US" altLang="en-US" sz="2400" dirty="0" smtClean="0">
                <a:latin typeface="Book Antiqua"/>
                <a:cs typeface="Book Antiqua"/>
              </a:rPr>
              <a:t>    -</a:t>
            </a:r>
            <a:r>
              <a:rPr lang="es-ES_tradnl" sz="2400" dirty="0" smtClean="0">
                <a:latin typeface="Book Antiqua"/>
                <a:cs typeface="Book Antiqua"/>
              </a:rPr>
              <a:t>2 </a:t>
            </a:r>
            <a:r>
              <a:rPr lang="es-ES_tradnl" sz="2400" dirty="0">
                <a:latin typeface="Book Antiqua"/>
                <a:cs typeface="Book Antiqua"/>
              </a:rPr>
              <a:t>pares de alas que están cubiertas por un polvo </a:t>
            </a:r>
            <a:r>
              <a:rPr lang="es-ES_tradnl" sz="2400" smtClean="0">
                <a:latin typeface="Book Antiqua"/>
                <a:cs typeface="Book Antiqua"/>
              </a:rPr>
              <a:t>blanco       	o </a:t>
            </a:r>
            <a:r>
              <a:rPr lang="es-ES_tradnl" sz="2400" dirty="0">
                <a:latin typeface="Book Antiqua"/>
                <a:cs typeface="Book Antiqua"/>
              </a:rPr>
              <a:t>polvo ceroso</a:t>
            </a:r>
          </a:p>
          <a:p>
            <a:pPr marL="0" indent="0" eaLnBrk="1" hangingPunct="1">
              <a:lnSpc>
                <a:spcPct val="90000"/>
              </a:lnSpc>
              <a:buNone/>
            </a:pPr>
            <a:endParaRPr lang="en-US" altLang="en-US" sz="2400" dirty="0" smtClean="0">
              <a:cs typeface="Arial" charset="0"/>
            </a:endParaRPr>
          </a:p>
        </p:txBody>
      </p:sp>
      <p:sp>
        <p:nvSpPr>
          <p:cNvPr id="16387" name="Rectangle 2"/>
          <p:cNvSpPr>
            <a:spLocks noGrp="1" noChangeArrowheads="1"/>
          </p:cNvSpPr>
          <p:nvPr>
            <p:ph type="title"/>
          </p:nvPr>
        </p:nvSpPr>
        <p:spPr>
          <a:xfrm>
            <a:off x="457200" y="125439"/>
            <a:ext cx="8229600" cy="846715"/>
          </a:xfrm>
        </p:spPr>
        <p:txBody>
          <a:bodyPr/>
          <a:lstStyle/>
          <a:p>
            <a:pPr eaLnBrk="1" hangingPunct="1"/>
            <a:r>
              <a:rPr lang="en-US" altLang="en-US" sz="4000" dirty="0" err="1" smtClean="0">
                <a:latin typeface="Book Antiqua"/>
                <a:cs typeface="Book Antiqua"/>
              </a:rPr>
              <a:t>Que</a:t>
            </a:r>
            <a:r>
              <a:rPr lang="en-US" altLang="en-US" sz="4000" dirty="0" smtClean="0">
                <a:latin typeface="Book Antiqua"/>
                <a:cs typeface="Book Antiqua"/>
              </a:rPr>
              <a:t> son </a:t>
            </a:r>
            <a:r>
              <a:rPr lang="en-US" altLang="en-US" sz="4000" dirty="0" err="1" smtClean="0">
                <a:latin typeface="Book Antiqua"/>
                <a:cs typeface="Book Antiqua"/>
              </a:rPr>
              <a:t>las</a:t>
            </a:r>
            <a:r>
              <a:rPr lang="en-US" altLang="en-US" sz="4000" dirty="0" smtClean="0">
                <a:latin typeface="Book Antiqua"/>
                <a:cs typeface="Book Antiqua"/>
              </a:rPr>
              <a:t> </a:t>
            </a:r>
            <a:r>
              <a:rPr lang="en-US" altLang="en-US" sz="4000" dirty="0" err="1" smtClean="0">
                <a:latin typeface="Book Antiqua"/>
                <a:cs typeface="Book Antiqua"/>
              </a:rPr>
              <a:t>Moscas</a:t>
            </a:r>
            <a:r>
              <a:rPr lang="en-US" altLang="en-US" sz="4000" dirty="0" smtClean="0">
                <a:latin typeface="Book Antiqua"/>
                <a:cs typeface="Book Antiqua"/>
              </a:rPr>
              <a:t> </a:t>
            </a:r>
            <a:r>
              <a:rPr lang="en-US" altLang="en-US" sz="4000" dirty="0" err="1" smtClean="0">
                <a:latin typeface="Book Antiqua"/>
                <a:cs typeface="Book Antiqua"/>
              </a:rPr>
              <a:t>Blancas</a:t>
            </a:r>
            <a:endParaRPr lang="en-US" altLang="en-US" sz="4000" dirty="0" smtClean="0">
              <a:latin typeface="Book Antiqua"/>
              <a:cs typeface="Book Antiqua"/>
            </a:endParaRPr>
          </a:p>
        </p:txBody>
      </p:sp>
      <p:pic>
        <p:nvPicPr>
          <p:cNvPr id="14" name="Picture 13" descr="bemesia adult.jpg"/>
          <p:cNvPicPr>
            <a:picLocks noChangeAspect="1"/>
          </p:cNvPicPr>
          <p:nvPr/>
        </p:nvPicPr>
        <p:blipFill>
          <a:blip r:embed="rId3" cstate="print"/>
          <a:stretch>
            <a:fillRect/>
          </a:stretch>
        </p:blipFill>
        <p:spPr>
          <a:xfrm>
            <a:off x="5283374" y="3299568"/>
            <a:ext cx="3484821" cy="2377440"/>
          </a:xfrm>
          <a:prstGeom prst="roundRect">
            <a:avLst/>
          </a:prstGeom>
          <a:ln w="38100" cmpd="sng">
            <a:solidFill>
              <a:srgbClr val="000000"/>
            </a:solidFill>
          </a:ln>
        </p:spPr>
      </p:pic>
      <p:sp>
        <p:nvSpPr>
          <p:cNvPr id="7" name="Text Box 13"/>
          <p:cNvSpPr txBox="1">
            <a:spLocks noChangeArrowheads="1"/>
          </p:cNvSpPr>
          <p:nvPr/>
        </p:nvSpPr>
        <p:spPr bwMode="auto">
          <a:xfrm>
            <a:off x="423863" y="6067425"/>
            <a:ext cx="4024312" cy="230188"/>
          </a:xfrm>
          <a:prstGeom prst="rect">
            <a:avLst/>
          </a:prstGeom>
          <a:noFill/>
          <a:ln w="9525">
            <a:noFill/>
            <a:miter lim="800000"/>
            <a:headEnd/>
            <a:tailEnd/>
          </a:ln>
        </p:spPr>
        <p:txBody>
          <a:bodyPr wrap="none">
            <a:spAutoFit/>
          </a:bodyPr>
          <a:lstStyle/>
          <a:p>
            <a:pPr>
              <a:defRPr/>
            </a:pPr>
            <a:r>
              <a:rPr lang="en-US" sz="900" dirty="0">
                <a:solidFill>
                  <a:schemeClr val="bg1"/>
                </a:solidFill>
                <a:latin typeface="+mn-lt"/>
              </a:rPr>
              <a:t>Photos</a:t>
            </a:r>
            <a:r>
              <a:rPr lang="en-US" sz="900" b="1" dirty="0">
                <a:solidFill>
                  <a:schemeClr val="bg1"/>
                </a:solidFill>
                <a:latin typeface="+mn-lt"/>
              </a:rPr>
              <a:t>: </a:t>
            </a:r>
            <a:r>
              <a:rPr lang="en-US" sz="900" dirty="0">
                <a:solidFill>
                  <a:schemeClr val="bg1"/>
                </a:solidFill>
                <a:latin typeface="+mn-lt"/>
              </a:rPr>
              <a:t>David Cappaert, Michigan State University, www.bugwood.org, #5351016</a:t>
            </a:r>
          </a:p>
        </p:txBody>
      </p:sp>
      <p:sp>
        <p:nvSpPr>
          <p:cNvPr id="8" name="Rectangle 4"/>
          <p:cNvSpPr txBox="1">
            <a:spLocks noChangeArrowheads="1"/>
          </p:cNvSpPr>
          <p:nvPr/>
        </p:nvSpPr>
        <p:spPr>
          <a:xfrm>
            <a:off x="0" y="2806704"/>
            <a:ext cx="5314730" cy="3825897"/>
          </a:xfrm>
          <a:prstGeom prst="rect">
            <a:avLst/>
          </a:prstGeom>
          <a:ln>
            <a:noFill/>
          </a:ln>
        </p:spPr>
        <p:txBody>
          <a:bodyPr/>
          <a:lstStyle/>
          <a:p>
            <a:pPr lvl="1" fontAlgn="auto">
              <a:lnSpc>
                <a:spcPct val="90000"/>
              </a:lnSpc>
              <a:spcBef>
                <a:spcPct val="20000"/>
              </a:spcBef>
              <a:spcAft>
                <a:spcPts val="0"/>
              </a:spcAft>
              <a:defRPr/>
            </a:pPr>
            <a:r>
              <a:rPr lang="es-ES_tradnl" dirty="0" smtClean="0">
                <a:solidFill>
                  <a:schemeClr val="bg1"/>
                </a:solidFill>
                <a:latin typeface="Book Antiqua"/>
                <a:cs typeface="Book Antiqua"/>
              </a:rPr>
              <a:t>• Succionan la savia de los tejidos vegetales con el aparato bucal picador chupador en forma de aguja o estilete.</a:t>
            </a:r>
          </a:p>
          <a:p>
            <a:pPr lvl="1">
              <a:lnSpc>
                <a:spcPct val="90000"/>
              </a:lnSpc>
              <a:spcBef>
                <a:spcPct val="20000"/>
              </a:spcBef>
              <a:buFont typeface="Arial" charset="0"/>
              <a:defRPr/>
            </a:pPr>
            <a:r>
              <a:rPr lang="es-ES_tradnl" dirty="0" smtClean="0">
                <a:solidFill>
                  <a:schemeClr val="bg1"/>
                </a:solidFill>
                <a:latin typeface="Book Antiqua"/>
                <a:cs typeface="Book Antiqua"/>
              </a:rPr>
              <a:t>  </a:t>
            </a:r>
            <a:r>
              <a:rPr lang="es-ES_tradnl" dirty="0">
                <a:solidFill>
                  <a:schemeClr val="bg1"/>
                </a:solidFill>
                <a:latin typeface="Book Antiqua"/>
                <a:cs typeface="Book Antiqua"/>
              </a:rPr>
              <a:t>   -Puede transmitir </a:t>
            </a:r>
            <a:r>
              <a:rPr lang="es-ES_tradnl" dirty="0" smtClean="0">
                <a:solidFill>
                  <a:schemeClr val="bg1"/>
                </a:solidFill>
                <a:latin typeface="Book Antiqua"/>
                <a:cs typeface="Book Antiqua"/>
              </a:rPr>
              <a:t>enfermedades </a:t>
            </a:r>
            <a:r>
              <a:rPr lang="es-ES_tradnl" dirty="0">
                <a:solidFill>
                  <a:schemeClr val="bg1"/>
                </a:solidFill>
                <a:latin typeface="Book Antiqua"/>
                <a:cs typeface="Book Antiqua"/>
              </a:rPr>
              <a:t>de las plantas </a:t>
            </a:r>
            <a:r>
              <a:rPr lang="es-ES_tradnl" dirty="0" smtClean="0">
                <a:solidFill>
                  <a:schemeClr val="bg1"/>
                </a:solidFill>
                <a:latin typeface="Book Antiqua"/>
                <a:cs typeface="Book Antiqua"/>
              </a:rPr>
              <a:t>como </a:t>
            </a:r>
            <a:r>
              <a:rPr lang="es-ES_tradnl" dirty="0">
                <a:solidFill>
                  <a:schemeClr val="bg1"/>
                </a:solidFill>
                <a:latin typeface="Book Antiqua"/>
                <a:cs typeface="Book Antiqua"/>
              </a:rPr>
              <a:t>los </a:t>
            </a:r>
            <a:r>
              <a:rPr lang="es-ES_tradnl" dirty="0" smtClean="0">
                <a:solidFill>
                  <a:schemeClr val="bg1"/>
                </a:solidFill>
                <a:latin typeface="Book Antiqua"/>
                <a:cs typeface="Book Antiqua"/>
              </a:rPr>
              <a:t>virus del </a:t>
            </a:r>
            <a:r>
              <a:rPr lang="es-ES_tradnl" dirty="0">
                <a:solidFill>
                  <a:schemeClr val="bg1"/>
                </a:solidFill>
                <a:latin typeface="Book Antiqua"/>
                <a:cs typeface="Book Antiqua"/>
              </a:rPr>
              <a:t>rizado </a:t>
            </a:r>
            <a:r>
              <a:rPr lang="es-ES_tradnl" dirty="0" smtClean="0">
                <a:solidFill>
                  <a:schemeClr val="bg1"/>
                </a:solidFill>
                <a:latin typeface="Book Antiqua"/>
                <a:cs typeface="Book Antiqua"/>
              </a:rPr>
              <a:t>amarillo </a:t>
            </a:r>
            <a:r>
              <a:rPr lang="es-ES_tradnl" dirty="0">
                <a:solidFill>
                  <a:schemeClr val="bg1"/>
                </a:solidFill>
                <a:latin typeface="Book Antiqua"/>
                <a:cs typeface="Book Antiqua"/>
              </a:rPr>
              <a:t>de las hojas en tomate, Virus el rizado de hojas de </a:t>
            </a:r>
            <a:r>
              <a:rPr lang="es-ES_tradnl" dirty="0" smtClean="0">
                <a:solidFill>
                  <a:schemeClr val="bg1"/>
                </a:solidFill>
                <a:latin typeface="Book Antiqua"/>
                <a:cs typeface="Book Antiqua"/>
              </a:rPr>
              <a:t>calabaza. </a:t>
            </a:r>
            <a:endParaRPr lang="en-US" dirty="0">
              <a:solidFill>
                <a:schemeClr val="bg1"/>
              </a:solidFill>
              <a:latin typeface="Book Antiqua"/>
              <a:cs typeface="Book Antiqua"/>
            </a:endParaRPr>
          </a:p>
        </p:txBody>
      </p:sp>
    </p:spTree>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57200" y="254000"/>
            <a:ext cx="8229600" cy="1230594"/>
          </a:xfrm>
          <a:prstGeom prst="rect">
            <a:avLst/>
          </a:prstGeom>
        </p:spPr>
        <p:txBody>
          <a:bodyPr/>
          <a:lstStyle/>
          <a:p>
            <a:pPr algn="ctr" fontAlgn="auto">
              <a:spcAft>
                <a:spcPts val="0"/>
              </a:spcAft>
              <a:defRPr/>
            </a:pPr>
            <a:r>
              <a:rPr lang="en-US" sz="4000" dirty="0" err="1" smtClean="0">
                <a:solidFill>
                  <a:schemeClr val="bg1"/>
                </a:solidFill>
                <a:latin typeface="Book Antiqua"/>
                <a:cs typeface="Book Antiqua"/>
              </a:rPr>
              <a:t>Daños</a:t>
            </a:r>
            <a:endParaRPr lang="en-US" sz="4000" dirty="0" smtClean="0">
              <a:solidFill>
                <a:schemeClr val="bg1"/>
              </a:solidFill>
              <a:latin typeface="Book Antiqua"/>
              <a:cs typeface="Book Antiqua"/>
            </a:endParaRPr>
          </a:p>
          <a:p>
            <a:pPr algn="ctr" fontAlgn="auto">
              <a:spcAft>
                <a:spcPts val="0"/>
              </a:spcAft>
              <a:defRPr/>
            </a:pPr>
            <a:r>
              <a:rPr lang="en-US" sz="4000" dirty="0" err="1" smtClean="0">
                <a:solidFill>
                  <a:schemeClr val="bg1"/>
                </a:solidFill>
                <a:latin typeface="Book Antiqua"/>
                <a:cs typeface="Book Antiqua"/>
              </a:rPr>
              <a:t>Mosca</a:t>
            </a:r>
            <a:r>
              <a:rPr lang="en-US" sz="4000" dirty="0" smtClean="0">
                <a:solidFill>
                  <a:schemeClr val="bg1"/>
                </a:solidFill>
                <a:latin typeface="Book Antiqua"/>
                <a:cs typeface="Book Antiqua"/>
              </a:rPr>
              <a:t> Blanca de </a:t>
            </a:r>
            <a:r>
              <a:rPr lang="en-US" sz="4000" dirty="0" err="1">
                <a:solidFill>
                  <a:schemeClr val="bg1"/>
                </a:solidFill>
                <a:latin typeface="Book Antiqua"/>
                <a:cs typeface="Book Antiqua"/>
              </a:rPr>
              <a:t>E</a:t>
            </a:r>
            <a:r>
              <a:rPr lang="en-US" sz="4000" dirty="0" err="1" smtClean="0">
                <a:solidFill>
                  <a:schemeClr val="bg1"/>
                </a:solidFill>
                <a:latin typeface="Book Antiqua"/>
                <a:cs typeface="Book Antiqua"/>
              </a:rPr>
              <a:t>spiral</a:t>
            </a:r>
            <a:r>
              <a:rPr lang="en-US" sz="4000" dirty="0" smtClean="0">
                <a:solidFill>
                  <a:schemeClr val="bg1"/>
                </a:solidFill>
                <a:latin typeface="Book Antiqua"/>
                <a:cs typeface="Book Antiqua"/>
              </a:rPr>
              <a:t> </a:t>
            </a:r>
            <a:r>
              <a:rPr lang="en-US" sz="4000" dirty="0" err="1" smtClean="0">
                <a:solidFill>
                  <a:schemeClr val="bg1"/>
                </a:solidFill>
                <a:latin typeface="Book Antiqua"/>
                <a:cs typeface="Book Antiqua"/>
              </a:rPr>
              <a:t>Rugoso</a:t>
            </a:r>
            <a:endParaRPr lang="en-US" sz="2800" dirty="0">
              <a:solidFill>
                <a:schemeClr val="bg1"/>
              </a:solidFill>
              <a:latin typeface="Book Antiqua"/>
              <a:ea typeface="+mj-ea"/>
              <a:cs typeface="Book Antiqua"/>
            </a:endParaRPr>
          </a:p>
        </p:txBody>
      </p:sp>
      <p:pic>
        <p:nvPicPr>
          <p:cNvPr id="9" name="Picture 8" descr="montgomery palm 2.JPG"/>
          <p:cNvPicPr>
            <a:picLocks noChangeAspect="1"/>
          </p:cNvPicPr>
          <p:nvPr/>
        </p:nvPicPr>
        <p:blipFill>
          <a:blip r:embed="rId3" cstate="print"/>
          <a:stretch>
            <a:fillRect/>
          </a:stretch>
        </p:blipFill>
        <p:spPr>
          <a:xfrm>
            <a:off x="4622926" y="2227888"/>
            <a:ext cx="4389120" cy="3291840"/>
          </a:xfrm>
          <a:prstGeom prst="roundRect">
            <a:avLst/>
          </a:prstGeom>
          <a:ln>
            <a:solidFill>
              <a:schemeClr val="tx1"/>
            </a:solidFill>
          </a:ln>
        </p:spPr>
      </p:pic>
      <p:pic>
        <p:nvPicPr>
          <p:cNvPr id="10" name="Picture 9" descr="on gumbo limbo.JPG"/>
          <p:cNvPicPr>
            <a:picLocks noChangeAspect="1"/>
          </p:cNvPicPr>
          <p:nvPr/>
        </p:nvPicPr>
        <p:blipFill>
          <a:blip r:embed="rId4" cstate="print"/>
          <a:stretch>
            <a:fillRect/>
          </a:stretch>
        </p:blipFill>
        <p:spPr>
          <a:xfrm>
            <a:off x="131954" y="2263106"/>
            <a:ext cx="4389120" cy="3291840"/>
          </a:xfrm>
          <a:prstGeom prst="roundRect">
            <a:avLst/>
          </a:prstGeom>
          <a:ln>
            <a:solidFill>
              <a:schemeClr val="tx1"/>
            </a:solidFill>
          </a:ln>
        </p:spPr>
      </p:pic>
      <p:sp>
        <p:nvSpPr>
          <p:cNvPr id="34821" name="Rectangle 16"/>
          <p:cNvSpPr>
            <a:spLocks noChangeArrowheads="1"/>
          </p:cNvSpPr>
          <p:nvPr/>
        </p:nvSpPr>
        <p:spPr bwMode="auto">
          <a:xfrm>
            <a:off x="415925" y="6165850"/>
            <a:ext cx="4945063" cy="50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bg1"/>
                </a:solidFill>
                <a:latin typeface="Calibri" pitchFamily="34" charset="0"/>
              </a:defRPr>
            </a:lvl1pPr>
            <a:lvl2pPr marL="742950" indent="-285750" eaLnBrk="0" hangingPunct="0">
              <a:spcBef>
                <a:spcPct val="20000"/>
              </a:spcBef>
              <a:buFont typeface="Arial" charset="0"/>
              <a:buChar char="–"/>
              <a:defRPr sz="2800">
                <a:solidFill>
                  <a:schemeClr val="bg1"/>
                </a:solidFill>
                <a:latin typeface="Calibri" pitchFamily="34" charset="0"/>
              </a:defRPr>
            </a:lvl2pPr>
            <a:lvl3pPr marL="1143000" indent="-228600" eaLnBrk="0" hangingPunct="0">
              <a:spcBef>
                <a:spcPct val="20000"/>
              </a:spcBef>
              <a:buFont typeface="Arial" charset="0"/>
              <a:buChar char="•"/>
              <a:defRPr sz="2400">
                <a:solidFill>
                  <a:schemeClr val="bg1"/>
                </a:solidFill>
                <a:latin typeface="Calibri" pitchFamily="34" charset="0"/>
              </a:defRPr>
            </a:lvl3pPr>
            <a:lvl4pPr marL="1600200" indent="-228600" eaLnBrk="0" hangingPunct="0">
              <a:spcBef>
                <a:spcPct val="20000"/>
              </a:spcBef>
              <a:buFont typeface="Arial" charset="0"/>
              <a:buChar char="–"/>
              <a:defRPr sz="2000">
                <a:solidFill>
                  <a:schemeClr val="bg1"/>
                </a:solidFill>
                <a:latin typeface="Calibri" pitchFamily="34" charset="0"/>
              </a:defRPr>
            </a:lvl4pPr>
            <a:lvl5pPr marL="2057400" indent="-228600" eaLnBrk="0" hangingPunct="0">
              <a:spcBef>
                <a:spcPct val="20000"/>
              </a:spcBef>
              <a:buFont typeface="Arial" charset="0"/>
              <a:buChar char="»"/>
              <a:defRPr sz="2000">
                <a:solidFill>
                  <a:schemeClr val="bg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bg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bg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bg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bg1"/>
                </a:solidFill>
                <a:latin typeface="Calibri" pitchFamily="34" charset="0"/>
              </a:defRPr>
            </a:lvl9pPr>
          </a:lstStyle>
          <a:p>
            <a:pPr eaLnBrk="1" hangingPunct="1">
              <a:spcBef>
                <a:spcPct val="0"/>
              </a:spcBef>
              <a:buFontTx/>
              <a:buNone/>
            </a:pPr>
            <a:r>
              <a:rPr lang="en-US" altLang="en-US" sz="900">
                <a:latin typeface="Arial" charset="0"/>
              </a:rPr>
              <a:t>Image credits: </a:t>
            </a:r>
          </a:p>
          <a:p>
            <a:pPr eaLnBrk="1" hangingPunct="1">
              <a:spcBef>
                <a:spcPct val="0"/>
              </a:spcBef>
              <a:buFontTx/>
              <a:buNone/>
            </a:pPr>
            <a:r>
              <a:rPr lang="en-US" altLang="en-US" sz="900">
                <a:latin typeface="Arial" charset="0"/>
              </a:rPr>
              <a:t>H. Glenn, UF/IFAS, Tropical Research and Education Center</a:t>
            </a:r>
          </a:p>
          <a:p>
            <a:pPr eaLnBrk="1" hangingPunct="1">
              <a:spcBef>
                <a:spcPct val="0"/>
              </a:spcBef>
              <a:buFontTx/>
              <a:buNone/>
            </a:pPr>
            <a:endParaRPr lang="en-US" altLang="en-US" sz="900">
              <a:latin typeface="Arial" charset="0"/>
            </a:endParaRPr>
          </a:p>
        </p:txBody>
      </p:sp>
    </p:spTree>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560388" y="1425575"/>
            <a:ext cx="7943850" cy="4578350"/>
          </a:xfrm>
        </p:spPr>
        <p:txBody>
          <a:bodyPr rtlCol="0">
            <a:normAutofit fontScale="92500" lnSpcReduction="10000"/>
          </a:bodyPr>
          <a:lstStyle/>
          <a:p>
            <a:r>
              <a:rPr lang="es-ES_tradnl" sz="2800" b="1" dirty="0" smtClean="0">
                <a:latin typeface="Book Antiqua"/>
                <a:cs typeface="Book Antiqua"/>
              </a:rPr>
              <a:t>Monitoreo</a:t>
            </a:r>
            <a:r>
              <a:rPr lang="es-ES_tradnl" sz="2800" dirty="0">
                <a:latin typeface="Book Antiqua"/>
                <a:cs typeface="Book Antiqua"/>
              </a:rPr>
              <a:t>:</a:t>
            </a:r>
            <a:r>
              <a:rPr lang="es-ES_tradnl" sz="2800" dirty="0" smtClean="0">
                <a:latin typeface="Book Antiqua"/>
                <a:cs typeface="Book Antiqua"/>
              </a:rPr>
              <a:t> </a:t>
            </a:r>
            <a:r>
              <a:rPr lang="es-ES_tradnl" sz="2800" dirty="0">
                <a:latin typeface="Book Antiqua"/>
                <a:cs typeface="Book Antiqua"/>
              </a:rPr>
              <a:t>E</a:t>
            </a:r>
            <a:r>
              <a:rPr lang="es-ES_tradnl" sz="2800" dirty="0" smtClean="0">
                <a:latin typeface="Book Antiqua"/>
                <a:cs typeface="Book Antiqua"/>
              </a:rPr>
              <a:t>s </a:t>
            </a:r>
            <a:r>
              <a:rPr lang="es-ES_tradnl" sz="2800" dirty="0">
                <a:latin typeface="Book Antiqua"/>
                <a:cs typeface="Book Antiqua"/>
              </a:rPr>
              <a:t>muy importante "mantener un ojo" en sus plantas (especialmente si una infestación está cerca)</a:t>
            </a:r>
            <a:endParaRPr lang="en-US" sz="2800" dirty="0">
              <a:latin typeface="Book Antiqua"/>
              <a:cs typeface="Book Antiqua"/>
            </a:endParaRPr>
          </a:p>
          <a:p>
            <a:r>
              <a:rPr lang="es-ES_tradnl" sz="2800" b="1" dirty="0" smtClean="0">
                <a:latin typeface="Book Antiqua"/>
                <a:cs typeface="Book Antiqua"/>
              </a:rPr>
              <a:t>Detección precoz</a:t>
            </a:r>
            <a:r>
              <a:rPr lang="es-ES_tradnl" sz="2800" dirty="0">
                <a:latin typeface="Book Antiqua"/>
                <a:cs typeface="Book Antiqua"/>
              </a:rPr>
              <a:t>:</a:t>
            </a:r>
            <a:r>
              <a:rPr lang="es-ES_tradnl" sz="2800" dirty="0" smtClean="0">
                <a:latin typeface="Book Antiqua"/>
                <a:cs typeface="Book Antiqua"/>
              </a:rPr>
              <a:t> </a:t>
            </a:r>
            <a:r>
              <a:rPr lang="es-ES_tradnl" sz="2800" dirty="0">
                <a:latin typeface="Book Antiqua"/>
                <a:cs typeface="Book Antiqua"/>
              </a:rPr>
              <a:t>P</a:t>
            </a:r>
            <a:r>
              <a:rPr lang="es-ES_tradnl" sz="2800" dirty="0" smtClean="0">
                <a:latin typeface="Book Antiqua"/>
                <a:cs typeface="Book Antiqua"/>
              </a:rPr>
              <a:t>ermite </a:t>
            </a:r>
            <a:r>
              <a:rPr lang="es-ES_tradnl" sz="2800" dirty="0">
                <a:latin typeface="Book Antiqua"/>
                <a:cs typeface="Book Antiqua"/>
              </a:rPr>
              <a:t>las mejores decisiones </a:t>
            </a:r>
            <a:r>
              <a:rPr lang="es-ES_tradnl" sz="2800" dirty="0" smtClean="0">
                <a:latin typeface="Book Antiqua"/>
                <a:cs typeface="Book Antiqua"/>
              </a:rPr>
              <a:t>en el control</a:t>
            </a:r>
            <a:endParaRPr lang="en-US" sz="2800" dirty="0">
              <a:latin typeface="Book Antiqua"/>
              <a:cs typeface="Book Antiqua"/>
            </a:endParaRPr>
          </a:p>
          <a:p>
            <a:pPr marL="0" indent="0">
              <a:buNone/>
            </a:pPr>
            <a:r>
              <a:rPr lang="es-ES_tradnl" sz="2800" dirty="0" smtClean="0">
                <a:latin typeface="Book Antiqua"/>
                <a:cs typeface="Book Antiqua"/>
              </a:rPr>
              <a:t>           - </a:t>
            </a:r>
            <a:r>
              <a:rPr lang="es-ES_tradnl" sz="2800" dirty="0">
                <a:latin typeface="Book Antiqua"/>
                <a:cs typeface="Book Antiqua"/>
              </a:rPr>
              <a:t>Mosca Blanca del </a:t>
            </a:r>
            <a:r>
              <a:rPr lang="es-ES_tradnl" sz="2800" dirty="0" smtClean="0">
                <a:latin typeface="Book Antiqua"/>
                <a:cs typeface="Book Antiqua"/>
              </a:rPr>
              <a:t>Ficus: </a:t>
            </a:r>
            <a:r>
              <a:rPr lang="es-ES_tradnl" sz="2800" dirty="0">
                <a:latin typeface="Book Antiqua"/>
                <a:cs typeface="Book Antiqua"/>
              </a:rPr>
              <a:t>B</a:t>
            </a:r>
            <a:r>
              <a:rPr lang="es-ES_tradnl" sz="2800" dirty="0" smtClean="0">
                <a:latin typeface="Book Antiqua"/>
                <a:cs typeface="Book Antiqua"/>
              </a:rPr>
              <a:t>uscar </a:t>
            </a:r>
            <a:r>
              <a:rPr lang="es-ES_tradnl" sz="2800" dirty="0">
                <a:latin typeface="Book Antiqua"/>
                <a:cs typeface="Book Antiqua"/>
              </a:rPr>
              <a:t>los restos de </a:t>
            </a:r>
            <a:r>
              <a:rPr lang="es-ES_tradnl" sz="2800" dirty="0" smtClean="0">
                <a:latin typeface="Book Antiqua"/>
                <a:cs typeface="Book Antiqua"/>
              </a:rPr>
              <a:t>	la </a:t>
            </a:r>
            <a:r>
              <a:rPr lang="es-ES_tradnl" sz="2800" dirty="0">
                <a:latin typeface="Book Antiqua"/>
                <a:cs typeface="Book Antiqua"/>
              </a:rPr>
              <a:t>piel de las pupas</a:t>
            </a:r>
            <a:endParaRPr lang="en-US" sz="2800" dirty="0">
              <a:latin typeface="Book Antiqua"/>
              <a:cs typeface="Book Antiqua"/>
            </a:endParaRPr>
          </a:p>
          <a:p>
            <a:pPr marL="0" indent="0">
              <a:buNone/>
            </a:pPr>
            <a:r>
              <a:rPr lang="es-ES_tradnl" sz="2800" dirty="0" smtClean="0">
                <a:latin typeface="Book Antiqua"/>
                <a:cs typeface="Book Antiqua"/>
              </a:rPr>
              <a:t>           - </a:t>
            </a:r>
            <a:r>
              <a:rPr lang="es-ES_tradnl" sz="2800" dirty="0">
                <a:latin typeface="Book Antiqua"/>
                <a:cs typeface="Book Antiqua"/>
              </a:rPr>
              <a:t>Mosca Blanca de Espiral </a:t>
            </a:r>
            <a:r>
              <a:rPr lang="es-ES_tradnl" sz="2800" dirty="0" smtClean="0">
                <a:latin typeface="Book Antiqua"/>
                <a:cs typeface="Book Antiqua"/>
              </a:rPr>
              <a:t>Rugoso: </a:t>
            </a:r>
            <a:r>
              <a:rPr lang="es-ES_tradnl" sz="2800" dirty="0">
                <a:latin typeface="Book Antiqua"/>
                <a:cs typeface="Book Antiqua"/>
              </a:rPr>
              <a:t>B</a:t>
            </a:r>
            <a:r>
              <a:rPr lang="es-ES_tradnl" sz="2800" dirty="0" smtClean="0">
                <a:latin typeface="Book Antiqua"/>
                <a:cs typeface="Book Antiqua"/>
              </a:rPr>
              <a:t>uscar </a:t>
            </a:r>
            <a:r>
              <a:rPr lang="es-ES_tradnl" sz="2800" dirty="0">
                <a:latin typeface="Book Antiqua"/>
                <a:cs typeface="Book Antiqua"/>
              </a:rPr>
              <a:t>las </a:t>
            </a:r>
            <a:r>
              <a:rPr lang="es-ES_tradnl" sz="2800" dirty="0" smtClean="0">
                <a:latin typeface="Book Antiqua"/>
                <a:cs typeface="Book Antiqua"/>
              </a:rPr>
              <a:t>	puestas </a:t>
            </a:r>
            <a:r>
              <a:rPr lang="es-ES_tradnl" sz="2800" dirty="0">
                <a:latin typeface="Book Antiqua"/>
                <a:cs typeface="Book Antiqua"/>
              </a:rPr>
              <a:t>de huevos en forma de espiral.</a:t>
            </a:r>
            <a:endParaRPr lang="en-US" sz="2800" dirty="0">
              <a:latin typeface="Book Antiqua"/>
              <a:cs typeface="Book Antiqua"/>
            </a:endParaRPr>
          </a:p>
          <a:p>
            <a:pPr marL="0" indent="0">
              <a:buNone/>
            </a:pPr>
            <a:r>
              <a:rPr lang="es-ES_tradnl" sz="2800" dirty="0" smtClean="0">
                <a:latin typeface="Book Antiqua"/>
                <a:cs typeface="Book Antiqua"/>
              </a:rPr>
              <a:t>           - </a:t>
            </a:r>
            <a:r>
              <a:rPr lang="es-ES_tradnl" sz="2800" dirty="0">
                <a:latin typeface="Book Antiqua"/>
                <a:cs typeface="Book Antiqua"/>
              </a:rPr>
              <a:t>Mosca Blanca </a:t>
            </a:r>
            <a:r>
              <a:rPr lang="es-ES_tradnl" sz="2800" dirty="0" err="1">
                <a:latin typeface="Book Antiqua"/>
                <a:cs typeface="Book Antiqua"/>
              </a:rPr>
              <a:t>Anidadora</a:t>
            </a:r>
            <a:r>
              <a:rPr lang="es-ES_tradnl" sz="2800" dirty="0">
                <a:latin typeface="Book Antiqua"/>
                <a:cs typeface="Book Antiqua"/>
              </a:rPr>
              <a:t> de </a:t>
            </a:r>
            <a:r>
              <a:rPr lang="es-ES_tradnl" sz="2800" dirty="0" err="1" smtClean="0">
                <a:latin typeface="Book Antiqua"/>
                <a:cs typeface="Book Antiqua"/>
              </a:rPr>
              <a:t>Bondar</a:t>
            </a:r>
            <a:r>
              <a:rPr lang="es-ES_tradnl" sz="2800" dirty="0" smtClean="0">
                <a:latin typeface="Book Antiqua"/>
                <a:cs typeface="Book Antiqua"/>
              </a:rPr>
              <a:t>: Busca 	los </a:t>
            </a:r>
            <a:r>
              <a:rPr lang="es-ES_tradnl" sz="2800" dirty="0">
                <a:latin typeface="Book Antiqua"/>
                <a:cs typeface="Book Antiqua"/>
              </a:rPr>
              <a:t>nidos cerosos en las hojas</a:t>
            </a:r>
            <a:endParaRPr lang="en-US" sz="2800" dirty="0">
              <a:latin typeface="Book Antiqua"/>
              <a:cs typeface="Book Antiqua"/>
            </a:endParaRPr>
          </a:p>
          <a:p>
            <a:pPr lvl="1" eaLnBrk="1" fontAlgn="auto" hangingPunct="1">
              <a:spcAft>
                <a:spcPts val="0"/>
              </a:spcAft>
              <a:buFont typeface="Arial" pitchFamily="34" charset="0"/>
              <a:buChar char="–"/>
              <a:defRPr/>
            </a:pPr>
            <a:endParaRPr lang="en-US" dirty="0"/>
          </a:p>
        </p:txBody>
      </p:sp>
      <p:sp>
        <p:nvSpPr>
          <p:cNvPr id="35843" name="Title 1"/>
          <p:cNvSpPr>
            <a:spLocks noGrp="1"/>
          </p:cNvSpPr>
          <p:nvPr>
            <p:ph type="title"/>
          </p:nvPr>
        </p:nvSpPr>
        <p:spPr>
          <a:xfrm>
            <a:off x="0" y="60325"/>
            <a:ext cx="9144000" cy="1143000"/>
          </a:xfrm>
        </p:spPr>
        <p:txBody>
          <a:bodyPr/>
          <a:lstStyle/>
          <a:p>
            <a:pPr eaLnBrk="1" hangingPunct="1"/>
            <a:r>
              <a:rPr lang="en-US" altLang="en-US" sz="4000" dirty="0" err="1" smtClean="0">
                <a:latin typeface="Book Antiqua"/>
                <a:cs typeface="Book Antiqua"/>
              </a:rPr>
              <a:t>Monitoriando</a:t>
            </a:r>
            <a:r>
              <a:rPr lang="en-US" altLang="en-US" sz="4000" dirty="0" smtClean="0">
                <a:latin typeface="Book Antiqua"/>
                <a:cs typeface="Book Antiqua"/>
              </a:rPr>
              <a:t> </a:t>
            </a:r>
            <a:r>
              <a:rPr lang="en-US" altLang="en-US" sz="4000" dirty="0" err="1" smtClean="0">
                <a:latin typeface="Book Antiqua"/>
                <a:cs typeface="Book Antiqua"/>
              </a:rPr>
              <a:t>Mosca</a:t>
            </a:r>
            <a:r>
              <a:rPr lang="en-US" altLang="en-US" sz="4000" dirty="0" smtClean="0">
                <a:latin typeface="Book Antiqua"/>
                <a:cs typeface="Book Antiqua"/>
              </a:rPr>
              <a:t> Blanca</a:t>
            </a:r>
          </a:p>
        </p:txBody>
      </p:sp>
    </p:spTree>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47700" y="1433513"/>
            <a:ext cx="8183563" cy="4410075"/>
          </a:xfrm>
        </p:spPr>
        <p:txBody>
          <a:bodyPr rtlCol="0">
            <a:normAutofit fontScale="85000" lnSpcReduction="20000"/>
          </a:bodyPr>
          <a:lstStyle/>
          <a:p>
            <a:pPr marL="0" indent="0">
              <a:buNone/>
            </a:pPr>
            <a:r>
              <a:rPr lang="es-ES_tradnl" dirty="0">
                <a:latin typeface="Book Antiqua"/>
                <a:cs typeface="Book Antiqua"/>
              </a:rPr>
              <a:t>• Controlar el problema de plagas</a:t>
            </a:r>
            <a:endParaRPr lang="en-US" dirty="0">
              <a:latin typeface="Book Antiqua"/>
              <a:cs typeface="Book Antiqua"/>
            </a:endParaRPr>
          </a:p>
          <a:p>
            <a:pPr marL="0" indent="0">
              <a:buNone/>
            </a:pPr>
            <a:r>
              <a:rPr lang="es-ES_tradnl" dirty="0">
                <a:latin typeface="Book Antiqua"/>
                <a:cs typeface="Book Antiqua"/>
              </a:rPr>
              <a:t>• Lavar lo antes posible</a:t>
            </a:r>
            <a:endParaRPr lang="en-US" dirty="0">
              <a:latin typeface="Book Antiqua"/>
              <a:cs typeface="Book Antiqua"/>
            </a:endParaRPr>
          </a:p>
          <a:p>
            <a:pPr marL="0" indent="0">
              <a:buNone/>
            </a:pPr>
            <a:r>
              <a:rPr lang="es-ES_tradnl" dirty="0">
                <a:latin typeface="Book Antiqua"/>
                <a:cs typeface="Book Antiqua"/>
              </a:rPr>
              <a:t>         - Especialmente para automóviles</a:t>
            </a:r>
            <a:endParaRPr lang="en-US" dirty="0">
              <a:latin typeface="Book Antiqua"/>
              <a:cs typeface="Book Antiqua"/>
            </a:endParaRPr>
          </a:p>
          <a:p>
            <a:pPr marL="0" indent="0">
              <a:buNone/>
            </a:pPr>
            <a:r>
              <a:rPr lang="es-ES_tradnl" dirty="0">
                <a:latin typeface="Book Antiqua"/>
                <a:cs typeface="Book Antiqua"/>
              </a:rPr>
              <a:t>• Lavado a presión</a:t>
            </a:r>
            <a:endParaRPr lang="en-US" dirty="0">
              <a:latin typeface="Book Antiqua"/>
              <a:cs typeface="Book Antiqua"/>
            </a:endParaRPr>
          </a:p>
          <a:p>
            <a:pPr marL="0" indent="0">
              <a:buNone/>
            </a:pPr>
            <a:r>
              <a:rPr lang="es-ES_tradnl" dirty="0">
                <a:latin typeface="Book Antiqua"/>
                <a:cs typeface="Book Antiqua"/>
              </a:rPr>
              <a:t>• Los jabones y aceites pueden potencialmente eliminar y reducir la acumulación de moho de hollín</a:t>
            </a:r>
            <a:endParaRPr lang="en-US" dirty="0">
              <a:latin typeface="Book Antiqua"/>
              <a:cs typeface="Book Antiqua"/>
            </a:endParaRPr>
          </a:p>
          <a:p>
            <a:pPr marL="0" indent="0">
              <a:buNone/>
            </a:pPr>
            <a:r>
              <a:rPr lang="es-ES_tradnl" dirty="0">
                <a:latin typeface="Book Antiqua"/>
                <a:cs typeface="Book Antiqua"/>
              </a:rPr>
              <a:t>         - Tenga cuidado con el daño a la planta</a:t>
            </a:r>
            <a:endParaRPr lang="en-US" dirty="0">
              <a:latin typeface="Book Antiqua"/>
              <a:cs typeface="Book Antiqua"/>
            </a:endParaRPr>
          </a:p>
          <a:p>
            <a:pPr marL="0" indent="0">
              <a:buNone/>
            </a:pPr>
            <a:r>
              <a:rPr lang="es-ES_tradnl" dirty="0">
                <a:latin typeface="Book Antiqua"/>
                <a:cs typeface="Book Antiqua"/>
              </a:rPr>
              <a:t>• Productos removedores de moho - desconocido su </a:t>
            </a:r>
            <a:r>
              <a:rPr lang="es-ES_tradnl" dirty="0" smtClean="0">
                <a:latin typeface="Book Antiqua"/>
                <a:cs typeface="Book Antiqua"/>
              </a:rPr>
              <a:t>eficacia</a:t>
            </a:r>
            <a:endParaRPr lang="en-US" dirty="0">
              <a:latin typeface="Book Antiqua"/>
              <a:cs typeface="Book Antiqua"/>
            </a:endParaRPr>
          </a:p>
          <a:p>
            <a:pPr marL="0" indent="0">
              <a:buNone/>
            </a:pPr>
            <a:r>
              <a:rPr lang="es-ES_tradnl" dirty="0">
                <a:latin typeface="Book Antiqua"/>
                <a:cs typeface="Book Antiqua"/>
              </a:rPr>
              <a:t>         - Tenga especial cuidado con el uso en plantas</a:t>
            </a:r>
            <a:endParaRPr lang="en-US" dirty="0">
              <a:latin typeface="Book Antiqua"/>
              <a:cs typeface="Book Antiqua"/>
            </a:endParaRPr>
          </a:p>
          <a:p>
            <a:pPr marL="0" indent="0">
              <a:buNone/>
            </a:pPr>
            <a:r>
              <a:rPr lang="es-ES_tradnl" dirty="0">
                <a:latin typeface="Book Antiqua"/>
                <a:cs typeface="Book Antiqua"/>
              </a:rPr>
              <a:t> </a:t>
            </a:r>
            <a:endParaRPr lang="en-US" dirty="0">
              <a:latin typeface="Book Antiqua"/>
              <a:cs typeface="Book Antiqua"/>
            </a:endParaRPr>
          </a:p>
          <a:p>
            <a:pPr marL="402336" lvl="1" indent="0" eaLnBrk="1" fontAlgn="auto" hangingPunct="1">
              <a:spcAft>
                <a:spcPts val="0"/>
              </a:spcAft>
              <a:buNone/>
              <a:defRPr/>
            </a:pPr>
            <a:endParaRPr lang="en-US" dirty="0" smtClean="0"/>
          </a:p>
          <a:p>
            <a:pPr marL="539496" indent="-457200" eaLnBrk="1" fontAlgn="auto" hangingPunct="1">
              <a:spcAft>
                <a:spcPts val="0"/>
              </a:spcAft>
              <a:buFont typeface="Arial" pitchFamily="34" charset="0"/>
              <a:buChar char="•"/>
              <a:defRPr/>
            </a:pPr>
            <a:endParaRPr lang="en-US" dirty="0"/>
          </a:p>
        </p:txBody>
      </p:sp>
      <p:sp>
        <p:nvSpPr>
          <p:cNvPr id="36867" name="Title 1"/>
          <p:cNvSpPr>
            <a:spLocks noGrp="1"/>
          </p:cNvSpPr>
          <p:nvPr>
            <p:ph type="title"/>
          </p:nvPr>
        </p:nvSpPr>
        <p:spPr>
          <a:xfrm>
            <a:off x="323850" y="260350"/>
            <a:ext cx="8653463" cy="922338"/>
          </a:xfrm>
        </p:spPr>
        <p:txBody>
          <a:bodyPr/>
          <a:lstStyle/>
          <a:p>
            <a:pPr eaLnBrk="1" hangingPunct="1"/>
            <a:r>
              <a:rPr lang="en-US" altLang="en-US" sz="4000" dirty="0" err="1" smtClean="0">
                <a:latin typeface="Book Antiqua"/>
                <a:cs typeface="Book Antiqua"/>
              </a:rPr>
              <a:t>Removiendo</a:t>
            </a:r>
            <a:r>
              <a:rPr lang="en-US" altLang="en-US" sz="4000" dirty="0" smtClean="0">
                <a:latin typeface="Book Antiqua"/>
                <a:cs typeface="Book Antiqua"/>
              </a:rPr>
              <a:t> la </a:t>
            </a:r>
            <a:r>
              <a:rPr lang="en-US" altLang="en-US" sz="4000" dirty="0" err="1" smtClean="0">
                <a:latin typeface="Book Antiqua"/>
                <a:cs typeface="Book Antiqua"/>
              </a:rPr>
              <a:t>Melaza</a:t>
            </a:r>
            <a:r>
              <a:rPr lang="en-US" altLang="en-US" sz="4000" dirty="0" smtClean="0">
                <a:latin typeface="Book Antiqua"/>
                <a:cs typeface="Book Antiqua"/>
              </a:rPr>
              <a:t> y el </a:t>
            </a:r>
            <a:r>
              <a:rPr lang="en-US" altLang="en-US" sz="4000" dirty="0" err="1" smtClean="0">
                <a:latin typeface="Book Antiqua"/>
                <a:cs typeface="Book Antiqua"/>
              </a:rPr>
              <a:t>Moho</a:t>
            </a:r>
            <a:endParaRPr lang="en-US" altLang="en-US" sz="4000" dirty="0" smtClean="0">
              <a:latin typeface="Book Antiqua"/>
              <a:cs typeface="Book Antiqua"/>
            </a:endParaRP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277813" y="1928813"/>
            <a:ext cx="8534400" cy="3516312"/>
          </a:xfrm>
        </p:spPr>
        <p:txBody>
          <a:bodyPr rtlCol="0">
            <a:normAutofit/>
          </a:bodyPr>
          <a:lstStyle/>
          <a:p>
            <a:pPr>
              <a:buFont typeface="Arial"/>
              <a:buChar char="•"/>
            </a:pPr>
            <a:r>
              <a:rPr lang="es-ES_tradnl" dirty="0">
                <a:latin typeface="Book Antiqua"/>
                <a:cs typeface="Book Antiqua"/>
              </a:rPr>
              <a:t>Cuáles son los enemigos naturales o los  agentes de control biológico?</a:t>
            </a:r>
            <a:endParaRPr lang="en-US" dirty="0">
              <a:latin typeface="Book Antiqua"/>
              <a:cs typeface="Book Antiqua"/>
            </a:endParaRPr>
          </a:p>
          <a:p>
            <a:pPr marL="0" indent="0">
              <a:buNone/>
            </a:pPr>
            <a:r>
              <a:rPr lang="es-ES_tradnl" dirty="0">
                <a:latin typeface="Book Antiqua"/>
                <a:cs typeface="Book Antiqua"/>
              </a:rPr>
              <a:t>         </a:t>
            </a:r>
            <a:r>
              <a:rPr lang="es-ES_tradnl" dirty="0" smtClean="0">
                <a:latin typeface="Book Antiqua"/>
                <a:cs typeface="Book Antiqua"/>
              </a:rPr>
              <a:t> </a:t>
            </a:r>
            <a:r>
              <a:rPr lang="es-ES_tradnl" dirty="0">
                <a:latin typeface="Book Antiqua"/>
                <a:cs typeface="Book Antiqua"/>
              </a:rPr>
              <a:t>- Importante para el manejo a largo </a:t>
            </a:r>
            <a:r>
              <a:rPr lang="es-ES_tradnl" dirty="0" smtClean="0">
                <a:latin typeface="Book Antiqua"/>
                <a:cs typeface="Book Antiqua"/>
              </a:rPr>
              <a:t>		    plazo </a:t>
            </a:r>
            <a:r>
              <a:rPr lang="es-ES_tradnl" dirty="0">
                <a:latin typeface="Book Antiqua"/>
                <a:cs typeface="Book Antiqua"/>
              </a:rPr>
              <a:t>de plagas</a:t>
            </a:r>
            <a:endParaRPr lang="en-US" dirty="0">
              <a:latin typeface="Book Antiqua"/>
              <a:cs typeface="Book Antiqua"/>
            </a:endParaRPr>
          </a:p>
          <a:p>
            <a:pPr>
              <a:buFont typeface="Arial"/>
              <a:buChar char="•"/>
            </a:pPr>
            <a:r>
              <a:rPr lang="es-ES_tradnl" dirty="0" smtClean="0">
                <a:latin typeface="Book Antiqua"/>
                <a:cs typeface="Book Antiqua"/>
              </a:rPr>
              <a:t>Predadores </a:t>
            </a:r>
            <a:r>
              <a:rPr lang="es-ES_tradnl" dirty="0">
                <a:latin typeface="Book Antiqua"/>
                <a:cs typeface="Book Antiqua"/>
              </a:rPr>
              <a:t>versus parásitos o parasitoides</a:t>
            </a:r>
            <a:endParaRPr lang="en-US" dirty="0">
              <a:latin typeface="Book Antiqua"/>
              <a:cs typeface="Book Antiqua"/>
            </a:endParaRPr>
          </a:p>
          <a:p>
            <a:pPr marL="0" indent="0">
              <a:buNone/>
            </a:pPr>
            <a:r>
              <a:rPr lang="es-ES_tradnl" dirty="0" smtClean="0">
                <a:latin typeface="Book Antiqua"/>
                <a:cs typeface="Book Antiqua"/>
              </a:rPr>
              <a:t>          </a:t>
            </a:r>
            <a:r>
              <a:rPr lang="es-ES_tradnl" dirty="0">
                <a:latin typeface="Book Antiqua"/>
                <a:cs typeface="Book Antiqua"/>
              </a:rPr>
              <a:t>- Comprar y liberar enemigos naturales</a:t>
            </a:r>
            <a:endParaRPr lang="en-US" dirty="0">
              <a:latin typeface="Book Antiqua"/>
              <a:cs typeface="Book Antiqua"/>
            </a:endParaRPr>
          </a:p>
          <a:p>
            <a:pPr marL="0" indent="0">
              <a:buNone/>
            </a:pPr>
            <a:endParaRPr lang="en-US" dirty="0">
              <a:latin typeface="Book Antiqua"/>
              <a:cs typeface="Book Antiqua"/>
            </a:endParaRPr>
          </a:p>
          <a:p>
            <a:pPr marL="0" indent="0" eaLnBrk="1" fontAlgn="auto" hangingPunct="1">
              <a:spcAft>
                <a:spcPts val="0"/>
              </a:spcAft>
              <a:buFont typeface="Arial" pitchFamily="34" charset="0"/>
              <a:buNone/>
              <a:defRPr/>
            </a:pPr>
            <a:endParaRPr lang="en-US" dirty="0"/>
          </a:p>
        </p:txBody>
      </p:sp>
      <p:sp>
        <p:nvSpPr>
          <p:cNvPr id="37891" name="Title 1"/>
          <p:cNvSpPr>
            <a:spLocks noGrp="1"/>
          </p:cNvSpPr>
          <p:nvPr>
            <p:ph type="title"/>
          </p:nvPr>
        </p:nvSpPr>
        <p:spPr>
          <a:xfrm>
            <a:off x="457200" y="287338"/>
            <a:ext cx="8229600" cy="1143000"/>
          </a:xfrm>
        </p:spPr>
        <p:txBody>
          <a:bodyPr/>
          <a:lstStyle/>
          <a:p>
            <a:pPr eaLnBrk="1" hangingPunct="1"/>
            <a:r>
              <a:rPr lang="en-US" altLang="en-US" sz="4000" dirty="0" err="1" smtClean="0">
                <a:latin typeface="Book Antiqua"/>
                <a:cs typeface="Book Antiqua"/>
              </a:rPr>
              <a:t>Manejando</a:t>
            </a:r>
            <a:r>
              <a:rPr lang="en-US" altLang="en-US" sz="4000" dirty="0" smtClean="0">
                <a:latin typeface="Book Antiqua"/>
                <a:cs typeface="Book Antiqua"/>
              </a:rPr>
              <a:t> </a:t>
            </a:r>
            <a:r>
              <a:rPr lang="en-US" altLang="en-US" sz="4000" dirty="0" err="1" smtClean="0">
                <a:latin typeface="Book Antiqua"/>
                <a:cs typeface="Book Antiqua"/>
              </a:rPr>
              <a:t>las</a:t>
            </a:r>
            <a:r>
              <a:rPr lang="en-US" altLang="en-US" sz="4000" dirty="0" smtClean="0">
                <a:latin typeface="Book Antiqua"/>
                <a:cs typeface="Book Antiqua"/>
              </a:rPr>
              <a:t> </a:t>
            </a:r>
            <a:r>
              <a:rPr lang="en-US" altLang="en-US" sz="4000" dirty="0" err="1" smtClean="0">
                <a:latin typeface="Book Antiqua"/>
                <a:cs typeface="Book Antiqua"/>
              </a:rPr>
              <a:t>Moscas</a:t>
            </a:r>
            <a:r>
              <a:rPr lang="en-US" altLang="en-US" sz="4000" dirty="0" smtClean="0">
                <a:latin typeface="Book Antiqua"/>
                <a:cs typeface="Book Antiqua"/>
              </a:rPr>
              <a:t> </a:t>
            </a:r>
            <a:r>
              <a:rPr lang="en-US" altLang="en-US" sz="4000" dirty="0" err="1" smtClean="0">
                <a:latin typeface="Book Antiqua"/>
                <a:cs typeface="Book Antiqua"/>
              </a:rPr>
              <a:t>Blancas</a:t>
            </a:r>
            <a:r>
              <a:rPr lang="en-US" altLang="en-US" sz="4000" dirty="0" smtClean="0">
                <a:latin typeface="Book Antiqua"/>
                <a:cs typeface="Book Antiqua"/>
              </a:rPr>
              <a:t/>
            </a:r>
            <a:br>
              <a:rPr lang="en-US" altLang="en-US" sz="4000" dirty="0" smtClean="0">
                <a:latin typeface="Book Antiqua"/>
                <a:cs typeface="Book Antiqua"/>
              </a:rPr>
            </a:br>
            <a:r>
              <a:rPr lang="en-US" altLang="en-US" sz="4000" dirty="0" smtClean="0">
                <a:latin typeface="Book Antiqua"/>
                <a:cs typeface="Book Antiqua"/>
              </a:rPr>
              <a:t>Control </a:t>
            </a:r>
            <a:r>
              <a:rPr lang="en-US" altLang="en-US" sz="4000" dirty="0" err="1" smtClean="0">
                <a:latin typeface="Book Antiqua"/>
                <a:cs typeface="Book Antiqua"/>
              </a:rPr>
              <a:t>Biologico</a:t>
            </a:r>
            <a:endParaRPr lang="en-US" altLang="en-US" sz="4000" dirty="0" smtClean="0">
              <a:latin typeface="Book Antiqua"/>
              <a:cs typeface="Book Antiqua"/>
            </a:endParaRPr>
          </a:p>
        </p:txBody>
      </p:sp>
    </p:spTree>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0" y="167115"/>
            <a:ext cx="9144000" cy="785443"/>
          </a:xfrm>
        </p:spPr>
        <p:txBody>
          <a:bodyPr/>
          <a:lstStyle/>
          <a:p>
            <a:pPr eaLnBrk="1" hangingPunct="1"/>
            <a:r>
              <a:rPr lang="en-US" altLang="en-US" sz="4000" dirty="0" err="1" smtClean="0">
                <a:latin typeface="Book Antiqua"/>
                <a:cs typeface="Book Antiqua"/>
              </a:rPr>
              <a:t>Ninfas</a:t>
            </a:r>
            <a:r>
              <a:rPr lang="en-US" altLang="en-US" sz="4000" dirty="0" smtClean="0">
                <a:latin typeface="Book Antiqua"/>
                <a:cs typeface="Book Antiqua"/>
              </a:rPr>
              <a:t> </a:t>
            </a:r>
            <a:r>
              <a:rPr lang="en-US" altLang="en-US" sz="4000" dirty="0" err="1">
                <a:latin typeface="Book Antiqua"/>
                <a:cs typeface="Book Antiqua"/>
              </a:rPr>
              <a:t>P</a:t>
            </a:r>
            <a:r>
              <a:rPr lang="en-US" altLang="en-US" sz="4000" dirty="0" err="1" smtClean="0">
                <a:latin typeface="Book Antiqua"/>
                <a:cs typeface="Book Antiqua"/>
              </a:rPr>
              <a:t>arasitadas</a:t>
            </a:r>
            <a:r>
              <a:rPr lang="en-US" altLang="en-US" sz="4000" dirty="0" smtClean="0">
                <a:latin typeface="Book Antiqua"/>
                <a:cs typeface="Book Antiqua"/>
              </a:rPr>
              <a:t> </a:t>
            </a:r>
          </a:p>
        </p:txBody>
      </p:sp>
      <p:sp>
        <p:nvSpPr>
          <p:cNvPr id="6" name="TextBox 8"/>
          <p:cNvSpPr txBox="1">
            <a:spLocks noChangeArrowheads="1"/>
          </p:cNvSpPr>
          <p:nvPr/>
        </p:nvSpPr>
        <p:spPr bwMode="auto">
          <a:xfrm>
            <a:off x="414338" y="6065838"/>
            <a:ext cx="3327400" cy="231775"/>
          </a:xfrm>
          <a:prstGeom prst="rect">
            <a:avLst/>
          </a:prstGeom>
          <a:noFill/>
          <a:ln w="9525">
            <a:noFill/>
            <a:miter lim="800000"/>
            <a:headEnd/>
            <a:tailEnd/>
          </a:ln>
        </p:spPr>
        <p:txBody>
          <a:bodyPr wrap="none">
            <a:spAutoFit/>
          </a:bodyPr>
          <a:lstStyle/>
          <a:p>
            <a:pPr>
              <a:defRPr/>
            </a:pPr>
            <a:r>
              <a:rPr lang="en-US" sz="900" dirty="0">
                <a:solidFill>
                  <a:schemeClr val="bg1"/>
                </a:solidFill>
                <a:latin typeface="+mn-lt"/>
              </a:rPr>
              <a:t>Photos: H. Glenn, UF/IFAS, Tropical Research and Education Center</a:t>
            </a:r>
          </a:p>
        </p:txBody>
      </p:sp>
      <p:grpSp>
        <p:nvGrpSpPr>
          <p:cNvPr id="38916" name="Group 6"/>
          <p:cNvGrpSpPr>
            <a:grpSpLocks/>
          </p:cNvGrpSpPr>
          <p:nvPr/>
        </p:nvGrpSpPr>
        <p:grpSpPr bwMode="auto">
          <a:xfrm>
            <a:off x="5129663" y="995363"/>
            <a:ext cx="3809651" cy="2373394"/>
            <a:chOff x="5272579" y="1339315"/>
            <a:chExt cx="3809163" cy="2513569"/>
          </a:xfrm>
        </p:grpSpPr>
        <p:pic>
          <p:nvPicPr>
            <p:cNvPr id="3" name="Picture 2" descr="DSCN1565.JPG"/>
            <p:cNvPicPr>
              <a:picLocks noChangeAspect="1"/>
            </p:cNvPicPr>
            <p:nvPr/>
          </p:nvPicPr>
          <p:blipFill>
            <a:blip r:embed="rId3" cstate="screen"/>
            <a:stretch>
              <a:fillRect/>
            </a:stretch>
          </p:blipFill>
          <p:spPr>
            <a:xfrm>
              <a:off x="5761256" y="1339315"/>
              <a:ext cx="2853478" cy="2140108"/>
            </a:xfrm>
            <a:prstGeom prst="roundRect">
              <a:avLst/>
            </a:prstGeom>
            <a:ln w="38100" cmpd="sng">
              <a:solidFill>
                <a:srgbClr val="000000"/>
              </a:solidFill>
            </a:ln>
          </p:spPr>
        </p:pic>
        <p:sp>
          <p:nvSpPr>
            <p:cNvPr id="8" name="TextBox 7"/>
            <p:cNvSpPr txBox="1"/>
            <p:nvPr/>
          </p:nvSpPr>
          <p:spPr>
            <a:xfrm>
              <a:off x="5272579" y="3461739"/>
              <a:ext cx="3809163" cy="391145"/>
            </a:xfrm>
            <a:prstGeom prst="rect">
              <a:avLst/>
            </a:prstGeom>
            <a:noFill/>
          </p:spPr>
          <p:txBody>
            <a:bodyPr wrap="square">
              <a:spAutoFit/>
            </a:bodyPr>
            <a:lstStyle/>
            <a:p>
              <a:pPr algn="ctr">
                <a:defRPr/>
              </a:pPr>
              <a:r>
                <a:rPr lang="en-US" sz="1800" dirty="0" err="1" smtClean="0">
                  <a:solidFill>
                    <a:schemeClr val="bg1"/>
                  </a:solidFill>
                  <a:latin typeface="Book Antiqua"/>
                  <a:cs typeface="Book Antiqua"/>
                </a:rPr>
                <a:t>Ninfas</a:t>
              </a:r>
              <a:r>
                <a:rPr lang="en-US" sz="1800" dirty="0" smtClean="0">
                  <a:solidFill>
                    <a:schemeClr val="bg1"/>
                  </a:solidFill>
                  <a:latin typeface="Book Antiqua"/>
                  <a:cs typeface="Book Antiqua"/>
                </a:rPr>
                <a:t> </a:t>
              </a:r>
              <a:r>
                <a:rPr lang="en-US" sz="1800" dirty="0" err="1" smtClean="0">
                  <a:solidFill>
                    <a:schemeClr val="bg1"/>
                  </a:solidFill>
                  <a:latin typeface="Book Antiqua"/>
                  <a:cs typeface="Book Antiqua"/>
                </a:rPr>
                <a:t>Parasitadas</a:t>
              </a:r>
              <a:r>
                <a:rPr lang="en-US" sz="1800" dirty="0" smtClean="0">
                  <a:solidFill>
                    <a:schemeClr val="bg1"/>
                  </a:solidFill>
                  <a:latin typeface="Book Antiqua"/>
                  <a:cs typeface="Book Antiqua"/>
                </a:rPr>
                <a:t> de color </a:t>
              </a:r>
              <a:r>
                <a:rPr lang="en-US" sz="1800" dirty="0" err="1" smtClean="0">
                  <a:solidFill>
                    <a:schemeClr val="bg1"/>
                  </a:solidFill>
                  <a:latin typeface="Book Antiqua"/>
                  <a:cs typeface="Book Antiqua"/>
                </a:rPr>
                <a:t>oscuro</a:t>
              </a:r>
              <a:endParaRPr lang="en-US" sz="1800" dirty="0">
                <a:solidFill>
                  <a:schemeClr val="bg1"/>
                </a:solidFill>
                <a:latin typeface="Book Antiqua"/>
                <a:cs typeface="Book Antiqua"/>
              </a:endParaRPr>
            </a:p>
          </p:txBody>
        </p:sp>
      </p:grpSp>
      <p:grpSp>
        <p:nvGrpSpPr>
          <p:cNvPr id="38917" name="Group 14"/>
          <p:cNvGrpSpPr>
            <a:grpSpLocks/>
          </p:cNvGrpSpPr>
          <p:nvPr/>
        </p:nvGrpSpPr>
        <p:grpSpPr bwMode="auto">
          <a:xfrm>
            <a:off x="5128379" y="3463498"/>
            <a:ext cx="3800475" cy="2248932"/>
            <a:chOff x="5145828" y="3975646"/>
            <a:chExt cx="3799780" cy="2247777"/>
          </a:xfrm>
        </p:grpSpPr>
        <p:grpSp>
          <p:nvGrpSpPr>
            <p:cNvPr id="38925" name="Group 13"/>
            <p:cNvGrpSpPr>
              <a:grpSpLocks/>
            </p:cNvGrpSpPr>
            <p:nvPr/>
          </p:nvGrpSpPr>
          <p:grpSpPr bwMode="auto">
            <a:xfrm>
              <a:off x="5145828" y="3975646"/>
              <a:ext cx="3799780" cy="1913742"/>
              <a:chOff x="5145828" y="3975646"/>
              <a:chExt cx="3799780" cy="1913742"/>
            </a:xfrm>
          </p:grpSpPr>
          <p:pic>
            <p:nvPicPr>
              <p:cNvPr id="4" name="Content Placeholder 14" descr="DSCN9843.JPG"/>
              <p:cNvPicPr>
                <a:picLocks noChangeAspect="1"/>
              </p:cNvPicPr>
              <p:nvPr/>
            </p:nvPicPr>
            <p:blipFill>
              <a:blip r:embed="rId4" cstate="email"/>
              <a:srcRect l="13304" r="12698"/>
              <a:stretch>
                <a:fillRect/>
              </a:stretch>
            </p:blipFill>
            <p:spPr>
              <a:xfrm>
                <a:off x="5145828" y="3975646"/>
                <a:ext cx="1888176" cy="1913742"/>
              </a:xfrm>
              <a:prstGeom prst="roundRect">
                <a:avLst/>
              </a:prstGeom>
              <a:ln w="38100" cmpd="sng">
                <a:solidFill>
                  <a:srgbClr val="000000"/>
                </a:solidFill>
              </a:ln>
            </p:spPr>
          </p:pic>
          <p:pic>
            <p:nvPicPr>
              <p:cNvPr id="5" name="Picture 16" descr="DSCN9839.JPG"/>
              <p:cNvPicPr>
                <a:picLocks noChangeAspect="1"/>
              </p:cNvPicPr>
              <p:nvPr/>
            </p:nvPicPr>
            <p:blipFill>
              <a:blip r:embed="rId5" cstate="email"/>
              <a:srcRect l="15972" r="12849"/>
              <a:stretch>
                <a:fillRect/>
              </a:stretch>
            </p:blipFill>
            <p:spPr bwMode="auto">
              <a:xfrm>
                <a:off x="7164309" y="3984177"/>
                <a:ext cx="1781299" cy="1876925"/>
              </a:xfrm>
              <a:prstGeom prst="roundRect">
                <a:avLst/>
              </a:prstGeom>
              <a:noFill/>
              <a:ln w="38100" cmpd="sng">
                <a:solidFill>
                  <a:srgbClr val="000000"/>
                </a:solidFill>
                <a:miter lim="800000"/>
                <a:headEnd/>
                <a:tailEnd/>
              </a:ln>
            </p:spPr>
          </p:pic>
        </p:grpSp>
        <p:sp>
          <p:nvSpPr>
            <p:cNvPr id="9" name="TextBox 8"/>
            <p:cNvSpPr txBox="1"/>
            <p:nvPr/>
          </p:nvSpPr>
          <p:spPr>
            <a:xfrm>
              <a:off x="5213936" y="5854281"/>
              <a:ext cx="3549707" cy="369142"/>
            </a:xfrm>
            <a:prstGeom prst="rect">
              <a:avLst/>
            </a:prstGeom>
            <a:noFill/>
          </p:spPr>
          <p:txBody>
            <a:bodyPr wrap="square">
              <a:spAutoFit/>
            </a:bodyPr>
            <a:lstStyle/>
            <a:p>
              <a:pPr algn="ctr">
                <a:defRPr/>
              </a:pPr>
              <a:r>
                <a:rPr lang="en-US" sz="1800" dirty="0" err="1" smtClean="0">
                  <a:solidFill>
                    <a:schemeClr val="bg1"/>
                  </a:solidFill>
                  <a:latin typeface="Book Antiqua"/>
                  <a:cs typeface="Book Antiqua"/>
                </a:rPr>
                <a:t>Parasitos</a:t>
              </a:r>
              <a:r>
                <a:rPr lang="en-US" sz="1800" dirty="0" smtClean="0">
                  <a:solidFill>
                    <a:schemeClr val="bg1"/>
                  </a:solidFill>
                  <a:latin typeface="Book Antiqua"/>
                  <a:cs typeface="Book Antiqua"/>
                </a:rPr>
                <a:t> son a </a:t>
              </a:r>
              <a:r>
                <a:rPr lang="en-US" sz="1800" dirty="0" err="1" smtClean="0">
                  <a:solidFill>
                    <a:schemeClr val="bg1"/>
                  </a:solidFill>
                  <a:latin typeface="Book Antiqua"/>
                  <a:cs typeface="Book Antiqua"/>
                </a:rPr>
                <a:t>veces</a:t>
              </a:r>
              <a:r>
                <a:rPr lang="en-US" sz="1800" dirty="0" smtClean="0">
                  <a:solidFill>
                    <a:schemeClr val="bg1"/>
                  </a:solidFill>
                  <a:latin typeface="Book Antiqua"/>
                  <a:cs typeface="Book Antiqua"/>
                </a:rPr>
                <a:t> </a:t>
              </a:r>
              <a:r>
                <a:rPr lang="en-US" sz="1800" dirty="0" err="1" smtClean="0">
                  <a:solidFill>
                    <a:schemeClr val="bg1"/>
                  </a:solidFill>
                  <a:latin typeface="Book Antiqua"/>
                  <a:cs typeface="Book Antiqua"/>
                </a:rPr>
                <a:t>visibles</a:t>
              </a:r>
              <a:endParaRPr lang="en-US" sz="1800" dirty="0">
                <a:solidFill>
                  <a:schemeClr val="bg1"/>
                </a:solidFill>
                <a:latin typeface="Book Antiqua"/>
                <a:cs typeface="Book Antiqua"/>
              </a:endParaRPr>
            </a:p>
          </p:txBody>
        </p:sp>
      </p:grpSp>
      <p:pic>
        <p:nvPicPr>
          <p:cNvPr id="12" name="Picture 11" descr="DSCN3252.JPG"/>
          <p:cNvPicPr>
            <a:picLocks noChangeAspect="1"/>
          </p:cNvPicPr>
          <p:nvPr/>
        </p:nvPicPr>
        <p:blipFill>
          <a:blip r:embed="rId6" cstate="print"/>
          <a:stretch>
            <a:fillRect/>
          </a:stretch>
        </p:blipFill>
        <p:spPr>
          <a:xfrm>
            <a:off x="230542" y="3551241"/>
            <a:ext cx="2618092" cy="1963569"/>
          </a:xfrm>
          <a:prstGeom prst="roundRect">
            <a:avLst/>
          </a:prstGeom>
          <a:ln w="38100" cmpd="sng">
            <a:solidFill>
              <a:srgbClr val="000000"/>
            </a:solidFill>
          </a:ln>
        </p:spPr>
      </p:pic>
      <p:pic>
        <p:nvPicPr>
          <p:cNvPr id="13" name="Picture 12" descr="DSCN7375.JPG"/>
          <p:cNvPicPr>
            <a:picLocks noChangeAspect="1"/>
          </p:cNvPicPr>
          <p:nvPr/>
        </p:nvPicPr>
        <p:blipFill>
          <a:blip r:embed="rId7" cstate="print"/>
          <a:stretch>
            <a:fillRect/>
          </a:stretch>
        </p:blipFill>
        <p:spPr>
          <a:xfrm>
            <a:off x="247250" y="1056650"/>
            <a:ext cx="2624187" cy="1968140"/>
          </a:xfrm>
          <a:prstGeom prst="roundRect">
            <a:avLst/>
          </a:prstGeom>
          <a:ln w="38100" cmpd="sng">
            <a:solidFill>
              <a:srgbClr val="000000"/>
            </a:solidFill>
          </a:ln>
        </p:spPr>
      </p:pic>
      <p:cxnSp>
        <p:nvCxnSpPr>
          <p:cNvPr id="17" name="Straight Arrow Connector 16"/>
          <p:cNvCxnSpPr/>
          <p:nvPr/>
        </p:nvCxnSpPr>
        <p:spPr>
          <a:xfrm flipH="1">
            <a:off x="2398713" y="1895475"/>
            <a:ext cx="331787" cy="47625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a:off x="8094663" y="995363"/>
            <a:ext cx="331787" cy="47625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a:off x="2093913" y="4100513"/>
            <a:ext cx="331787" cy="47783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3004488" y="1074962"/>
            <a:ext cx="2292266" cy="1938992"/>
          </a:xfrm>
          <a:prstGeom prst="rect">
            <a:avLst/>
          </a:prstGeom>
        </p:spPr>
        <p:txBody>
          <a:bodyPr wrap="square">
            <a:spAutoFit/>
          </a:bodyPr>
          <a:lstStyle/>
          <a:p>
            <a:r>
              <a:rPr lang="es-ES_tradnl" dirty="0">
                <a:solidFill>
                  <a:schemeClr val="bg1"/>
                </a:solidFill>
                <a:latin typeface="Book Antiqua"/>
                <a:cs typeface="Book Antiqua"/>
              </a:rPr>
              <a:t>Los parásitos adultos que han </a:t>
            </a:r>
            <a:r>
              <a:rPr lang="es-ES_tradnl" dirty="0" smtClean="0">
                <a:solidFill>
                  <a:schemeClr val="bg1"/>
                </a:solidFill>
                <a:latin typeface="Book Antiqua"/>
                <a:cs typeface="Book Antiqua"/>
              </a:rPr>
              <a:t>salido y  </a:t>
            </a:r>
            <a:r>
              <a:rPr lang="es-ES_tradnl" dirty="0">
                <a:solidFill>
                  <a:schemeClr val="bg1"/>
                </a:solidFill>
                <a:latin typeface="Book Antiqua"/>
                <a:cs typeface="Book Antiqua"/>
              </a:rPr>
              <a:t>dejan un agujero circular</a:t>
            </a:r>
            <a:endParaRPr lang="en-US" dirty="0">
              <a:solidFill>
                <a:schemeClr val="bg1"/>
              </a:solidFill>
              <a:latin typeface="Book Antiqua"/>
              <a:cs typeface="Book Antiqua"/>
            </a:endParaRPr>
          </a:p>
        </p:txBody>
      </p:sp>
      <p:sp>
        <p:nvSpPr>
          <p:cNvPr id="7" name="Rectangle 6"/>
          <p:cNvSpPr/>
          <p:nvPr/>
        </p:nvSpPr>
        <p:spPr>
          <a:xfrm>
            <a:off x="2924075" y="3381155"/>
            <a:ext cx="2205588" cy="2246769"/>
          </a:xfrm>
          <a:prstGeom prst="rect">
            <a:avLst/>
          </a:prstGeom>
        </p:spPr>
        <p:txBody>
          <a:bodyPr wrap="square">
            <a:spAutoFit/>
          </a:bodyPr>
          <a:lstStyle/>
          <a:p>
            <a:r>
              <a:rPr lang="es-ES_tradnl" dirty="0">
                <a:solidFill>
                  <a:srgbClr val="FFFFFF"/>
                </a:solidFill>
                <a:latin typeface="Book Antiqua"/>
                <a:cs typeface="Book Antiqua"/>
              </a:rPr>
              <a:t>Agujero rasgado </a:t>
            </a:r>
            <a:r>
              <a:rPr lang="es-ES_tradnl" dirty="0" smtClean="0">
                <a:solidFill>
                  <a:srgbClr val="FFFFFF"/>
                </a:solidFill>
                <a:latin typeface="Book Antiqua"/>
                <a:cs typeface="Book Antiqua"/>
              </a:rPr>
              <a:t>por la mosca </a:t>
            </a:r>
            <a:r>
              <a:rPr lang="es-ES_tradnl" dirty="0">
                <a:solidFill>
                  <a:srgbClr val="FFFFFF"/>
                </a:solidFill>
                <a:latin typeface="Book Antiqua"/>
                <a:cs typeface="Book Antiqua"/>
              </a:rPr>
              <a:t>adulta </a:t>
            </a:r>
            <a:r>
              <a:rPr lang="es-ES_tradnl" dirty="0" smtClean="0">
                <a:solidFill>
                  <a:srgbClr val="FFFFFF"/>
                </a:solidFill>
                <a:latin typeface="Book Antiqua"/>
                <a:cs typeface="Book Antiqua"/>
              </a:rPr>
              <a:t>emergida</a:t>
            </a:r>
          </a:p>
          <a:p>
            <a:r>
              <a:rPr lang="es-ES_tradnl" dirty="0" smtClean="0">
                <a:solidFill>
                  <a:srgbClr val="FFFFFF"/>
                </a:solidFill>
                <a:latin typeface="Book Antiqua"/>
                <a:cs typeface="Book Antiqua"/>
              </a:rPr>
              <a:t>No Parasitada</a:t>
            </a:r>
          </a:p>
          <a:p>
            <a:endParaRPr lang="en-US" sz="2000" dirty="0">
              <a:solidFill>
                <a:srgbClr val="FFFFFF"/>
              </a:solidFill>
              <a:latin typeface="Book Antiqua"/>
              <a:cs typeface="Book Antiqua"/>
            </a:endParaRPr>
          </a:p>
        </p:txBody>
      </p:sp>
    </p:spTree>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396875" y="222250"/>
            <a:ext cx="8291513" cy="923925"/>
          </a:xfrm>
        </p:spPr>
        <p:txBody>
          <a:bodyPr/>
          <a:lstStyle/>
          <a:p>
            <a:pPr eaLnBrk="1" hangingPunct="1"/>
            <a:r>
              <a:rPr lang="en-US" altLang="en-US" sz="4000" dirty="0" err="1" smtClean="0">
                <a:latin typeface="Book Antiqua"/>
                <a:cs typeface="Book Antiqua"/>
              </a:rPr>
              <a:t>Predatores</a:t>
            </a:r>
            <a:r>
              <a:rPr lang="en-US" altLang="en-US" sz="4000" dirty="0" smtClean="0">
                <a:latin typeface="Book Antiqua"/>
                <a:cs typeface="Book Antiqua"/>
              </a:rPr>
              <a:t> de </a:t>
            </a:r>
            <a:r>
              <a:rPr lang="en-US" altLang="en-US" sz="4000" dirty="0" err="1" smtClean="0">
                <a:latin typeface="Book Antiqua"/>
                <a:cs typeface="Book Antiqua"/>
              </a:rPr>
              <a:t>Mosca</a:t>
            </a:r>
            <a:r>
              <a:rPr lang="en-US" altLang="en-US" sz="4000" dirty="0" smtClean="0">
                <a:latin typeface="Book Antiqua"/>
                <a:cs typeface="Book Antiqua"/>
              </a:rPr>
              <a:t> Blanca</a:t>
            </a:r>
          </a:p>
        </p:txBody>
      </p:sp>
      <p:sp>
        <p:nvSpPr>
          <p:cNvPr id="39939" name="TextBox 8"/>
          <p:cNvSpPr txBox="1">
            <a:spLocks noChangeArrowheads="1"/>
          </p:cNvSpPr>
          <p:nvPr/>
        </p:nvSpPr>
        <p:spPr bwMode="auto">
          <a:xfrm>
            <a:off x="128588" y="6053138"/>
            <a:ext cx="6696075"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bg1"/>
                </a:solidFill>
                <a:latin typeface="Calibri" pitchFamily="34" charset="0"/>
              </a:defRPr>
            </a:lvl1pPr>
            <a:lvl2pPr marL="742950" indent="-285750" eaLnBrk="0" hangingPunct="0">
              <a:spcBef>
                <a:spcPct val="20000"/>
              </a:spcBef>
              <a:buFont typeface="Arial" charset="0"/>
              <a:buChar char="–"/>
              <a:defRPr sz="2800">
                <a:solidFill>
                  <a:schemeClr val="bg1"/>
                </a:solidFill>
                <a:latin typeface="Calibri" pitchFamily="34" charset="0"/>
              </a:defRPr>
            </a:lvl2pPr>
            <a:lvl3pPr marL="1143000" indent="-228600" eaLnBrk="0" hangingPunct="0">
              <a:spcBef>
                <a:spcPct val="20000"/>
              </a:spcBef>
              <a:buFont typeface="Arial" charset="0"/>
              <a:buChar char="•"/>
              <a:defRPr sz="2400">
                <a:solidFill>
                  <a:schemeClr val="bg1"/>
                </a:solidFill>
                <a:latin typeface="Calibri" pitchFamily="34" charset="0"/>
              </a:defRPr>
            </a:lvl3pPr>
            <a:lvl4pPr marL="1600200" indent="-228600" eaLnBrk="0" hangingPunct="0">
              <a:spcBef>
                <a:spcPct val="20000"/>
              </a:spcBef>
              <a:buFont typeface="Arial" charset="0"/>
              <a:buChar char="–"/>
              <a:defRPr sz="2000">
                <a:solidFill>
                  <a:schemeClr val="bg1"/>
                </a:solidFill>
                <a:latin typeface="Calibri" pitchFamily="34" charset="0"/>
              </a:defRPr>
            </a:lvl4pPr>
            <a:lvl5pPr marL="2057400" indent="-228600" eaLnBrk="0" hangingPunct="0">
              <a:spcBef>
                <a:spcPct val="20000"/>
              </a:spcBef>
              <a:buFont typeface="Arial" charset="0"/>
              <a:buChar char="»"/>
              <a:defRPr sz="2000">
                <a:solidFill>
                  <a:schemeClr val="bg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bg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bg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bg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bg1"/>
                </a:solidFill>
                <a:latin typeface="Calibri" pitchFamily="34" charset="0"/>
              </a:defRPr>
            </a:lvl9pPr>
          </a:lstStyle>
          <a:p>
            <a:pPr eaLnBrk="1" hangingPunct="1">
              <a:spcBef>
                <a:spcPct val="0"/>
              </a:spcBef>
              <a:buFontTx/>
              <a:buNone/>
            </a:pPr>
            <a:r>
              <a:rPr lang="en-US" altLang="en-US" sz="800">
                <a:latin typeface="Arial" charset="0"/>
              </a:rPr>
              <a:t>Photos:</a:t>
            </a:r>
          </a:p>
          <a:p>
            <a:pPr eaLnBrk="1" hangingPunct="1">
              <a:spcBef>
                <a:spcPct val="0"/>
              </a:spcBef>
              <a:buFontTx/>
              <a:buNone/>
            </a:pPr>
            <a:r>
              <a:rPr lang="en-US" altLang="en-US" sz="800">
                <a:latin typeface="Arial" charset="0"/>
              </a:rPr>
              <a:t>Gyorgy Csoka, Hungary Forest Research Institute, www.bugwood.org, #5410810; Forest &amp; Kim Starr, Starr Environmental, www.bugwood.org, #5219057</a:t>
            </a:r>
          </a:p>
          <a:p>
            <a:pPr eaLnBrk="1" hangingPunct="1">
              <a:spcBef>
                <a:spcPct val="0"/>
              </a:spcBef>
              <a:buFontTx/>
              <a:buNone/>
            </a:pPr>
            <a:r>
              <a:rPr lang="en-US" altLang="en-US" sz="800">
                <a:latin typeface="Arial" charset="0"/>
              </a:rPr>
              <a:t>Lance Osborne, UF/IFAS, Mid-Florida Research and Education Center; Lacewing larva –  USDA ARS Photo Unit, USDA Agricultural Research Service, www.bugwood.org, #1323013; Lacewing eggs – Lyle Buss, University of Florida</a:t>
            </a:r>
          </a:p>
        </p:txBody>
      </p:sp>
      <p:pic>
        <p:nvPicPr>
          <p:cNvPr id="18" name="Picture 4" descr="DSCN1448.JPG"/>
          <p:cNvPicPr>
            <a:picLocks noChangeAspect="1"/>
          </p:cNvPicPr>
          <p:nvPr/>
        </p:nvPicPr>
        <p:blipFill>
          <a:blip r:embed="rId3" cstate="print"/>
          <a:stretch>
            <a:fillRect/>
          </a:stretch>
        </p:blipFill>
        <p:spPr bwMode="auto">
          <a:xfrm>
            <a:off x="439560" y="3654261"/>
            <a:ext cx="2402909" cy="1828800"/>
          </a:xfrm>
          <a:prstGeom prst="roundRect">
            <a:avLst/>
          </a:prstGeom>
          <a:noFill/>
          <a:ln w="38100" cmpd="sng">
            <a:solidFill>
              <a:srgbClr val="000000"/>
            </a:solidFill>
            <a:miter lim="800000"/>
            <a:headEnd/>
            <a:tailEnd/>
          </a:ln>
        </p:spPr>
      </p:pic>
      <p:pic>
        <p:nvPicPr>
          <p:cNvPr id="22" name="Picture 10" descr="F:\photos Feb 08\Temporary File Cache\Singhiella simplex\whitefly pred\Harmonia axyridis ID#E2007-8492-3\DSCN1580.JPG"/>
          <p:cNvPicPr>
            <a:picLocks noChangeAspect="1" noChangeArrowheads="1"/>
          </p:cNvPicPr>
          <p:nvPr/>
        </p:nvPicPr>
        <p:blipFill rotWithShape="1">
          <a:blip r:embed="rId4" cstate="print"/>
          <a:srcRect r="1231"/>
          <a:stretch/>
        </p:blipFill>
        <p:spPr bwMode="auto">
          <a:xfrm>
            <a:off x="451692" y="1631242"/>
            <a:ext cx="2287618" cy="1828800"/>
          </a:xfrm>
          <a:prstGeom prst="roundRect">
            <a:avLst/>
          </a:prstGeom>
          <a:noFill/>
          <a:ln w="38100" cmpd="sng">
            <a:solidFill>
              <a:srgbClr val="000000"/>
            </a:solidFill>
          </a:ln>
        </p:spPr>
      </p:pic>
      <p:pic>
        <p:nvPicPr>
          <p:cNvPr id="16" name="Picture 6" descr="J:\Nepasphis oculata adults_larvae.jpg"/>
          <p:cNvPicPr>
            <a:picLocks noChangeAspect="1" noChangeArrowheads="1"/>
          </p:cNvPicPr>
          <p:nvPr/>
        </p:nvPicPr>
        <p:blipFill rotWithShape="1">
          <a:blip r:embed="rId5" cstate="print">
            <a:lum bright="20000" contrast="30000"/>
          </a:blip>
          <a:srcRect l="8032" t="29312" r="23047"/>
          <a:stretch/>
        </p:blipFill>
        <p:spPr bwMode="auto">
          <a:xfrm>
            <a:off x="3282029" y="3654261"/>
            <a:ext cx="2377440" cy="1828800"/>
          </a:xfrm>
          <a:prstGeom prst="roundRect">
            <a:avLst/>
          </a:prstGeom>
          <a:noFill/>
          <a:ln w="38100" cmpd="sng">
            <a:solidFill>
              <a:srgbClr val="000000"/>
            </a:solidFill>
          </a:ln>
        </p:spPr>
      </p:pic>
      <p:pic>
        <p:nvPicPr>
          <p:cNvPr id="27" name="Picture 2" descr="L:\Photos 11-10\Homoptera\Whitefly\Aleurodicus rugioperculatus\predator-Delphastus\DSCN7366.JPG"/>
          <p:cNvPicPr>
            <a:picLocks noChangeAspect="1" noChangeArrowheads="1"/>
          </p:cNvPicPr>
          <p:nvPr/>
        </p:nvPicPr>
        <p:blipFill>
          <a:blip r:embed="rId6" cstate="print"/>
          <a:stretch>
            <a:fillRect/>
          </a:stretch>
        </p:blipFill>
        <p:spPr bwMode="auto">
          <a:xfrm>
            <a:off x="3219527" y="1631242"/>
            <a:ext cx="2438400" cy="1828800"/>
          </a:xfrm>
          <a:prstGeom prst="roundRect">
            <a:avLst/>
          </a:prstGeom>
          <a:noFill/>
          <a:ln w="38100" cmpd="sng">
            <a:solidFill>
              <a:srgbClr val="000000"/>
            </a:solidFill>
          </a:ln>
        </p:spPr>
      </p:pic>
      <p:pic>
        <p:nvPicPr>
          <p:cNvPr id="29" name="Picture 8" descr="lacewing larvae"/>
          <p:cNvPicPr>
            <a:picLocks noChangeAspect="1" noChangeArrowheads="1"/>
          </p:cNvPicPr>
          <p:nvPr/>
        </p:nvPicPr>
        <p:blipFill>
          <a:blip r:embed="rId7" cstate="print"/>
          <a:stretch>
            <a:fillRect/>
          </a:stretch>
        </p:blipFill>
        <p:spPr bwMode="auto">
          <a:xfrm rot="16200000">
            <a:off x="6486564" y="1269536"/>
            <a:ext cx="1828800" cy="2582692"/>
          </a:xfrm>
          <a:prstGeom prst="roundRect">
            <a:avLst>
              <a:gd name="adj" fmla="val 8594"/>
            </a:avLst>
          </a:prstGeom>
          <a:solidFill>
            <a:srgbClr val="FFFFFF">
              <a:shade val="85000"/>
            </a:srgbClr>
          </a:solidFill>
          <a:ln w="38100" cmpd="sng">
            <a:solidFill>
              <a:srgbClr val="000000"/>
            </a:solidFill>
          </a:ln>
          <a:effectLst/>
        </p:spPr>
      </p:pic>
      <p:pic>
        <p:nvPicPr>
          <p:cNvPr id="30" name="Picture 29" descr="green lacewing eggs-Buss1.jpg"/>
          <p:cNvPicPr>
            <a:picLocks noChangeAspect="1"/>
          </p:cNvPicPr>
          <p:nvPr/>
        </p:nvPicPr>
        <p:blipFill>
          <a:blip r:embed="rId8" cstate="print"/>
          <a:stretch>
            <a:fillRect/>
          </a:stretch>
        </p:blipFill>
        <p:spPr>
          <a:xfrm>
            <a:off x="6099029" y="3686329"/>
            <a:ext cx="2605410" cy="1828800"/>
          </a:xfrm>
          <a:prstGeom prst="roundRect">
            <a:avLst>
              <a:gd name="adj" fmla="val 8594"/>
            </a:avLst>
          </a:prstGeom>
          <a:solidFill>
            <a:srgbClr val="FFFFFF">
              <a:shade val="85000"/>
            </a:srgbClr>
          </a:solidFill>
          <a:ln w="38100" cmpd="sng">
            <a:solidFill>
              <a:srgbClr val="000000"/>
            </a:solidFill>
          </a:ln>
          <a:effectLst/>
        </p:spPr>
      </p:pic>
    </p:spTree>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Content Placeholder 3"/>
          <p:cNvSpPr>
            <a:spLocks noGrp="1"/>
          </p:cNvSpPr>
          <p:nvPr>
            <p:ph idx="1"/>
          </p:nvPr>
        </p:nvSpPr>
        <p:spPr>
          <a:xfrm>
            <a:off x="217217" y="1353636"/>
            <a:ext cx="8788934" cy="4328290"/>
          </a:xfrm>
        </p:spPr>
        <p:txBody>
          <a:bodyPr/>
          <a:lstStyle/>
          <a:p>
            <a:pPr marL="0" indent="0">
              <a:buNone/>
            </a:pPr>
            <a:r>
              <a:rPr lang="es-ES_tradnl" dirty="0" smtClean="0"/>
              <a:t>                         </a:t>
            </a:r>
            <a:r>
              <a:rPr lang="es-ES_tradnl" dirty="0" smtClean="0">
                <a:latin typeface="Book Antiqua"/>
                <a:cs typeface="Book Antiqua"/>
              </a:rPr>
              <a:t> Jabones </a:t>
            </a:r>
            <a:r>
              <a:rPr lang="es-ES_tradnl" dirty="0">
                <a:latin typeface="Book Antiqua"/>
                <a:cs typeface="Book Antiqua"/>
              </a:rPr>
              <a:t>y aceites</a:t>
            </a:r>
            <a:endParaRPr lang="en-US" dirty="0">
              <a:latin typeface="Book Antiqua"/>
              <a:cs typeface="Book Antiqua"/>
            </a:endParaRPr>
          </a:p>
          <a:p>
            <a:pPr lvl="0"/>
            <a:r>
              <a:rPr lang="es-ES_tradnl" dirty="0">
                <a:latin typeface="Book Antiqua"/>
                <a:cs typeface="Book Antiqua"/>
              </a:rPr>
              <a:t>Aceite hortícola o jabón insecticida</a:t>
            </a:r>
            <a:endParaRPr lang="en-US" dirty="0">
              <a:latin typeface="Book Antiqua"/>
              <a:cs typeface="Book Antiqua"/>
            </a:endParaRPr>
          </a:p>
          <a:p>
            <a:pPr marL="0" indent="0">
              <a:buNone/>
            </a:pPr>
            <a:r>
              <a:rPr lang="es-ES_tradnl" dirty="0" smtClean="0">
                <a:latin typeface="Book Antiqua"/>
                <a:cs typeface="Book Antiqua"/>
              </a:rPr>
              <a:t>     </a:t>
            </a:r>
            <a:r>
              <a:rPr lang="es-ES_tradnl" sz="2800" dirty="0" smtClean="0">
                <a:latin typeface="Book Antiqua"/>
                <a:cs typeface="Book Antiqua"/>
              </a:rPr>
              <a:t> - </a:t>
            </a:r>
            <a:r>
              <a:rPr lang="es-ES_tradnl" sz="2800" dirty="0">
                <a:latin typeface="Book Antiqua"/>
                <a:cs typeface="Book Antiqua"/>
              </a:rPr>
              <a:t>En esencia sofoca la plaga</a:t>
            </a:r>
            <a:endParaRPr lang="en-US" sz="2800" dirty="0">
              <a:latin typeface="Book Antiqua"/>
              <a:cs typeface="Book Antiqua"/>
            </a:endParaRPr>
          </a:p>
          <a:p>
            <a:pPr lvl="0"/>
            <a:r>
              <a:rPr lang="es-ES_tradnl" dirty="0">
                <a:latin typeface="Book Antiqua"/>
                <a:cs typeface="Book Antiqua"/>
              </a:rPr>
              <a:t>Actúa por contacto, por lo que es necesaria una cobertura completa</a:t>
            </a:r>
            <a:endParaRPr lang="en-US" dirty="0">
              <a:latin typeface="Book Antiqua"/>
              <a:cs typeface="Book Antiqua"/>
            </a:endParaRPr>
          </a:p>
          <a:p>
            <a:pPr lvl="0"/>
            <a:r>
              <a:rPr lang="es-ES_tradnl" dirty="0">
                <a:latin typeface="Book Antiqua"/>
                <a:cs typeface="Book Antiqua"/>
              </a:rPr>
              <a:t>Repetir aplicaciones cada 7-10 días</a:t>
            </a:r>
            <a:endParaRPr lang="en-US" dirty="0">
              <a:latin typeface="Book Antiqua"/>
              <a:cs typeface="Book Antiqua"/>
            </a:endParaRPr>
          </a:p>
          <a:p>
            <a:pPr lvl="0"/>
            <a:r>
              <a:rPr lang="es-ES_tradnl" dirty="0">
                <a:latin typeface="Book Antiqua"/>
                <a:cs typeface="Book Antiqua"/>
              </a:rPr>
              <a:t>La </a:t>
            </a:r>
            <a:r>
              <a:rPr lang="es-ES_tradnl" dirty="0" err="1">
                <a:latin typeface="Book Antiqua"/>
                <a:cs typeface="Book Antiqua"/>
              </a:rPr>
              <a:t>fitotoxicidad</a:t>
            </a:r>
            <a:r>
              <a:rPr lang="es-ES_tradnl" dirty="0">
                <a:latin typeface="Book Antiqua"/>
                <a:cs typeface="Book Antiqua"/>
              </a:rPr>
              <a:t> (tejido quemado de las hojas) puede ocurrir bajo altas temperaturas</a:t>
            </a:r>
            <a:endParaRPr lang="en-US" dirty="0">
              <a:latin typeface="Book Antiqua"/>
              <a:cs typeface="Book Antiqua"/>
            </a:endParaRPr>
          </a:p>
          <a:p>
            <a:pPr marL="0" indent="0" eaLnBrk="1" hangingPunct="1">
              <a:buNone/>
            </a:pPr>
            <a:endParaRPr lang="en-US" altLang="en-US" dirty="0" smtClean="0"/>
          </a:p>
        </p:txBody>
      </p:sp>
      <p:sp>
        <p:nvSpPr>
          <p:cNvPr id="40963" name="Title 1"/>
          <p:cNvSpPr>
            <a:spLocks noGrp="1"/>
          </p:cNvSpPr>
          <p:nvPr>
            <p:ph type="title"/>
          </p:nvPr>
        </p:nvSpPr>
        <p:spPr>
          <a:xfrm>
            <a:off x="457200" y="183827"/>
            <a:ext cx="8229600" cy="1153097"/>
          </a:xfrm>
        </p:spPr>
        <p:txBody>
          <a:bodyPr/>
          <a:lstStyle/>
          <a:p>
            <a:pPr eaLnBrk="1" hangingPunct="1"/>
            <a:r>
              <a:rPr lang="en-US" altLang="en-US" sz="4000" dirty="0" err="1" smtClean="0">
                <a:latin typeface="Book Antiqua"/>
                <a:cs typeface="Book Antiqua"/>
              </a:rPr>
              <a:t>Manejo</a:t>
            </a:r>
            <a:r>
              <a:rPr lang="en-US" altLang="en-US" sz="4000" dirty="0" smtClean="0">
                <a:latin typeface="Book Antiqua"/>
                <a:cs typeface="Book Antiqua"/>
              </a:rPr>
              <a:t> de </a:t>
            </a:r>
            <a:r>
              <a:rPr lang="en-US" altLang="en-US" sz="4000" dirty="0" err="1" smtClean="0">
                <a:latin typeface="Book Antiqua"/>
                <a:cs typeface="Book Antiqua"/>
              </a:rPr>
              <a:t>las</a:t>
            </a:r>
            <a:r>
              <a:rPr lang="en-US" altLang="en-US" sz="4000" dirty="0" smtClean="0">
                <a:latin typeface="Book Antiqua"/>
                <a:cs typeface="Book Antiqua"/>
              </a:rPr>
              <a:t> </a:t>
            </a:r>
            <a:r>
              <a:rPr lang="en-US" altLang="en-US" sz="4000" dirty="0" err="1" smtClean="0">
                <a:latin typeface="Book Antiqua"/>
                <a:cs typeface="Book Antiqua"/>
              </a:rPr>
              <a:t>Moscas</a:t>
            </a:r>
            <a:r>
              <a:rPr lang="en-US" altLang="en-US" sz="4000" dirty="0" smtClean="0">
                <a:latin typeface="Book Antiqua"/>
                <a:cs typeface="Book Antiqua"/>
              </a:rPr>
              <a:t> </a:t>
            </a:r>
            <a:r>
              <a:rPr lang="en-US" altLang="en-US" sz="4000" dirty="0" err="1" smtClean="0">
                <a:latin typeface="Book Antiqua"/>
                <a:cs typeface="Book Antiqua"/>
              </a:rPr>
              <a:t>Blancas</a:t>
            </a:r>
            <a:r>
              <a:rPr lang="en-US" altLang="en-US" sz="4000" dirty="0" smtClean="0">
                <a:latin typeface="Book Antiqua"/>
                <a:cs typeface="Book Antiqua"/>
              </a:rPr>
              <a:t> </a:t>
            </a:r>
            <a:br>
              <a:rPr lang="en-US" altLang="en-US" sz="4000" dirty="0" smtClean="0">
                <a:latin typeface="Book Antiqua"/>
                <a:cs typeface="Book Antiqua"/>
              </a:rPr>
            </a:br>
            <a:r>
              <a:rPr lang="en-US" altLang="en-US" sz="4000" dirty="0" smtClean="0">
                <a:latin typeface="Book Antiqua"/>
                <a:cs typeface="Book Antiqua"/>
              </a:rPr>
              <a:t>Control </a:t>
            </a:r>
            <a:r>
              <a:rPr lang="en-US" altLang="en-US" sz="4000" dirty="0" err="1" smtClean="0">
                <a:latin typeface="Book Antiqua"/>
                <a:cs typeface="Book Antiqua"/>
              </a:rPr>
              <a:t>Quimico</a:t>
            </a:r>
            <a:endParaRPr lang="en-US" altLang="en-US" sz="4000" dirty="0" smtClean="0">
              <a:latin typeface="Book Antiqua"/>
              <a:cs typeface="Book Antiqua"/>
            </a:endParaRPr>
          </a:p>
        </p:txBody>
      </p:sp>
    </p:spTree>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17500" y="1586816"/>
            <a:ext cx="8602663" cy="4327525"/>
          </a:xfrm>
        </p:spPr>
        <p:txBody>
          <a:bodyPr rtlCol="0">
            <a:normAutofit fontScale="85000" lnSpcReduction="20000"/>
          </a:bodyPr>
          <a:lstStyle/>
          <a:p>
            <a:pPr marL="0" indent="0">
              <a:buNone/>
            </a:pPr>
            <a:r>
              <a:rPr lang="es-ES_tradnl" dirty="0" smtClean="0"/>
              <a:t>                                             Insecticidas</a:t>
            </a:r>
            <a:endParaRPr lang="en-US" dirty="0"/>
          </a:p>
          <a:p>
            <a:r>
              <a:rPr lang="es-ES_tradnl" dirty="0" smtClean="0">
                <a:latin typeface="Book Antiqua"/>
                <a:cs typeface="Book Antiqua"/>
              </a:rPr>
              <a:t>A </a:t>
            </a:r>
            <a:r>
              <a:rPr lang="es-ES_tradnl" dirty="0">
                <a:latin typeface="Book Antiqua"/>
                <a:cs typeface="Book Antiqua"/>
              </a:rPr>
              <a:t>veces es importante en el manejo temprano de una plaga</a:t>
            </a:r>
            <a:endParaRPr lang="en-US" dirty="0">
              <a:latin typeface="Book Antiqua"/>
              <a:cs typeface="Book Antiqua"/>
            </a:endParaRPr>
          </a:p>
          <a:p>
            <a:r>
              <a:rPr lang="es-ES_tradnl" dirty="0" smtClean="0">
                <a:latin typeface="Book Antiqua"/>
                <a:cs typeface="Book Antiqua"/>
              </a:rPr>
              <a:t>Puede </a:t>
            </a:r>
            <a:r>
              <a:rPr lang="es-ES_tradnl" dirty="0">
                <a:latin typeface="Book Antiqua"/>
                <a:cs typeface="Book Antiqua"/>
              </a:rPr>
              <a:t>afectar a enemigos naturales</a:t>
            </a:r>
            <a:endParaRPr lang="en-US" dirty="0">
              <a:latin typeface="Book Antiqua"/>
              <a:cs typeface="Book Antiqua"/>
            </a:endParaRPr>
          </a:p>
          <a:p>
            <a:r>
              <a:rPr lang="es-ES_tradnl" dirty="0" smtClean="0">
                <a:latin typeface="Book Antiqua"/>
                <a:cs typeface="Book Antiqua"/>
              </a:rPr>
              <a:t>El </a:t>
            </a:r>
            <a:r>
              <a:rPr lang="es-ES_tradnl" dirty="0">
                <a:latin typeface="Book Antiqua"/>
                <a:cs typeface="Book Antiqua"/>
              </a:rPr>
              <a:t>uso indebido o excesivo puede causar problemas tales como resistencia a insecticidas, problemas secundarios de plagas, contaminación ambiental y daño a otros organismos</a:t>
            </a:r>
            <a:endParaRPr lang="en-US" dirty="0">
              <a:latin typeface="Book Antiqua"/>
              <a:cs typeface="Book Antiqua"/>
            </a:endParaRPr>
          </a:p>
          <a:p>
            <a:r>
              <a:rPr lang="es-ES_tradnl" dirty="0" smtClean="0">
                <a:latin typeface="Book Antiqua"/>
                <a:cs typeface="Book Antiqua"/>
              </a:rPr>
              <a:t>Siga </a:t>
            </a:r>
            <a:r>
              <a:rPr lang="es-ES_tradnl" dirty="0">
                <a:latin typeface="Book Antiqua"/>
                <a:cs typeface="Book Antiqua"/>
              </a:rPr>
              <a:t>las instrucciones de la etiqueta - El sitio y el método de aplicación deben estar en la etiqueta (por ejemplo, jardines, vivero, etc.)</a:t>
            </a:r>
            <a:endParaRPr lang="en-US" dirty="0">
              <a:latin typeface="Book Antiqua"/>
              <a:cs typeface="Book Antiqua"/>
            </a:endParaRPr>
          </a:p>
          <a:p>
            <a:pPr marL="457200" lvl="1" indent="0" eaLnBrk="1" fontAlgn="auto" hangingPunct="1">
              <a:spcAft>
                <a:spcPts val="0"/>
              </a:spcAft>
              <a:buNone/>
              <a:defRPr/>
            </a:pPr>
            <a:endParaRPr lang="en-US" dirty="0" smtClean="0">
              <a:cs typeface="Arial" charset="0"/>
            </a:endParaRPr>
          </a:p>
          <a:p>
            <a:pPr eaLnBrk="1" fontAlgn="auto" hangingPunct="1">
              <a:spcAft>
                <a:spcPts val="0"/>
              </a:spcAft>
              <a:buFont typeface="Arial" pitchFamily="34" charset="0"/>
              <a:buChar char="•"/>
              <a:defRPr/>
            </a:pPr>
            <a:endParaRPr lang="en-US" dirty="0"/>
          </a:p>
        </p:txBody>
      </p:sp>
      <p:sp>
        <p:nvSpPr>
          <p:cNvPr id="41987" name="Title 1"/>
          <p:cNvSpPr>
            <a:spLocks noGrp="1"/>
          </p:cNvSpPr>
          <p:nvPr>
            <p:ph type="title"/>
          </p:nvPr>
        </p:nvSpPr>
        <p:spPr/>
        <p:txBody>
          <a:bodyPr/>
          <a:lstStyle/>
          <a:p>
            <a:pPr eaLnBrk="1" hangingPunct="1"/>
            <a:r>
              <a:rPr lang="en-US" altLang="en-US" sz="4000" dirty="0" err="1" smtClean="0">
                <a:latin typeface="Book Antiqua"/>
                <a:cs typeface="Book Antiqua"/>
              </a:rPr>
              <a:t>Manejo</a:t>
            </a:r>
            <a:r>
              <a:rPr lang="en-US" altLang="en-US" sz="4000" dirty="0" smtClean="0">
                <a:latin typeface="Book Antiqua"/>
                <a:cs typeface="Book Antiqua"/>
              </a:rPr>
              <a:t> de </a:t>
            </a:r>
            <a:r>
              <a:rPr lang="en-US" altLang="en-US" sz="4000" dirty="0" err="1" smtClean="0">
                <a:latin typeface="Book Antiqua"/>
                <a:cs typeface="Book Antiqua"/>
              </a:rPr>
              <a:t>Moscas</a:t>
            </a:r>
            <a:r>
              <a:rPr lang="en-US" altLang="en-US" sz="4000" dirty="0" smtClean="0">
                <a:latin typeface="Book Antiqua"/>
                <a:cs typeface="Book Antiqua"/>
              </a:rPr>
              <a:t> </a:t>
            </a:r>
            <a:r>
              <a:rPr lang="en-US" altLang="en-US" sz="4000" dirty="0" err="1" smtClean="0">
                <a:latin typeface="Book Antiqua"/>
                <a:cs typeface="Book Antiqua"/>
              </a:rPr>
              <a:t>Blancas</a:t>
            </a:r>
            <a:r>
              <a:rPr lang="en-US" altLang="en-US" sz="4000" dirty="0" smtClean="0">
                <a:latin typeface="Book Antiqua"/>
                <a:cs typeface="Book Antiqua"/>
              </a:rPr>
              <a:t/>
            </a:r>
            <a:br>
              <a:rPr lang="en-US" altLang="en-US" sz="4000" dirty="0" smtClean="0">
                <a:latin typeface="Book Antiqua"/>
                <a:cs typeface="Book Antiqua"/>
              </a:rPr>
            </a:br>
            <a:r>
              <a:rPr lang="en-US" altLang="en-US" sz="4000" dirty="0" smtClean="0">
                <a:latin typeface="Book Antiqua"/>
                <a:cs typeface="Book Antiqua"/>
              </a:rPr>
              <a:t>Control </a:t>
            </a:r>
            <a:r>
              <a:rPr lang="en-US" altLang="en-US" sz="4000" dirty="0" err="1" smtClean="0">
                <a:latin typeface="Book Antiqua"/>
                <a:cs typeface="Book Antiqua"/>
              </a:rPr>
              <a:t>Quimico</a:t>
            </a:r>
            <a:r>
              <a:rPr lang="en-US" altLang="en-US" sz="4000" dirty="0" smtClean="0">
                <a:latin typeface="Book Antiqua"/>
                <a:cs typeface="Book Antiqua"/>
              </a:rPr>
              <a:t> </a:t>
            </a:r>
          </a:p>
        </p:txBody>
      </p:sp>
    </p:spTree>
  </p:cSld>
  <p:clrMapOvr>
    <a:masterClrMapping/>
  </p:clrMapOvr>
  <p:transition spd="slow"/>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932232128"/>
              </p:ext>
            </p:extLst>
          </p:nvPr>
        </p:nvGraphicFramePr>
        <p:xfrm>
          <a:off x="0" y="0"/>
          <a:ext cx="9144000" cy="6520258"/>
        </p:xfrm>
        <a:graphic>
          <a:graphicData uri="http://schemas.openxmlformats.org/drawingml/2006/table">
            <a:tbl>
              <a:tblPr firstRow="1" bandRow="1">
                <a:tableStyleId>{073A0DAA-6AF3-43AB-8588-CEC1D06C72B9}</a:tableStyleId>
              </a:tblPr>
              <a:tblGrid>
                <a:gridCol w="7165075"/>
                <a:gridCol w="1978925"/>
              </a:tblGrid>
              <a:tr h="560882">
                <a:tc gridSpan="2">
                  <a:txBody>
                    <a:bodyPr/>
                    <a:lstStyle/>
                    <a:p>
                      <a:pPr marL="0" marR="0" algn="ctr">
                        <a:lnSpc>
                          <a:spcPct val="115000"/>
                        </a:lnSpc>
                        <a:spcBef>
                          <a:spcPts val="500"/>
                        </a:spcBef>
                        <a:spcAft>
                          <a:spcPts val="500"/>
                        </a:spcAft>
                      </a:pPr>
                      <a:r>
                        <a:rPr lang="en-US" sz="3200" b="1" dirty="0" err="1" smtClean="0">
                          <a:solidFill>
                            <a:schemeClr val="bg1"/>
                          </a:solidFill>
                          <a:latin typeface="Book Antiqua"/>
                          <a:cs typeface="Book Antiqua"/>
                        </a:rPr>
                        <a:t>Insecticidas</a:t>
                      </a:r>
                      <a:r>
                        <a:rPr lang="en-US" sz="3200" b="1" dirty="0" smtClean="0">
                          <a:solidFill>
                            <a:schemeClr val="bg1"/>
                          </a:solidFill>
                          <a:latin typeface="Book Antiqua"/>
                          <a:cs typeface="Book Antiqua"/>
                        </a:rPr>
                        <a:t> </a:t>
                      </a:r>
                      <a:r>
                        <a:rPr lang="en-US" sz="3200" b="1" dirty="0" err="1" smtClean="0">
                          <a:solidFill>
                            <a:schemeClr val="bg1"/>
                          </a:solidFill>
                          <a:latin typeface="Book Antiqua"/>
                          <a:cs typeface="Book Antiqua"/>
                        </a:rPr>
                        <a:t>foliares</a:t>
                      </a:r>
                      <a:r>
                        <a:rPr lang="en-US" sz="3200" b="1" dirty="0" smtClean="0">
                          <a:solidFill>
                            <a:schemeClr val="bg1"/>
                          </a:solidFill>
                          <a:latin typeface="Book Antiqua"/>
                          <a:cs typeface="Book Antiqua"/>
                        </a:rPr>
                        <a:t> </a:t>
                      </a:r>
                      <a:r>
                        <a:rPr lang="en-US" sz="3200" b="1" dirty="0" err="1" smtClean="0">
                          <a:solidFill>
                            <a:schemeClr val="bg1"/>
                          </a:solidFill>
                          <a:latin typeface="Book Antiqua"/>
                          <a:cs typeface="Book Antiqua"/>
                        </a:rPr>
                        <a:t>para</a:t>
                      </a:r>
                      <a:r>
                        <a:rPr lang="en-US" sz="3200" b="1" dirty="0" smtClean="0">
                          <a:solidFill>
                            <a:schemeClr val="bg1"/>
                          </a:solidFill>
                          <a:latin typeface="Book Antiqua"/>
                          <a:cs typeface="Book Antiqua"/>
                        </a:rPr>
                        <a:t> se</a:t>
                      </a:r>
                      <a:r>
                        <a:rPr lang="en-US" sz="3200" b="1" baseline="0" dirty="0" smtClean="0">
                          <a:solidFill>
                            <a:schemeClr val="bg1"/>
                          </a:solidFill>
                          <a:latin typeface="Book Antiqua"/>
                          <a:cs typeface="Book Antiqua"/>
                        </a:rPr>
                        <a:t> </a:t>
                      </a:r>
                      <a:r>
                        <a:rPr lang="en-US" sz="3200" b="1" baseline="0" dirty="0" err="1" smtClean="0">
                          <a:solidFill>
                            <a:schemeClr val="bg1"/>
                          </a:solidFill>
                          <a:latin typeface="Book Antiqua"/>
                          <a:cs typeface="Book Antiqua"/>
                        </a:rPr>
                        <a:t>usados</a:t>
                      </a:r>
                      <a:r>
                        <a:rPr lang="en-US" sz="3200" b="1" baseline="0" dirty="0" smtClean="0">
                          <a:solidFill>
                            <a:schemeClr val="bg1"/>
                          </a:solidFill>
                          <a:latin typeface="Book Antiqua"/>
                          <a:cs typeface="Book Antiqua"/>
                        </a:rPr>
                        <a:t> </a:t>
                      </a:r>
                      <a:r>
                        <a:rPr lang="en-US" sz="3200" b="1" baseline="0" dirty="0" err="1" smtClean="0">
                          <a:solidFill>
                            <a:schemeClr val="bg1"/>
                          </a:solidFill>
                          <a:latin typeface="Book Antiqua"/>
                          <a:cs typeface="Book Antiqua"/>
                        </a:rPr>
                        <a:t>por</a:t>
                      </a:r>
                      <a:r>
                        <a:rPr lang="en-US" sz="3200" b="1" baseline="0" dirty="0" smtClean="0">
                          <a:solidFill>
                            <a:schemeClr val="bg1"/>
                          </a:solidFill>
                          <a:latin typeface="Book Antiqua"/>
                          <a:cs typeface="Book Antiqua"/>
                        </a:rPr>
                        <a:t> </a:t>
                      </a:r>
                      <a:r>
                        <a:rPr lang="en-US" sz="3200" b="1" baseline="0" dirty="0" err="1" smtClean="0">
                          <a:solidFill>
                            <a:schemeClr val="bg1"/>
                          </a:solidFill>
                          <a:latin typeface="Book Antiqua"/>
                          <a:cs typeface="Book Antiqua"/>
                        </a:rPr>
                        <a:t>propietarios</a:t>
                      </a:r>
                      <a:r>
                        <a:rPr lang="en-US" sz="3200" b="1" baseline="0" dirty="0" smtClean="0">
                          <a:solidFill>
                            <a:schemeClr val="bg1"/>
                          </a:solidFill>
                          <a:latin typeface="Book Antiqua"/>
                          <a:cs typeface="Book Antiqua"/>
                        </a:rPr>
                        <a:t> de casas </a:t>
                      </a:r>
                      <a:endParaRPr lang="en-US" sz="3200" b="1" dirty="0">
                        <a:solidFill>
                          <a:schemeClr val="bg1"/>
                        </a:solidFill>
                        <a:latin typeface="Book Antiqua"/>
                        <a:ea typeface="Calibri"/>
                        <a:cs typeface="Book Antiqua"/>
                      </a:endParaRPr>
                    </a:p>
                  </a:txBody>
                  <a:tcPr marL="64056" marR="64056" marT="0" marB="0"/>
                </a:tc>
                <a:tc hMerge="1">
                  <a:txBody>
                    <a:bodyPr/>
                    <a:lstStyle/>
                    <a:p>
                      <a:pPr marL="0" marR="0" algn="ctr">
                        <a:lnSpc>
                          <a:spcPct val="115000"/>
                        </a:lnSpc>
                        <a:spcBef>
                          <a:spcPts val="500"/>
                        </a:spcBef>
                        <a:spcAft>
                          <a:spcPts val="500"/>
                        </a:spcAft>
                      </a:pPr>
                      <a:endParaRPr lang="en-US" sz="2400" dirty="0">
                        <a:latin typeface="Arial" pitchFamily="34" charset="0"/>
                        <a:ea typeface="Calibri"/>
                        <a:cs typeface="Arial" pitchFamily="34" charset="0"/>
                      </a:endParaRPr>
                    </a:p>
                  </a:txBody>
                  <a:tcPr marL="64056" marR="64056" marT="0" marB="0"/>
                </a:tc>
              </a:tr>
              <a:tr h="981544">
                <a:tc>
                  <a:txBody>
                    <a:bodyPr/>
                    <a:lstStyle/>
                    <a:p>
                      <a:pPr marL="0" marR="0" algn="ctr">
                        <a:lnSpc>
                          <a:spcPct val="115000"/>
                        </a:lnSpc>
                        <a:spcBef>
                          <a:spcPts val="500"/>
                        </a:spcBef>
                        <a:spcAft>
                          <a:spcPts val="500"/>
                        </a:spcAft>
                      </a:pPr>
                      <a:r>
                        <a:rPr lang="en-US" sz="2800" b="1" dirty="0">
                          <a:solidFill>
                            <a:srgbClr val="000000"/>
                          </a:solidFill>
                          <a:latin typeface="Arial" pitchFamily="34" charset="0"/>
                          <a:cs typeface="Arial" pitchFamily="34" charset="0"/>
                        </a:rPr>
                        <a:t>Trade Name(s) </a:t>
                      </a:r>
                      <a:endParaRPr lang="en-US" sz="2800" b="1" dirty="0">
                        <a:solidFill>
                          <a:srgbClr val="000000"/>
                        </a:solidFill>
                        <a:latin typeface="Arial" pitchFamily="34" charset="0"/>
                        <a:ea typeface="Calibri"/>
                        <a:cs typeface="Arial" pitchFamily="34" charset="0"/>
                      </a:endParaRPr>
                    </a:p>
                  </a:txBody>
                  <a:tcPr marL="64056" marR="64056" marT="0" marB="0"/>
                </a:tc>
                <a:tc>
                  <a:txBody>
                    <a:bodyPr/>
                    <a:lstStyle/>
                    <a:p>
                      <a:pPr marL="0" marR="0" algn="ctr">
                        <a:lnSpc>
                          <a:spcPct val="115000"/>
                        </a:lnSpc>
                        <a:spcBef>
                          <a:spcPts val="500"/>
                        </a:spcBef>
                        <a:spcAft>
                          <a:spcPts val="500"/>
                        </a:spcAft>
                      </a:pPr>
                      <a:r>
                        <a:rPr lang="en-US" sz="2800" b="1" dirty="0">
                          <a:solidFill>
                            <a:srgbClr val="000000"/>
                          </a:solidFill>
                          <a:latin typeface="Arial" pitchFamily="34" charset="0"/>
                          <a:cs typeface="Arial" pitchFamily="34" charset="0"/>
                        </a:rPr>
                        <a:t>Active Ingredient</a:t>
                      </a:r>
                      <a:endParaRPr lang="en-US" sz="2800" b="1" dirty="0">
                        <a:solidFill>
                          <a:srgbClr val="000000"/>
                        </a:solidFill>
                        <a:latin typeface="Arial" pitchFamily="34" charset="0"/>
                        <a:ea typeface="Calibri"/>
                        <a:cs typeface="Arial" pitchFamily="34" charset="0"/>
                      </a:endParaRPr>
                    </a:p>
                  </a:txBody>
                  <a:tcPr marL="64056" marR="64056" marT="0" marB="0"/>
                </a:tc>
              </a:tr>
              <a:tr h="610480">
                <a:tc>
                  <a:txBody>
                    <a:bodyPr/>
                    <a:lstStyle/>
                    <a:p>
                      <a:pPr marL="0" marR="0">
                        <a:lnSpc>
                          <a:spcPct val="115000"/>
                        </a:lnSpc>
                        <a:spcBef>
                          <a:spcPts val="0"/>
                        </a:spcBef>
                        <a:spcAft>
                          <a:spcPts val="0"/>
                        </a:spcAft>
                      </a:pPr>
                      <a:r>
                        <a:rPr lang="en-US" sz="2400" dirty="0">
                          <a:latin typeface="Arial" pitchFamily="34" charset="0"/>
                          <a:cs typeface="Arial" pitchFamily="34" charset="0"/>
                        </a:rPr>
                        <a:t>Flower, Fruit &amp; Vegetable Insect Killer (Ortho)</a:t>
                      </a:r>
                      <a:endParaRPr lang="en-US" sz="2400" dirty="0">
                        <a:latin typeface="Arial" pitchFamily="34" charset="0"/>
                        <a:ea typeface="Calibri"/>
                        <a:cs typeface="Arial" pitchFamily="34" charset="0"/>
                      </a:endParaRPr>
                    </a:p>
                  </a:txBody>
                  <a:tcPr marL="64056" marR="64056" marT="0" marB="0"/>
                </a:tc>
                <a:tc>
                  <a:txBody>
                    <a:bodyPr/>
                    <a:lstStyle/>
                    <a:p>
                      <a:pPr marL="231775" marR="0" indent="0" algn="l">
                        <a:lnSpc>
                          <a:spcPct val="115000"/>
                        </a:lnSpc>
                        <a:spcBef>
                          <a:spcPts val="0"/>
                        </a:spcBef>
                        <a:spcAft>
                          <a:spcPts val="0"/>
                        </a:spcAft>
                      </a:pPr>
                      <a:r>
                        <a:rPr lang="en-US" sz="2400" dirty="0">
                          <a:latin typeface="Arial" pitchFamily="34" charset="0"/>
                          <a:cs typeface="Arial" pitchFamily="34" charset="0"/>
                        </a:rPr>
                        <a:t>Acetamiprid</a:t>
                      </a:r>
                      <a:endParaRPr lang="en-US" sz="2400" dirty="0">
                        <a:latin typeface="Arial" pitchFamily="34" charset="0"/>
                        <a:ea typeface="Calibri"/>
                        <a:cs typeface="Arial" pitchFamily="34" charset="0"/>
                      </a:endParaRPr>
                    </a:p>
                  </a:txBody>
                  <a:tcPr marL="64056" marR="64056" marT="0" marB="0"/>
                </a:tc>
              </a:tr>
              <a:tr h="841324">
                <a:tc>
                  <a:txBody>
                    <a:bodyPr/>
                    <a:lstStyle/>
                    <a:p>
                      <a:pPr marL="0" marR="0">
                        <a:lnSpc>
                          <a:spcPct val="115000"/>
                        </a:lnSpc>
                        <a:spcBef>
                          <a:spcPts val="0"/>
                        </a:spcBef>
                        <a:spcAft>
                          <a:spcPts val="0"/>
                        </a:spcAft>
                      </a:pPr>
                      <a:r>
                        <a:rPr lang="en-US" sz="2400" dirty="0">
                          <a:latin typeface="Arial" pitchFamily="34" charset="0"/>
                          <a:cs typeface="Arial" pitchFamily="34" charset="0"/>
                        </a:rPr>
                        <a:t>Bug‐B‐Gon Max Lawn &amp; Garden Insect Killer (Ortho)</a:t>
                      </a:r>
                      <a:endParaRPr lang="en-US" sz="2400" dirty="0">
                        <a:latin typeface="Arial" pitchFamily="34" charset="0"/>
                        <a:ea typeface="Calibri"/>
                        <a:cs typeface="Arial" pitchFamily="34" charset="0"/>
                      </a:endParaRPr>
                    </a:p>
                  </a:txBody>
                  <a:tcPr marL="64056" marR="64056" marT="0" marB="0"/>
                </a:tc>
                <a:tc>
                  <a:txBody>
                    <a:bodyPr/>
                    <a:lstStyle/>
                    <a:p>
                      <a:pPr marL="231775" marR="0" indent="0" algn="l">
                        <a:lnSpc>
                          <a:spcPct val="115000"/>
                        </a:lnSpc>
                        <a:spcBef>
                          <a:spcPts val="0"/>
                        </a:spcBef>
                        <a:spcAft>
                          <a:spcPts val="0"/>
                        </a:spcAft>
                      </a:pPr>
                      <a:r>
                        <a:rPr lang="en-US" sz="2400" dirty="0">
                          <a:latin typeface="Arial" pitchFamily="34" charset="0"/>
                          <a:cs typeface="Arial" pitchFamily="34" charset="0"/>
                        </a:rPr>
                        <a:t>Bifenthrin </a:t>
                      </a:r>
                      <a:endParaRPr lang="en-US" sz="2400" dirty="0">
                        <a:latin typeface="Arial" pitchFamily="34" charset="0"/>
                        <a:ea typeface="Calibri"/>
                        <a:cs typeface="Arial" pitchFamily="34" charset="0"/>
                      </a:endParaRPr>
                    </a:p>
                  </a:txBody>
                  <a:tcPr marL="64056" marR="64056" marT="0" marB="0"/>
                </a:tc>
              </a:tr>
              <a:tr h="841324">
                <a:tc>
                  <a:txBody>
                    <a:bodyPr/>
                    <a:lstStyle/>
                    <a:p>
                      <a:pPr marL="0" marR="0">
                        <a:lnSpc>
                          <a:spcPct val="115000"/>
                        </a:lnSpc>
                        <a:spcBef>
                          <a:spcPts val="0"/>
                        </a:spcBef>
                        <a:spcAft>
                          <a:spcPts val="0"/>
                        </a:spcAft>
                      </a:pPr>
                      <a:r>
                        <a:rPr lang="en-US" sz="2400" dirty="0">
                          <a:latin typeface="Arial" pitchFamily="34" charset="0"/>
                          <a:cs typeface="Arial" pitchFamily="34" charset="0"/>
                        </a:rPr>
                        <a:t>Rose &amp; Flower Insect Killer (Bayer Advanced);</a:t>
                      </a:r>
                    </a:p>
                    <a:p>
                      <a:pPr marL="0" marR="0">
                        <a:lnSpc>
                          <a:spcPct val="115000"/>
                        </a:lnSpc>
                        <a:spcBef>
                          <a:spcPts val="0"/>
                        </a:spcBef>
                        <a:spcAft>
                          <a:spcPts val="0"/>
                        </a:spcAft>
                      </a:pPr>
                      <a:r>
                        <a:rPr lang="en-US" sz="2400" dirty="0">
                          <a:latin typeface="Arial" pitchFamily="34" charset="0"/>
                          <a:cs typeface="Arial" pitchFamily="34" charset="0"/>
                        </a:rPr>
                        <a:t>Lawn &amp; Garden Insect Killer (Schultz) </a:t>
                      </a:r>
                      <a:endParaRPr lang="en-US" sz="2400" dirty="0">
                        <a:latin typeface="Arial" pitchFamily="34" charset="0"/>
                        <a:ea typeface="Calibri"/>
                        <a:cs typeface="Arial" pitchFamily="34" charset="0"/>
                      </a:endParaRPr>
                    </a:p>
                  </a:txBody>
                  <a:tcPr marL="64056" marR="64056" marT="0" marB="0"/>
                </a:tc>
                <a:tc>
                  <a:txBody>
                    <a:bodyPr/>
                    <a:lstStyle/>
                    <a:p>
                      <a:pPr marL="231775" marR="0" indent="0" algn="l">
                        <a:lnSpc>
                          <a:spcPct val="115000"/>
                        </a:lnSpc>
                        <a:spcBef>
                          <a:spcPts val="0"/>
                        </a:spcBef>
                        <a:spcAft>
                          <a:spcPts val="0"/>
                        </a:spcAft>
                      </a:pPr>
                      <a:r>
                        <a:rPr lang="en-US" sz="2400" dirty="0">
                          <a:latin typeface="Arial" pitchFamily="34" charset="0"/>
                          <a:cs typeface="Arial" pitchFamily="34" charset="0"/>
                        </a:rPr>
                        <a:t>Cyfluthrin</a:t>
                      </a:r>
                      <a:endParaRPr lang="en-US" sz="2400" dirty="0">
                        <a:latin typeface="Arial" pitchFamily="34" charset="0"/>
                        <a:ea typeface="Calibri"/>
                        <a:cs typeface="Arial" pitchFamily="34" charset="0"/>
                      </a:endParaRPr>
                    </a:p>
                  </a:txBody>
                  <a:tcPr marL="64056" marR="64056" marT="0" marB="0"/>
                </a:tc>
              </a:tr>
              <a:tr h="841324">
                <a:tc>
                  <a:txBody>
                    <a:bodyPr/>
                    <a:lstStyle/>
                    <a:p>
                      <a:pPr marL="0" marR="0">
                        <a:lnSpc>
                          <a:spcPct val="115000"/>
                        </a:lnSpc>
                        <a:spcBef>
                          <a:spcPts val="0"/>
                        </a:spcBef>
                        <a:spcAft>
                          <a:spcPts val="0"/>
                        </a:spcAft>
                      </a:pPr>
                      <a:r>
                        <a:rPr lang="en-US" sz="2400" dirty="0">
                          <a:latin typeface="Arial" pitchFamily="34" charset="0"/>
                          <a:cs typeface="Arial" pitchFamily="34" charset="0"/>
                        </a:rPr>
                        <a:t>Triazicide Once &amp; Done Insect Killer (</a:t>
                      </a:r>
                      <a:r>
                        <a:rPr lang="en-US" sz="2400" dirty="0" smtClean="0">
                          <a:latin typeface="Arial" pitchFamily="34" charset="0"/>
                          <a:cs typeface="Arial" pitchFamily="34" charset="0"/>
                        </a:rPr>
                        <a:t>Spectracide) </a:t>
                      </a:r>
                      <a:endParaRPr lang="en-US" sz="2400" dirty="0">
                        <a:latin typeface="Arial" pitchFamily="34" charset="0"/>
                        <a:ea typeface="Calibri"/>
                        <a:cs typeface="Arial" pitchFamily="34" charset="0"/>
                      </a:endParaRPr>
                    </a:p>
                  </a:txBody>
                  <a:tcPr marL="64056" marR="64056" marT="0" marB="0"/>
                </a:tc>
                <a:tc>
                  <a:txBody>
                    <a:bodyPr/>
                    <a:lstStyle/>
                    <a:p>
                      <a:pPr marL="177800" marR="0" indent="0" algn="l">
                        <a:lnSpc>
                          <a:spcPct val="115000"/>
                        </a:lnSpc>
                        <a:spcBef>
                          <a:spcPts val="0"/>
                        </a:spcBef>
                        <a:spcAft>
                          <a:spcPts val="0"/>
                        </a:spcAft>
                      </a:pPr>
                      <a:r>
                        <a:rPr lang="en-US" sz="2400" dirty="0">
                          <a:latin typeface="Arial" pitchFamily="34" charset="0"/>
                          <a:cs typeface="Arial" pitchFamily="34" charset="0"/>
                        </a:rPr>
                        <a:t>Lambda</a:t>
                      </a:r>
                      <a:r>
                        <a:rPr lang="en-US" sz="2400" dirty="0" smtClean="0">
                          <a:latin typeface="Arial" pitchFamily="34" charset="0"/>
                          <a:cs typeface="Arial" pitchFamily="34" charset="0"/>
                        </a:rPr>
                        <a:t>‐</a:t>
                      </a:r>
                    </a:p>
                    <a:p>
                      <a:pPr marL="231775" marR="0" indent="0" algn="l">
                        <a:lnSpc>
                          <a:spcPct val="115000"/>
                        </a:lnSpc>
                        <a:spcBef>
                          <a:spcPts val="0"/>
                        </a:spcBef>
                        <a:spcAft>
                          <a:spcPts val="0"/>
                        </a:spcAft>
                      </a:pPr>
                      <a:r>
                        <a:rPr lang="en-US" sz="2400" dirty="0" smtClean="0">
                          <a:latin typeface="Arial" pitchFamily="34" charset="0"/>
                          <a:cs typeface="Arial" pitchFamily="34" charset="0"/>
                        </a:rPr>
                        <a:t>cyhalothrin </a:t>
                      </a:r>
                      <a:endParaRPr lang="en-US" sz="2400" dirty="0">
                        <a:latin typeface="Arial" pitchFamily="34" charset="0"/>
                        <a:ea typeface="Calibri"/>
                        <a:cs typeface="Arial" pitchFamily="34" charset="0"/>
                      </a:endParaRPr>
                    </a:p>
                  </a:txBody>
                  <a:tcPr marL="64056" marR="64056" marT="0" marB="0"/>
                </a:tc>
              </a:tr>
              <a:tr h="433051">
                <a:tc>
                  <a:txBody>
                    <a:bodyPr/>
                    <a:lstStyle/>
                    <a:p>
                      <a:pPr marL="0" marR="0">
                        <a:lnSpc>
                          <a:spcPct val="115000"/>
                        </a:lnSpc>
                        <a:spcBef>
                          <a:spcPts val="0"/>
                        </a:spcBef>
                        <a:spcAft>
                          <a:spcPts val="0"/>
                        </a:spcAft>
                      </a:pPr>
                      <a:r>
                        <a:rPr lang="en-US" sz="2400" dirty="0">
                          <a:latin typeface="Arial" pitchFamily="34" charset="0"/>
                          <a:cs typeface="Arial" pitchFamily="34" charset="0"/>
                        </a:rPr>
                        <a:t>Indoor/Outdoor Broad Use Insecticide (Hi-Yield)</a:t>
                      </a:r>
                      <a:endParaRPr lang="en-US" sz="2400" dirty="0">
                        <a:latin typeface="Arial" pitchFamily="34" charset="0"/>
                        <a:ea typeface="Calibri"/>
                        <a:cs typeface="Arial" pitchFamily="34" charset="0"/>
                      </a:endParaRPr>
                    </a:p>
                  </a:txBody>
                  <a:tcPr marL="64056" marR="64056" marT="0" marB="0"/>
                </a:tc>
                <a:tc>
                  <a:txBody>
                    <a:bodyPr/>
                    <a:lstStyle/>
                    <a:p>
                      <a:pPr marL="177800" marR="0" indent="0" algn="l">
                        <a:lnSpc>
                          <a:spcPct val="115000"/>
                        </a:lnSpc>
                        <a:spcBef>
                          <a:spcPts val="0"/>
                        </a:spcBef>
                        <a:spcAft>
                          <a:spcPts val="0"/>
                        </a:spcAft>
                      </a:pPr>
                      <a:r>
                        <a:rPr lang="en-US" sz="2400" dirty="0">
                          <a:latin typeface="Arial" pitchFamily="34" charset="0"/>
                          <a:cs typeface="Arial" pitchFamily="34" charset="0"/>
                        </a:rPr>
                        <a:t>Permethrin</a:t>
                      </a:r>
                      <a:endParaRPr lang="en-US" sz="2400" dirty="0">
                        <a:latin typeface="Arial" pitchFamily="34" charset="0"/>
                        <a:ea typeface="Calibri"/>
                        <a:cs typeface="Arial" pitchFamily="34" charset="0"/>
                      </a:endParaRPr>
                    </a:p>
                  </a:txBody>
                  <a:tcPr marL="64056" marR="64056" marT="0" marB="0"/>
                </a:tc>
              </a:tr>
              <a:tr h="849547">
                <a:tc>
                  <a:txBody>
                    <a:bodyPr/>
                    <a:lstStyle/>
                    <a:p>
                      <a:pPr marL="0" marR="0">
                        <a:lnSpc>
                          <a:spcPct val="115000"/>
                        </a:lnSpc>
                        <a:spcBef>
                          <a:spcPts val="0"/>
                        </a:spcBef>
                        <a:spcAft>
                          <a:spcPts val="0"/>
                        </a:spcAft>
                      </a:pPr>
                      <a:r>
                        <a:rPr lang="en-US" sz="2400" dirty="0">
                          <a:latin typeface="Arial" pitchFamily="34" charset="0"/>
                          <a:cs typeface="Arial" pitchFamily="34" charset="0"/>
                        </a:rPr>
                        <a:t>Yard &amp; Garden Insect Killer (Bonide); </a:t>
                      </a:r>
                    </a:p>
                    <a:p>
                      <a:pPr marL="0" marR="0">
                        <a:lnSpc>
                          <a:spcPct val="115000"/>
                        </a:lnSpc>
                        <a:spcBef>
                          <a:spcPts val="0"/>
                        </a:spcBef>
                        <a:spcAft>
                          <a:spcPts val="0"/>
                        </a:spcAft>
                      </a:pPr>
                      <a:r>
                        <a:rPr lang="en-US" sz="2400" dirty="0">
                          <a:latin typeface="Arial" pitchFamily="34" charset="0"/>
                          <a:cs typeface="Arial" pitchFamily="34" charset="0"/>
                        </a:rPr>
                        <a:t>Rose &amp; Flower Insect Spray (Spectracide)</a:t>
                      </a:r>
                      <a:endParaRPr lang="en-US" sz="2400" dirty="0">
                        <a:latin typeface="Arial" pitchFamily="34" charset="0"/>
                        <a:ea typeface="Calibri"/>
                        <a:cs typeface="Arial" pitchFamily="34" charset="0"/>
                      </a:endParaRPr>
                    </a:p>
                  </a:txBody>
                  <a:tcPr marL="64056" marR="64056" marT="0" marB="0"/>
                </a:tc>
                <a:tc>
                  <a:txBody>
                    <a:bodyPr/>
                    <a:lstStyle/>
                    <a:p>
                      <a:pPr marL="177800" marR="0" indent="0" algn="l">
                        <a:lnSpc>
                          <a:spcPct val="115000"/>
                        </a:lnSpc>
                        <a:spcBef>
                          <a:spcPts val="0"/>
                        </a:spcBef>
                        <a:spcAft>
                          <a:spcPts val="0"/>
                        </a:spcAft>
                      </a:pPr>
                      <a:r>
                        <a:rPr lang="en-US" sz="2400" dirty="0" smtClean="0">
                          <a:latin typeface="Arial" pitchFamily="34" charset="0"/>
                          <a:cs typeface="Arial" pitchFamily="34" charset="0"/>
                        </a:rPr>
                        <a:t>Pyrethrin</a:t>
                      </a:r>
                      <a:endParaRPr lang="en-US" sz="2400" dirty="0">
                        <a:latin typeface="Arial" pitchFamily="34" charset="0"/>
                        <a:ea typeface="Calibri"/>
                        <a:cs typeface="Arial" pitchFamily="34" charset="0"/>
                      </a:endParaRPr>
                    </a:p>
                  </a:txBody>
                  <a:tcPr marL="64056" marR="64056" marT="0" marB="0"/>
                </a:tc>
              </a:tr>
            </a:tbl>
          </a:graphicData>
        </a:graphic>
      </p:graphicFrame>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53904"/>
            <a:ext cx="8229600" cy="4284909"/>
          </a:xfrm>
        </p:spPr>
        <p:txBody>
          <a:bodyPr rtlCol="0">
            <a:noAutofit/>
          </a:bodyPr>
          <a:lstStyle/>
          <a:p>
            <a:pPr>
              <a:lnSpc>
                <a:spcPct val="70000"/>
              </a:lnSpc>
            </a:pPr>
            <a:r>
              <a:rPr lang="es-ES_tradnl" sz="2400" dirty="0">
                <a:latin typeface="Book Antiqua"/>
                <a:cs typeface="Book Antiqua"/>
              </a:rPr>
              <a:t>Mosca blanca de Espiral Rugosa y La </a:t>
            </a:r>
            <a:r>
              <a:rPr lang="es-ES_tradnl" sz="2400" dirty="0" err="1">
                <a:latin typeface="Book Antiqua"/>
                <a:cs typeface="Book Antiqua"/>
              </a:rPr>
              <a:t>Anidadora</a:t>
            </a:r>
            <a:r>
              <a:rPr lang="es-ES_tradnl" sz="2400" dirty="0">
                <a:latin typeface="Book Antiqua"/>
                <a:cs typeface="Book Antiqua"/>
              </a:rPr>
              <a:t> de </a:t>
            </a:r>
            <a:r>
              <a:rPr lang="es-ES_tradnl" sz="2400" dirty="0" err="1">
                <a:latin typeface="Book Antiqua"/>
                <a:cs typeface="Book Antiqua"/>
              </a:rPr>
              <a:t>Bondar</a:t>
            </a:r>
            <a:endParaRPr lang="en-US" sz="2400" dirty="0">
              <a:latin typeface="Book Antiqua"/>
              <a:cs typeface="Book Antiqua"/>
            </a:endParaRPr>
          </a:p>
          <a:p>
            <a:pPr marL="0" indent="0">
              <a:lnSpc>
                <a:spcPct val="70000"/>
              </a:lnSpc>
              <a:buNone/>
            </a:pPr>
            <a:r>
              <a:rPr lang="es-ES_tradnl" sz="2400" dirty="0" smtClean="0">
                <a:latin typeface="Book Antiqua"/>
                <a:cs typeface="Book Antiqua"/>
              </a:rPr>
              <a:t>          - </a:t>
            </a:r>
            <a:r>
              <a:rPr lang="es-ES_tradnl" sz="2400" dirty="0">
                <a:latin typeface="Book Antiqua"/>
                <a:cs typeface="Book Antiqua"/>
              </a:rPr>
              <a:t>Menos lluvia hace que las infestaciones parezcan </a:t>
            </a:r>
            <a:r>
              <a:rPr lang="es-ES_tradnl" sz="2400" dirty="0" smtClean="0">
                <a:latin typeface="Book Antiqua"/>
                <a:cs typeface="Book Antiqua"/>
              </a:rPr>
              <a:t>	peores</a:t>
            </a:r>
            <a:endParaRPr lang="en-US" sz="2400" dirty="0">
              <a:latin typeface="Book Antiqua"/>
              <a:cs typeface="Book Antiqua"/>
            </a:endParaRPr>
          </a:p>
          <a:p>
            <a:pPr marL="0" indent="0">
              <a:lnSpc>
                <a:spcPct val="70000"/>
              </a:lnSpc>
              <a:buNone/>
            </a:pPr>
            <a:r>
              <a:rPr lang="es-ES_tradnl" sz="2400" dirty="0" smtClean="0">
                <a:latin typeface="Book Antiqua"/>
                <a:cs typeface="Book Antiqua"/>
              </a:rPr>
              <a:t>          - </a:t>
            </a:r>
            <a:r>
              <a:rPr lang="es-ES_tradnl" sz="2400" dirty="0">
                <a:latin typeface="Book Antiqua"/>
                <a:cs typeface="Book Antiqua"/>
              </a:rPr>
              <a:t>Gran variedad de hosts hace que sea difícil de </a:t>
            </a:r>
            <a:r>
              <a:rPr lang="es-ES_tradnl" sz="2400" dirty="0" smtClean="0">
                <a:latin typeface="Book Antiqua"/>
                <a:cs typeface="Book Antiqua"/>
              </a:rPr>
              <a:t>	manejar</a:t>
            </a:r>
            <a:endParaRPr lang="en-US" sz="2400" dirty="0">
              <a:latin typeface="Book Antiqua"/>
              <a:cs typeface="Book Antiqua"/>
            </a:endParaRPr>
          </a:p>
          <a:p>
            <a:pPr marL="0" indent="0">
              <a:lnSpc>
                <a:spcPct val="70000"/>
              </a:lnSpc>
              <a:buNone/>
            </a:pPr>
            <a:r>
              <a:rPr lang="es-ES_tradnl" sz="2400" dirty="0" smtClean="0">
                <a:latin typeface="Book Antiqua"/>
                <a:cs typeface="Book Antiqua"/>
              </a:rPr>
              <a:t>          - La </a:t>
            </a:r>
            <a:r>
              <a:rPr lang="es-ES_tradnl" sz="2400" dirty="0">
                <a:latin typeface="Book Antiqua"/>
                <a:cs typeface="Book Antiqua"/>
              </a:rPr>
              <a:t>cera excesiva puede afectar el contacto entre el </a:t>
            </a:r>
            <a:r>
              <a:rPr lang="es-ES_tradnl" sz="2400" dirty="0" smtClean="0">
                <a:latin typeface="Book Antiqua"/>
                <a:cs typeface="Book Antiqua"/>
              </a:rPr>
              <a:t>	insecto </a:t>
            </a:r>
            <a:r>
              <a:rPr lang="es-ES_tradnl" sz="2400" dirty="0">
                <a:latin typeface="Book Antiqua"/>
                <a:cs typeface="Book Antiqua"/>
              </a:rPr>
              <a:t>y el insecticida</a:t>
            </a:r>
            <a:endParaRPr lang="en-US" sz="2400" dirty="0">
              <a:latin typeface="Book Antiqua"/>
              <a:cs typeface="Book Antiqua"/>
            </a:endParaRPr>
          </a:p>
          <a:p>
            <a:pPr>
              <a:lnSpc>
                <a:spcPct val="70000"/>
              </a:lnSpc>
            </a:pPr>
            <a:r>
              <a:rPr lang="es-ES_tradnl" sz="2400" dirty="0" smtClean="0">
                <a:latin typeface="Book Antiqua"/>
                <a:cs typeface="Book Antiqua"/>
              </a:rPr>
              <a:t> </a:t>
            </a:r>
            <a:r>
              <a:rPr lang="es-ES_tradnl" sz="2400" dirty="0">
                <a:latin typeface="Book Antiqua"/>
                <a:cs typeface="Book Antiqua"/>
              </a:rPr>
              <a:t>Mosca blanca del Ficus</a:t>
            </a:r>
            <a:endParaRPr lang="en-US" sz="2400" dirty="0">
              <a:latin typeface="Book Antiqua"/>
              <a:cs typeface="Book Antiqua"/>
            </a:endParaRPr>
          </a:p>
          <a:p>
            <a:pPr marL="0" indent="0">
              <a:lnSpc>
                <a:spcPct val="70000"/>
              </a:lnSpc>
              <a:buNone/>
            </a:pPr>
            <a:r>
              <a:rPr lang="es-ES_tradnl" sz="2400" dirty="0" smtClean="0">
                <a:latin typeface="Book Antiqua"/>
                <a:cs typeface="Book Antiqua"/>
              </a:rPr>
              <a:t>          - </a:t>
            </a:r>
            <a:r>
              <a:rPr lang="es-ES_tradnl" sz="2400" dirty="0">
                <a:latin typeface="Book Antiqua"/>
                <a:cs typeface="Book Antiqua"/>
              </a:rPr>
              <a:t>Sea paciente mientras las hojas vuelven a crecer y </a:t>
            </a:r>
            <a:r>
              <a:rPr lang="es-ES_tradnl" sz="2400" dirty="0" smtClean="0">
                <a:latin typeface="Book Antiqua"/>
                <a:cs typeface="Book Antiqua"/>
              </a:rPr>
              <a:t>	comprueba </a:t>
            </a:r>
            <a:r>
              <a:rPr lang="es-ES_tradnl" sz="2400" dirty="0">
                <a:latin typeface="Book Antiqua"/>
                <a:cs typeface="Book Antiqua"/>
              </a:rPr>
              <a:t>con frecuencia la salud de sus </a:t>
            </a:r>
            <a:r>
              <a:rPr lang="es-ES_tradnl" sz="2400" dirty="0" smtClean="0">
                <a:latin typeface="Book Antiqua"/>
                <a:cs typeface="Book Antiqua"/>
              </a:rPr>
              <a:t>ficus</a:t>
            </a:r>
            <a:endParaRPr lang="en-US" sz="2400" dirty="0">
              <a:latin typeface="Book Antiqua"/>
              <a:cs typeface="Book Antiqua"/>
            </a:endParaRPr>
          </a:p>
          <a:p>
            <a:pPr marL="0" indent="0">
              <a:lnSpc>
                <a:spcPct val="70000"/>
              </a:lnSpc>
              <a:buNone/>
            </a:pPr>
            <a:r>
              <a:rPr lang="en-US" sz="2400" dirty="0">
                <a:latin typeface="Book Antiqua"/>
                <a:cs typeface="Book Antiqua"/>
              </a:rPr>
              <a:t> </a:t>
            </a:r>
            <a:r>
              <a:rPr lang="en-US" sz="2400" dirty="0" smtClean="0">
                <a:latin typeface="Book Antiqua"/>
                <a:cs typeface="Book Antiqua"/>
              </a:rPr>
              <a:t>          </a:t>
            </a:r>
            <a:r>
              <a:rPr lang="es-ES_tradnl" sz="2400" dirty="0" smtClean="0">
                <a:latin typeface="Book Antiqua"/>
                <a:cs typeface="Book Antiqua"/>
              </a:rPr>
              <a:t>- </a:t>
            </a:r>
            <a:r>
              <a:rPr lang="es-ES_tradnl" sz="2400" dirty="0">
                <a:latin typeface="Book Antiqua"/>
                <a:cs typeface="Book Antiqua"/>
              </a:rPr>
              <a:t>Trate de no podar durante la etapa de recuperación</a:t>
            </a:r>
            <a:endParaRPr lang="en-US" sz="2400" dirty="0">
              <a:latin typeface="Book Antiqua"/>
              <a:cs typeface="Book Antiqua"/>
            </a:endParaRPr>
          </a:p>
          <a:p>
            <a:pPr marL="0" indent="0">
              <a:buNone/>
            </a:pPr>
            <a:endParaRPr lang="en-US" sz="2400" dirty="0"/>
          </a:p>
          <a:p>
            <a:pPr marL="0" indent="0" eaLnBrk="1" fontAlgn="auto" hangingPunct="1">
              <a:spcAft>
                <a:spcPts val="0"/>
              </a:spcAft>
              <a:buNone/>
              <a:defRPr/>
            </a:pPr>
            <a:endParaRPr lang="en-US" sz="2400" dirty="0"/>
          </a:p>
        </p:txBody>
      </p:sp>
      <p:sp>
        <p:nvSpPr>
          <p:cNvPr id="44035" name="Title 2"/>
          <p:cNvSpPr>
            <a:spLocks noGrp="1"/>
          </p:cNvSpPr>
          <p:nvPr>
            <p:ph type="title"/>
          </p:nvPr>
        </p:nvSpPr>
        <p:spPr/>
        <p:txBody>
          <a:bodyPr/>
          <a:lstStyle/>
          <a:p>
            <a:pPr eaLnBrk="1" hangingPunct="1"/>
            <a:r>
              <a:rPr lang="en-US" altLang="en-US" sz="4000" dirty="0" err="1" smtClean="0">
                <a:latin typeface="Book Antiqua"/>
                <a:cs typeface="Book Antiqua"/>
              </a:rPr>
              <a:t>Condiciones</a:t>
            </a:r>
            <a:r>
              <a:rPr lang="en-US" altLang="en-US" sz="4000" dirty="0" smtClean="0">
                <a:latin typeface="Book Antiqua"/>
                <a:cs typeface="Book Antiqua"/>
              </a:rPr>
              <a:t> </a:t>
            </a:r>
            <a:r>
              <a:rPr lang="en-US" altLang="en-US" sz="4000" dirty="0" err="1" smtClean="0">
                <a:latin typeface="Book Antiqua"/>
                <a:cs typeface="Book Antiqua"/>
              </a:rPr>
              <a:t>que</a:t>
            </a:r>
            <a:r>
              <a:rPr lang="en-US" altLang="en-US" sz="4000" dirty="0" smtClean="0">
                <a:latin typeface="Book Antiqua"/>
                <a:cs typeface="Book Antiqua"/>
              </a:rPr>
              <a:t> </a:t>
            </a:r>
            <a:r>
              <a:rPr lang="en-US" altLang="en-US" sz="4000" dirty="0" err="1" smtClean="0">
                <a:latin typeface="Book Antiqua"/>
                <a:cs typeface="Book Antiqua"/>
              </a:rPr>
              <a:t>Afectan</a:t>
            </a:r>
            <a:r>
              <a:rPr lang="en-US" altLang="en-US" sz="4000" dirty="0" smtClean="0">
                <a:latin typeface="Book Antiqua"/>
                <a:cs typeface="Book Antiqua"/>
              </a:rPr>
              <a:t> el </a:t>
            </a:r>
            <a:r>
              <a:rPr lang="en-US" altLang="en-US" sz="4000" dirty="0" err="1" smtClean="0">
                <a:latin typeface="Book Antiqua"/>
                <a:cs typeface="Book Antiqua"/>
              </a:rPr>
              <a:t>Manejo</a:t>
            </a:r>
            <a:r>
              <a:rPr lang="en-US" altLang="en-US" sz="4000" dirty="0" smtClean="0">
                <a:latin typeface="Book Antiqua"/>
                <a:cs typeface="Book Antiqua"/>
              </a:rPr>
              <a:t> de </a:t>
            </a:r>
            <a:r>
              <a:rPr lang="en-US" altLang="en-US" sz="4000" dirty="0" err="1" smtClean="0">
                <a:latin typeface="Book Antiqua"/>
                <a:cs typeface="Book Antiqua"/>
              </a:rPr>
              <a:t>las</a:t>
            </a:r>
            <a:r>
              <a:rPr lang="en-US" altLang="en-US" sz="4000" dirty="0" smtClean="0">
                <a:latin typeface="Book Antiqua"/>
                <a:cs typeface="Book Antiqua"/>
              </a:rPr>
              <a:t> </a:t>
            </a:r>
            <a:r>
              <a:rPr lang="en-US" altLang="en-US" sz="4000" dirty="0" err="1" smtClean="0">
                <a:latin typeface="Book Antiqua"/>
                <a:cs typeface="Book Antiqua"/>
              </a:rPr>
              <a:t>Moscas</a:t>
            </a:r>
            <a:r>
              <a:rPr lang="en-US" altLang="en-US" sz="4000" dirty="0" smtClean="0">
                <a:latin typeface="Book Antiqua"/>
                <a:cs typeface="Book Antiqua"/>
              </a:rPr>
              <a:t> </a:t>
            </a:r>
            <a:r>
              <a:rPr lang="en-US" altLang="en-US" sz="4000" dirty="0" err="1" smtClean="0">
                <a:latin typeface="Book Antiqua"/>
                <a:cs typeface="Book Antiqua"/>
              </a:rPr>
              <a:t>Blancas</a:t>
            </a:r>
            <a:endParaRPr lang="en-US" altLang="en-US" sz="4000" dirty="0" smtClean="0">
              <a:latin typeface="Book Antiqua"/>
              <a:cs typeface="Book Antiqua"/>
            </a:endParaRPr>
          </a:p>
        </p:txBody>
      </p:sp>
    </p:spTree>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4"/>
          <p:cNvSpPr>
            <a:spLocks noGrp="1" noChangeArrowheads="1"/>
          </p:cNvSpPr>
          <p:nvPr>
            <p:ph idx="1"/>
          </p:nvPr>
        </p:nvSpPr>
        <p:spPr>
          <a:xfrm>
            <a:off x="336156" y="893756"/>
            <a:ext cx="8686800" cy="1379832"/>
          </a:xfrm>
        </p:spPr>
        <p:txBody>
          <a:bodyPr/>
          <a:lstStyle/>
          <a:p>
            <a:pPr eaLnBrk="1" hangingPunct="1">
              <a:lnSpc>
                <a:spcPct val="90000"/>
              </a:lnSpc>
            </a:pPr>
            <a:r>
              <a:rPr lang="es-ES_tradnl" altLang="en-US" sz="2800" dirty="0" smtClean="0">
                <a:latin typeface="Book Antiqua"/>
                <a:cs typeface="Book Antiqua"/>
              </a:rPr>
              <a:t>Las </a:t>
            </a:r>
            <a:r>
              <a:rPr lang="es-ES_tradnl" altLang="en-US" sz="2800" dirty="0">
                <a:latin typeface="Book Antiqua"/>
                <a:cs typeface="Book Antiqua"/>
              </a:rPr>
              <a:t>moscas blancas pueden excretar miel durante la alimentación</a:t>
            </a:r>
          </a:p>
          <a:p>
            <a:pPr eaLnBrk="1" hangingPunct="1">
              <a:lnSpc>
                <a:spcPct val="90000"/>
              </a:lnSpc>
            </a:pPr>
            <a:r>
              <a:rPr lang="es-ES_tradnl" altLang="en-US" sz="2800" dirty="0" smtClean="0">
                <a:latin typeface="Book Antiqua"/>
                <a:cs typeface="Book Antiqua"/>
              </a:rPr>
              <a:t>Si </a:t>
            </a:r>
            <a:r>
              <a:rPr lang="es-ES_tradnl" altLang="en-US" sz="2800" dirty="0">
                <a:latin typeface="Book Antiqua"/>
                <a:cs typeface="Book Antiqua"/>
              </a:rPr>
              <a:t>se observan hongos y / o hormigas, busque </a:t>
            </a:r>
            <a:r>
              <a:rPr lang="es-ES_tradnl" altLang="en-US" sz="2800" dirty="0" smtClean="0">
                <a:latin typeface="Book Antiqua"/>
                <a:cs typeface="Book Antiqua"/>
              </a:rPr>
              <a:t>moscas Blancas Blancas.</a:t>
            </a:r>
            <a:endParaRPr lang="en-US" altLang="en-US" sz="2800" dirty="0" smtClean="0">
              <a:latin typeface="Book Antiqua"/>
              <a:cs typeface="Book Antiqua"/>
            </a:endParaRPr>
          </a:p>
        </p:txBody>
      </p:sp>
      <p:sp>
        <p:nvSpPr>
          <p:cNvPr id="17411" name="Rectangle 2"/>
          <p:cNvSpPr>
            <a:spLocks noGrp="1" noChangeArrowheads="1"/>
          </p:cNvSpPr>
          <p:nvPr>
            <p:ph type="title"/>
          </p:nvPr>
        </p:nvSpPr>
        <p:spPr>
          <a:xfrm>
            <a:off x="457200" y="141120"/>
            <a:ext cx="8229600" cy="783995"/>
          </a:xfrm>
        </p:spPr>
        <p:txBody>
          <a:bodyPr/>
          <a:lstStyle/>
          <a:p>
            <a:pPr eaLnBrk="1" hangingPunct="1"/>
            <a:r>
              <a:rPr lang="es-ES" altLang="en-US" sz="4000" dirty="0" smtClean="0">
                <a:latin typeface="Book Antiqua"/>
                <a:cs typeface="Book Antiqua"/>
              </a:rPr>
              <a:t>Descripción</a:t>
            </a:r>
            <a:r>
              <a:rPr lang="en-US" altLang="en-US" sz="4000" dirty="0" smtClean="0">
                <a:latin typeface="Book Antiqua"/>
                <a:cs typeface="Book Antiqua"/>
              </a:rPr>
              <a:t> de </a:t>
            </a:r>
            <a:r>
              <a:rPr lang="en-US" altLang="en-US" sz="4000" dirty="0" err="1" smtClean="0">
                <a:latin typeface="Book Antiqua"/>
                <a:cs typeface="Book Antiqua"/>
              </a:rPr>
              <a:t>las</a:t>
            </a:r>
            <a:r>
              <a:rPr lang="en-US" altLang="en-US" sz="4000" dirty="0" smtClean="0">
                <a:latin typeface="Book Antiqua"/>
                <a:cs typeface="Book Antiqua"/>
              </a:rPr>
              <a:t> </a:t>
            </a:r>
            <a:r>
              <a:rPr lang="en-US" altLang="en-US" sz="4000" dirty="0" err="1" smtClean="0">
                <a:latin typeface="Book Antiqua"/>
                <a:cs typeface="Book Antiqua"/>
              </a:rPr>
              <a:t>Moscas</a:t>
            </a:r>
            <a:r>
              <a:rPr lang="en-US" altLang="en-US" sz="4000" dirty="0" smtClean="0">
                <a:latin typeface="Book Antiqua"/>
                <a:cs typeface="Book Antiqua"/>
              </a:rPr>
              <a:t> </a:t>
            </a:r>
            <a:r>
              <a:rPr lang="en-US" altLang="en-US" sz="4000" dirty="0" err="1" smtClean="0">
                <a:latin typeface="Book Antiqua"/>
                <a:cs typeface="Book Antiqua"/>
              </a:rPr>
              <a:t>Blancas</a:t>
            </a:r>
            <a:endParaRPr lang="en-US" altLang="en-US" sz="4000" dirty="0" smtClean="0">
              <a:latin typeface="Book Antiqua"/>
              <a:cs typeface="Book Antiqua"/>
            </a:endParaRPr>
          </a:p>
        </p:txBody>
      </p:sp>
      <p:pic>
        <p:nvPicPr>
          <p:cNvPr id="10" name="Picture 9" descr="DSCN8207.JPG"/>
          <p:cNvPicPr>
            <a:picLocks noChangeAspect="1"/>
          </p:cNvPicPr>
          <p:nvPr/>
        </p:nvPicPr>
        <p:blipFill rotWithShape="1">
          <a:blip r:embed="rId3" cstate="print"/>
          <a:srcRect l="21387"/>
          <a:stretch/>
        </p:blipFill>
        <p:spPr>
          <a:xfrm>
            <a:off x="4724379" y="2468175"/>
            <a:ext cx="4113621" cy="3337560"/>
          </a:xfrm>
          <a:prstGeom prst="roundRect">
            <a:avLst/>
          </a:prstGeom>
          <a:ln w="38100" cmpd="sng">
            <a:solidFill>
              <a:srgbClr val="000000"/>
            </a:solidFill>
          </a:ln>
        </p:spPr>
      </p:pic>
      <p:sp>
        <p:nvSpPr>
          <p:cNvPr id="7" name="Text Box 13"/>
          <p:cNvSpPr txBox="1">
            <a:spLocks noChangeArrowheads="1"/>
          </p:cNvSpPr>
          <p:nvPr/>
        </p:nvSpPr>
        <p:spPr bwMode="auto">
          <a:xfrm>
            <a:off x="398463" y="6049963"/>
            <a:ext cx="6480175" cy="369887"/>
          </a:xfrm>
          <a:prstGeom prst="rect">
            <a:avLst/>
          </a:prstGeom>
          <a:noFill/>
          <a:ln w="9525">
            <a:noFill/>
            <a:miter lim="800000"/>
            <a:headEnd/>
            <a:tailEnd/>
          </a:ln>
        </p:spPr>
        <p:txBody>
          <a:bodyPr>
            <a:spAutoFit/>
          </a:bodyPr>
          <a:lstStyle/>
          <a:p>
            <a:pPr>
              <a:defRPr/>
            </a:pPr>
            <a:r>
              <a:rPr lang="en-US" sz="900" dirty="0">
                <a:solidFill>
                  <a:schemeClr val="bg1"/>
                </a:solidFill>
                <a:latin typeface="+mn-lt"/>
              </a:rPr>
              <a:t>Photos: Stephanie Stocks, Department of Entomology and Nematology, University of Florida; Joseph O'Brien, USDA Forest Service, www.bugwood.org, #1427010</a:t>
            </a:r>
            <a:endParaRPr lang="en-US" sz="900" b="1" dirty="0">
              <a:solidFill>
                <a:schemeClr val="bg1"/>
              </a:solidFill>
              <a:latin typeface="+mn-lt"/>
            </a:endParaRPr>
          </a:p>
        </p:txBody>
      </p:sp>
      <p:pic>
        <p:nvPicPr>
          <p:cNvPr id="20" name="Picture 19" descr="DSCN8207.JPG"/>
          <p:cNvPicPr>
            <a:picLocks noChangeAspect="1"/>
          </p:cNvPicPr>
          <p:nvPr/>
        </p:nvPicPr>
        <p:blipFill rotWithShape="1">
          <a:blip r:embed="rId4" cstate="print"/>
          <a:srcRect l="25607" t="20282" r="14089" b="14461"/>
          <a:stretch/>
        </p:blipFill>
        <p:spPr>
          <a:xfrm>
            <a:off x="305999" y="2775343"/>
            <a:ext cx="4112381" cy="3030391"/>
          </a:xfrm>
          <a:prstGeom prst="roundRect">
            <a:avLst/>
          </a:prstGeom>
          <a:ln w="38100" cmpd="sng">
            <a:solidFill>
              <a:srgbClr val="000000"/>
            </a:solidFill>
          </a:ln>
        </p:spPr>
      </p:pic>
    </p:spTree>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Content Placeholder 1"/>
          <p:cNvSpPr>
            <a:spLocks noGrp="1"/>
          </p:cNvSpPr>
          <p:nvPr>
            <p:ph idx="1"/>
          </p:nvPr>
        </p:nvSpPr>
        <p:spPr>
          <a:xfrm>
            <a:off x="121775" y="1704578"/>
            <a:ext cx="8872181" cy="4034236"/>
          </a:xfrm>
        </p:spPr>
        <p:txBody>
          <a:bodyPr/>
          <a:lstStyle/>
          <a:p>
            <a:pPr marL="0" indent="0">
              <a:buNone/>
            </a:pPr>
            <a:r>
              <a:rPr lang="es-ES_tradnl" dirty="0" smtClean="0"/>
              <a:t>• </a:t>
            </a:r>
            <a:r>
              <a:rPr lang="es-ES_tradnl" sz="3000" dirty="0">
                <a:latin typeface="Book Antiqua"/>
                <a:cs typeface="Book Antiqua"/>
              </a:rPr>
              <a:t>Fertilización y riego adecuados</a:t>
            </a:r>
            <a:endParaRPr lang="en-US" sz="3000" dirty="0">
              <a:latin typeface="Book Antiqua"/>
              <a:cs typeface="Book Antiqua"/>
            </a:endParaRPr>
          </a:p>
          <a:p>
            <a:pPr marL="0" indent="0">
              <a:buNone/>
            </a:pPr>
            <a:r>
              <a:rPr lang="es-ES_tradnl" sz="3000" dirty="0" smtClean="0">
                <a:latin typeface="Book Antiqua"/>
                <a:cs typeface="Book Antiqua"/>
              </a:rPr>
              <a:t>       - </a:t>
            </a:r>
            <a:r>
              <a:rPr lang="es-ES_tradnl" sz="3000" dirty="0">
                <a:latin typeface="Book Antiqua"/>
                <a:cs typeface="Book Antiqua"/>
              </a:rPr>
              <a:t>Sin embargo, el exceso de fertilización en </a:t>
            </a:r>
            <a:r>
              <a:rPr lang="es-ES_tradnl" sz="3000" dirty="0" smtClean="0">
                <a:latin typeface="Book Antiqua"/>
                <a:cs typeface="Book Antiqua"/>
              </a:rPr>
              <a:t>	realidad </a:t>
            </a:r>
            <a:r>
              <a:rPr lang="es-ES_tradnl" sz="3000" dirty="0">
                <a:latin typeface="Book Antiqua"/>
                <a:cs typeface="Book Antiqua"/>
              </a:rPr>
              <a:t>ayudará a las plagas y ocasionará  </a:t>
            </a:r>
            <a:r>
              <a:rPr lang="es-ES_tradnl" sz="3000" dirty="0" smtClean="0">
                <a:latin typeface="Book Antiqua"/>
                <a:cs typeface="Book Antiqua"/>
              </a:rPr>
              <a:t>	problemas </a:t>
            </a:r>
            <a:r>
              <a:rPr lang="es-ES_tradnl" sz="3000" dirty="0">
                <a:latin typeface="Book Antiqua"/>
                <a:cs typeface="Book Antiqua"/>
              </a:rPr>
              <a:t>de lixiviación </a:t>
            </a:r>
            <a:endParaRPr lang="en-US" sz="3000" dirty="0">
              <a:latin typeface="Book Antiqua"/>
              <a:cs typeface="Book Antiqua"/>
            </a:endParaRPr>
          </a:p>
          <a:p>
            <a:pPr marL="0" indent="0">
              <a:buNone/>
            </a:pPr>
            <a:r>
              <a:rPr lang="es-ES_tradnl" sz="3000" dirty="0">
                <a:latin typeface="Book Antiqua"/>
                <a:cs typeface="Book Antiqua"/>
              </a:rPr>
              <a:t>• Tenga </a:t>
            </a:r>
            <a:r>
              <a:rPr lang="es-ES_tradnl" sz="3000" dirty="0" smtClean="0">
                <a:latin typeface="Book Antiqua"/>
                <a:cs typeface="Book Antiqua"/>
              </a:rPr>
              <a:t>cuidado</a:t>
            </a:r>
          </a:p>
          <a:p>
            <a:pPr marL="0" indent="0">
              <a:buNone/>
            </a:pPr>
            <a:r>
              <a:rPr lang="es-ES_tradnl" sz="3000" dirty="0">
                <a:latin typeface="Book Antiqua"/>
                <a:cs typeface="Book Antiqua"/>
              </a:rPr>
              <a:t> </a:t>
            </a:r>
            <a:r>
              <a:rPr lang="es-ES_tradnl" sz="3000" dirty="0" smtClean="0">
                <a:latin typeface="Book Antiqua"/>
                <a:cs typeface="Book Antiqua"/>
              </a:rPr>
              <a:t>      - </a:t>
            </a:r>
            <a:r>
              <a:rPr lang="es-ES_tradnl" sz="3000" dirty="0">
                <a:latin typeface="Book Antiqua"/>
                <a:cs typeface="Book Antiqua"/>
              </a:rPr>
              <a:t>N</a:t>
            </a:r>
            <a:r>
              <a:rPr lang="es-ES_tradnl" sz="3000" dirty="0" smtClean="0">
                <a:latin typeface="Book Antiqua"/>
                <a:cs typeface="Book Antiqua"/>
              </a:rPr>
              <a:t>ada </a:t>
            </a:r>
            <a:r>
              <a:rPr lang="es-ES_tradnl" sz="3000" dirty="0">
                <a:latin typeface="Book Antiqua"/>
                <a:cs typeface="Book Antiqua"/>
              </a:rPr>
              <a:t>cambia de la noche a la mañana y a </a:t>
            </a:r>
            <a:r>
              <a:rPr lang="es-ES_tradnl" sz="3000" dirty="0" smtClean="0">
                <a:latin typeface="Book Antiqua"/>
                <a:cs typeface="Book Antiqua"/>
              </a:rPr>
              <a:t>	veces </a:t>
            </a:r>
            <a:r>
              <a:rPr lang="es-ES_tradnl" sz="3000" dirty="0">
                <a:latin typeface="Book Antiqua"/>
                <a:cs typeface="Book Antiqua"/>
              </a:rPr>
              <a:t>toma tiempo para la recuperación de la </a:t>
            </a:r>
            <a:r>
              <a:rPr lang="es-ES_tradnl" sz="3000" dirty="0" smtClean="0">
                <a:latin typeface="Book Antiqua"/>
                <a:cs typeface="Book Antiqua"/>
              </a:rPr>
              <a:t>	planta</a:t>
            </a:r>
            <a:endParaRPr lang="en-US" sz="3000" dirty="0">
              <a:latin typeface="Book Antiqua"/>
              <a:cs typeface="Book Antiqua"/>
            </a:endParaRPr>
          </a:p>
          <a:p>
            <a:pPr marL="0" indent="0" eaLnBrk="1" hangingPunct="1">
              <a:buNone/>
            </a:pPr>
            <a:endParaRPr lang="en-US" altLang="en-US" dirty="0" smtClean="0"/>
          </a:p>
        </p:txBody>
      </p:sp>
      <p:sp>
        <p:nvSpPr>
          <p:cNvPr id="45059" name="Title 2"/>
          <p:cNvSpPr>
            <a:spLocks noGrp="1"/>
          </p:cNvSpPr>
          <p:nvPr>
            <p:ph type="title"/>
          </p:nvPr>
        </p:nvSpPr>
        <p:spPr>
          <a:xfrm>
            <a:off x="156567" y="226136"/>
            <a:ext cx="8819991" cy="1266114"/>
          </a:xfrm>
        </p:spPr>
        <p:txBody>
          <a:bodyPr/>
          <a:lstStyle/>
          <a:p>
            <a:pPr eaLnBrk="1" hangingPunct="1"/>
            <a:r>
              <a:rPr lang="en-US" altLang="en-US" sz="3800" dirty="0" smtClean="0">
                <a:latin typeface="Book Antiqua"/>
                <a:cs typeface="Book Antiqua"/>
              </a:rPr>
              <a:t>Como </a:t>
            </a:r>
            <a:r>
              <a:rPr lang="en-US" altLang="en-US" sz="3800" dirty="0" err="1" smtClean="0">
                <a:latin typeface="Book Antiqua"/>
                <a:cs typeface="Book Antiqua"/>
              </a:rPr>
              <a:t>ayudar</a:t>
            </a:r>
            <a:r>
              <a:rPr lang="en-US" altLang="en-US" sz="3800" dirty="0" smtClean="0">
                <a:latin typeface="Book Antiqua"/>
                <a:cs typeface="Book Antiqua"/>
              </a:rPr>
              <a:t> en la </a:t>
            </a:r>
            <a:r>
              <a:rPr lang="en-US" altLang="en-US" sz="3800" dirty="0" err="1" smtClean="0">
                <a:latin typeface="Book Antiqua"/>
                <a:cs typeface="Book Antiqua"/>
              </a:rPr>
              <a:t>recuperación</a:t>
            </a:r>
            <a:r>
              <a:rPr lang="en-US" altLang="en-US" sz="3800" dirty="0" smtClean="0">
                <a:latin typeface="Book Antiqua"/>
                <a:cs typeface="Book Antiqua"/>
              </a:rPr>
              <a:t> de </a:t>
            </a:r>
            <a:r>
              <a:rPr lang="en-US" altLang="en-US" sz="3800" dirty="0" err="1" smtClean="0">
                <a:latin typeface="Book Antiqua"/>
                <a:cs typeface="Book Antiqua"/>
              </a:rPr>
              <a:t>las</a:t>
            </a:r>
            <a:r>
              <a:rPr lang="en-US" altLang="en-US" sz="3800" dirty="0" smtClean="0">
                <a:latin typeface="Book Antiqua"/>
                <a:cs typeface="Book Antiqua"/>
              </a:rPr>
              <a:t> </a:t>
            </a:r>
            <a:r>
              <a:rPr lang="en-US" altLang="en-US" sz="3800" dirty="0" err="1" smtClean="0">
                <a:latin typeface="Book Antiqua"/>
                <a:cs typeface="Book Antiqua"/>
              </a:rPr>
              <a:t>plantas</a:t>
            </a:r>
            <a:r>
              <a:rPr lang="en-US" altLang="en-US" sz="3800" dirty="0" smtClean="0">
                <a:latin typeface="Book Antiqua"/>
                <a:cs typeface="Book Antiqua"/>
              </a:rPr>
              <a:t> </a:t>
            </a:r>
            <a:r>
              <a:rPr lang="en-US" altLang="en-US" sz="3800" dirty="0" err="1" smtClean="0">
                <a:latin typeface="Book Antiqua"/>
                <a:cs typeface="Book Antiqua"/>
              </a:rPr>
              <a:t>dañadas</a:t>
            </a:r>
            <a:r>
              <a:rPr lang="en-US" altLang="en-US" sz="3800" dirty="0" smtClean="0">
                <a:latin typeface="Book Antiqua"/>
                <a:cs typeface="Book Antiqua"/>
              </a:rPr>
              <a:t> </a:t>
            </a:r>
            <a:r>
              <a:rPr lang="en-US" altLang="en-US" sz="3800" dirty="0" err="1" smtClean="0">
                <a:latin typeface="Book Antiqua"/>
                <a:cs typeface="Book Antiqua"/>
              </a:rPr>
              <a:t>por</a:t>
            </a:r>
            <a:r>
              <a:rPr lang="en-US" altLang="en-US" sz="3800" dirty="0" smtClean="0">
                <a:latin typeface="Book Antiqua"/>
                <a:cs typeface="Book Antiqua"/>
              </a:rPr>
              <a:t> </a:t>
            </a:r>
            <a:r>
              <a:rPr lang="en-US" altLang="en-US" sz="3800" dirty="0" err="1" smtClean="0">
                <a:latin typeface="Book Antiqua"/>
                <a:cs typeface="Book Antiqua"/>
              </a:rPr>
              <a:t>las</a:t>
            </a:r>
            <a:r>
              <a:rPr lang="en-US" altLang="en-US" sz="3800" dirty="0" smtClean="0">
                <a:latin typeface="Book Antiqua"/>
                <a:cs typeface="Book Antiqua"/>
              </a:rPr>
              <a:t> </a:t>
            </a:r>
            <a:r>
              <a:rPr lang="en-US" altLang="en-US" sz="3800" dirty="0" err="1">
                <a:latin typeface="Book Antiqua"/>
                <a:cs typeface="Book Antiqua"/>
              </a:rPr>
              <a:t>M</a:t>
            </a:r>
            <a:r>
              <a:rPr lang="en-US" altLang="en-US" sz="3800" dirty="0" err="1" smtClean="0">
                <a:latin typeface="Book Antiqua"/>
                <a:cs typeface="Book Antiqua"/>
              </a:rPr>
              <a:t>oscas</a:t>
            </a:r>
            <a:r>
              <a:rPr lang="en-US" altLang="en-US" sz="3800" dirty="0" smtClean="0">
                <a:latin typeface="Book Antiqua"/>
                <a:cs typeface="Book Antiqua"/>
              </a:rPr>
              <a:t> </a:t>
            </a:r>
            <a:r>
              <a:rPr lang="en-US" altLang="en-US" sz="3800" dirty="0" err="1">
                <a:latin typeface="Book Antiqua"/>
                <a:cs typeface="Book Antiqua"/>
              </a:rPr>
              <a:t>B</a:t>
            </a:r>
            <a:r>
              <a:rPr lang="en-US" altLang="en-US" sz="3800" dirty="0" err="1" smtClean="0">
                <a:latin typeface="Book Antiqua"/>
                <a:cs typeface="Book Antiqua"/>
              </a:rPr>
              <a:t>lancas</a:t>
            </a:r>
            <a:endParaRPr lang="en-US" altLang="en-US" sz="3800" dirty="0" smtClean="0">
              <a:latin typeface="Book Antiqua"/>
              <a:cs typeface="Book Antiqua"/>
            </a:endParaRPr>
          </a:p>
        </p:txBody>
      </p:sp>
    </p:spTree>
  </p:cSld>
  <p:clrMapOvr>
    <a:masterClrMapping/>
  </p:clrMapOvr>
  <p:transition spd="slow"/>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Content Placeholder 3"/>
          <p:cNvSpPr>
            <a:spLocks noGrp="1"/>
          </p:cNvSpPr>
          <p:nvPr>
            <p:ph idx="1"/>
          </p:nvPr>
        </p:nvSpPr>
        <p:spPr/>
        <p:txBody>
          <a:bodyPr/>
          <a:lstStyle/>
          <a:p>
            <a:r>
              <a:rPr lang="es-ES_tradnl" dirty="0">
                <a:latin typeface="Book Antiqua"/>
                <a:cs typeface="Book Antiqua"/>
              </a:rPr>
              <a:t>Utilizar plantas alternativas o no hospederas cuando sea </a:t>
            </a:r>
            <a:r>
              <a:rPr lang="es-ES_tradnl" dirty="0" smtClean="0">
                <a:latin typeface="Book Antiqua"/>
                <a:cs typeface="Book Antiqua"/>
              </a:rPr>
              <a:t>posible.</a:t>
            </a:r>
            <a:endParaRPr lang="en-US" dirty="0">
              <a:latin typeface="Book Antiqua"/>
              <a:cs typeface="Book Antiqua"/>
            </a:endParaRPr>
          </a:p>
          <a:p>
            <a:r>
              <a:rPr lang="es-ES_tradnl" dirty="0" smtClean="0">
                <a:latin typeface="Book Antiqua"/>
                <a:cs typeface="Book Antiqua"/>
              </a:rPr>
              <a:t>Si </a:t>
            </a:r>
            <a:r>
              <a:rPr lang="es-ES_tradnl" dirty="0">
                <a:latin typeface="Book Antiqua"/>
                <a:cs typeface="Book Antiqua"/>
              </a:rPr>
              <a:t>mueve el material vegetal infestado, póngalo en una bolsa o </a:t>
            </a:r>
            <a:r>
              <a:rPr lang="es-ES_tradnl" dirty="0" err="1">
                <a:latin typeface="Book Antiqua"/>
                <a:cs typeface="Book Antiqua"/>
              </a:rPr>
              <a:t>cubralo</a:t>
            </a:r>
            <a:r>
              <a:rPr lang="es-ES_tradnl" dirty="0">
                <a:latin typeface="Book Antiqua"/>
                <a:cs typeface="Book Antiqua"/>
              </a:rPr>
              <a:t>!</a:t>
            </a:r>
            <a:endParaRPr lang="en-US" dirty="0">
              <a:latin typeface="Book Antiqua"/>
              <a:cs typeface="Book Antiqua"/>
            </a:endParaRPr>
          </a:p>
          <a:p>
            <a:r>
              <a:rPr lang="es-ES_tradnl" dirty="0" smtClean="0">
                <a:latin typeface="Book Antiqua"/>
                <a:cs typeface="Book Antiqua"/>
              </a:rPr>
              <a:t>Asegúrese </a:t>
            </a:r>
            <a:r>
              <a:rPr lang="es-ES_tradnl" dirty="0">
                <a:latin typeface="Book Antiqua"/>
                <a:cs typeface="Book Antiqua"/>
              </a:rPr>
              <a:t>de no propagar la </a:t>
            </a:r>
            <a:r>
              <a:rPr lang="es-ES_tradnl" dirty="0" smtClean="0">
                <a:latin typeface="Book Antiqua"/>
                <a:cs typeface="Book Antiqua"/>
              </a:rPr>
              <a:t>infestación.</a:t>
            </a:r>
            <a:endParaRPr lang="en-US" dirty="0">
              <a:latin typeface="Book Antiqua"/>
              <a:cs typeface="Book Antiqua"/>
            </a:endParaRPr>
          </a:p>
          <a:p>
            <a:r>
              <a:rPr lang="es-ES_tradnl" dirty="0" smtClean="0">
                <a:latin typeface="Book Antiqua"/>
                <a:cs typeface="Book Antiqua"/>
              </a:rPr>
              <a:t>Lavar </a:t>
            </a:r>
            <a:r>
              <a:rPr lang="es-ES_tradnl" dirty="0">
                <a:latin typeface="Book Antiqua"/>
                <a:cs typeface="Book Antiqua"/>
              </a:rPr>
              <a:t>las plantas con </a:t>
            </a:r>
            <a:r>
              <a:rPr lang="es-ES_tradnl" dirty="0" smtClean="0">
                <a:latin typeface="Book Antiqua"/>
                <a:cs typeface="Book Antiqua"/>
              </a:rPr>
              <a:t>agua.</a:t>
            </a:r>
            <a:endParaRPr lang="en-US" dirty="0">
              <a:latin typeface="Book Antiqua"/>
              <a:cs typeface="Book Antiqua"/>
            </a:endParaRPr>
          </a:p>
          <a:p>
            <a:pPr marL="0" indent="0" eaLnBrk="1" hangingPunct="1">
              <a:buNone/>
            </a:pPr>
            <a:endParaRPr lang="en-US" altLang="en-US" dirty="0" smtClean="0"/>
          </a:p>
        </p:txBody>
      </p:sp>
      <p:sp>
        <p:nvSpPr>
          <p:cNvPr id="46083" name="Title 1"/>
          <p:cNvSpPr>
            <a:spLocks noGrp="1"/>
          </p:cNvSpPr>
          <p:nvPr>
            <p:ph type="title"/>
          </p:nvPr>
        </p:nvSpPr>
        <p:spPr/>
        <p:txBody>
          <a:bodyPr/>
          <a:lstStyle/>
          <a:p>
            <a:pPr eaLnBrk="1" hangingPunct="1"/>
            <a:r>
              <a:rPr lang="en-US" altLang="en-US" sz="4000" dirty="0" err="1" smtClean="0">
                <a:latin typeface="Book Antiqua"/>
                <a:cs typeface="Book Antiqua"/>
              </a:rPr>
              <a:t>Manejo</a:t>
            </a:r>
            <a:r>
              <a:rPr lang="en-US" altLang="en-US" sz="4000" dirty="0" smtClean="0">
                <a:latin typeface="Book Antiqua"/>
                <a:cs typeface="Book Antiqua"/>
              </a:rPr>
              <a:t> de </a:t>
            </a:r>
            <a:r>
              <a:rPr lang="en-US" altLang="en-US" sz="4000" dirty="0" err="1" smtClean="0">
                <a:latin typeface="Book Antiqua"/>
                <a:cs typeface="Book Antiqua"/>
              </a:rPr>
              <a:t>las</a:t>
            </a:r>
            <a:r>
              <a:rPr lang="en-US" altLang="en-US" sz="4000" dirty="0" smtClean="0">
                <a:latin typeface="Book Antiqua"/>
                <a:cs typeface="Book Antiqua"/>
              </a:rPr>
              <a:t> </a:t>
            </a:r>
            <a:r>
              <a:rPr lang="en-US" altLang="en-US" sz="4000" dirty="0" err="1" smtClean="0">
                <a:latin typeface="Book Antiqua"/>
                <a:cs typeface="Book Antiqua"/>
              </a:rPr>
              <a:t>Moscas</a:t>
            </a:r>
            <a:r>
              <a:rPr lang="en-US" altLang="en-US" sz="4000" dirty="0" smtClean="0">
                <a:latin typeface="Book Antiqua"/>
                <a:cs typeface="Book Antiqua"/>
              </a:rPr>
              <a:t> </a:t>
            </a:r>
            <a:r>
              <a:rPr lang="en-US" altLang="en-US" sz="4000" dirty="0" err="1" smtClean="0">
                <a:latin typeface="Book Antiqua"/>
                <a:cs typeface="Book Antiqua"/>
              </a:rPr>
              <a:t>Blancas</a:t>
            </a:r>
            <a:r>
              <a:rPr lang="en-US" altLang="en-US" sz="4000" dirty="0" smtClean="0">
                <a:latin typeface="Book Antiqua"/>
                <a:cs typeface="Book Antiqua"/>
              </a:rPr>
              <a:t/>
            </a:r>
            <a:br>
              <a:rPr lang="en-US" altLang="en-US" sz="4000" dirty="0" smtClean="0">
                <a:latin typeface="Book Antiqua"/>
                <a:cs typeface="Book Antiqua"/>
              </a:rPr>
            </a:br>
            <a:r>
              <a:rPr lang="en-US" altLang="en-US" sz="4000" dirty="0" err="1" smtClean="0">
                <a:latin typeface="Book Antiqua"/>
                <a:cs typeface="Book Antiqua"/>
              </a:rPr>
              <a:t>Practicas</a:t>
            </a:r>
            <a:r>
              <a:rPr lang="en-US" altLang="en-US" sz="4000" dirty="0" smtClean="0">
                <a:latin typeface="Book Antiqua"/>
                <a:cs typeface="Book Antiqua"/>
              </a:rPr>
              <a:t> </a:t>
            </a:r>
            <a:r>
              <a:rPr lang="en-US" altLang="en-US" sz="4000" dirty="0" err="1" smtClean="0">
                <a:latin typeface="Book Antiqua"/>
                <a:cs typeface="Book Antiqua"/>
              </a:rPr>
              <a:t>Culturales</a:t>
            </a:r>
            <a:endParaRPr lang="en-US" altLang="en-US" sz="4000" dirty="0" smtClean="0">
              <a:latin typeface="Book Antiqua"/>
              <a:cs typeface="Book Antiqua"/>
            </a:endParaRPr>
          </a:p>
        </p:txBody>
      </p:sp>
    </p:spTree>
  </p:cSld>
  <p:clrMapOvr>
    <a:masterClrMapping/>
  </p:clrMapOvr>
  <p:transition spd="slow"/>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Content Placeholder 1"/>
          <p:cNvSpPr>
            <a:spLocks noGrp="1"/>
          </p:cNvSpPr>
          <p:nvPr>
            <p:ph idx="1"/>
          </p:nvPr>
        </p:nvSpPr>
        <p:spPr>
          <a:xfrm>
            <a:off x="457200" y="1169988"/>
            <a:ext cx="8229600" cy="4746625"/>
          </a:xfrm>
        </p:spPr>
        <p:txBody>
          <a:bodyPr/>
          <a:lstStyle/>
          <a:p>
            <a:pPr eaLnBrk="1" hangingPunct="1"/>
            <a:r>
              <a:rPr lang="en-US" altLang="en-US" sz="1600" smtClean="0"/>
              <a:t>Catharine Mannion, PhD, UF/IFAS Tropical Research and Education Center</a:t>
            </a:r>
          </a:p>
          <a:p>
            <a:pPr eaLnBrk="1" hangingPunct="1"/>
            <a:r>
              <a:rPr lang="en-US" altLang="en-US" sz="1600" smtClean="0"/>
              <a:t>Lance Osborne, PhD, UF/IFAS Mid Florida Research and Education Center</a:t>
            </a:r>
          </a:p>
          <a:p>
            <a:pPr eaLnBrk="1" hangingPunct="1"/>
            <a:r>
              <a:rPr lang="en-US" altLang="en-US" sz="1600" smtClean="0">
                <a:ea typeface="ＭＳ Ｐゴシック" pitchFamily="34" charset="-128"/>
              </a:rPr>
              <a:t>Eileen Buss</a:t>
            </a:r>
            <a:r>
              <a:rPr lang="en-US" altLang="en-US" sz="1600" smtClean="0"/>
              <a:t> , PhD, </a:t>
            </a:r>
            <a:r>
              <a:rPr lang="en-US" altLang="en-US" sz="1600" smtClean="0">
                <a:ea typeface="ＭＳ Ｐゴシック" pitchFamily="34" charset="-128"/>
              </a:rPr>
              <a:t>Department of Entomology and Nematology, University of Florida</a:t>
            </a:r>
          </a:p>
          <a:p>
            <a:pPr eaLnBrk="1" hangingPunct="1"/>
            <a:r>
              <a:rPr lang="en-US" altLang="en-US" sz="1600" smtClean="0"/>
              <a:t>John L. Capinera, PhD, </a:t>
            </a:r>
            <a:r>
              <a:rPr lang="en-US" altLang="en-US" sz="1600" smtClean="0">
                <a:ea typeface="ＭＳ Ｐゴシック" pitchFamily="34" charset="-128"/>
              </a:rPr>
              <a:t>Department of Entomology and Nematology, University of Florida </a:t>
            </a:r>
          </a:p>
          <a:p>
            <a:pPr eaLnBrk="1" hangingPunct="1"/>
            <a:r>
              <a:rPr lang="en-US" altLang="en-US" sz="1600" smtClean="0"/>
              <a:t>Jennifer Gillett-Kaufman, PhD., </a:t>
            </a:r>
            <a:r>
              <a:rPr lang="en-US" altLang="en-US" sz="1600" smtClean="0">
                <a:ea typeface="ＭＳ Ｐゴシック" pitchFamily="34" charset="-128"/>
              </a:rPr>
              <a:t>Department of Entomology and Nematology, University of Florida </a:t>
            </a:r>
            <a:endParaRPr lang="en-US" altLang="en-US" sz="1600" smtClean="0"/>
          </a:p>
          <a:p>
            <a:pPr eaLnBrk="1" hangingPunct="1"/>
            <a:r>
              <a:rPr lang="en-US" altLang="en-US" sz="1600" smtClean="0"/>
              <a:t>Amanda Hodges, </a:t>
            </a:r>
            <a:r>
              <a:rPr lang="en-US" altLang="en-US" sz="1600" smtClean="0">
                <a:ea typeface="ＭＳ Ｐゴシック" pitchFamily="34" charset="-128"/>
              </a:rPr>
              <a:t>PhD, Department of Entomology and Nematology, University of Florida </a:t>
            </a:r>
          </a:p>
          <a:p>
            <a:pPr eaLnBrk="1" hangingPunct="1"/>
            <a:r>
              <a:rPr lang="en-US" altLang="en-US" sz="1600" smtClean="0">
                <a:ea typeface="ＭＳ Ｐゴシック" pitchFamily="34" charset="-128"/>
              </a:rPr>
              <a:t>Greg Hodges, PhD, Florida Department of Agriculture and Consumer Services, Division of Plant Industry</a:t>
            </a:r>
          </a:p>
          <a:p>
            <a:pPr eaLnBrk="1" hangingPunct="1"/>
            <a:r>
              <a:rPr lang="en-US" altLang="en-US" sz="1600" smtClean="0">
                <a:ea typeface="ＭＳ Ｐゴシック" pitchFamily="34" charset="-128"/>
              </a:rPr>
              <a:t>Bill Schall, Commercial Horticultural Extension Agent, Palm Beach County Faculty</a:t>
            </a:r>
          </a:p>
          <a:p>
            <a:pPr eaLnBrk="1" hangingPunct="1"/>
            <a:r>
              <a:rPr lang="en-US" altLang="en-US" sz="1600" smtClean="0">
                <a:ea typeface="ＭＳ Ｐゴシック" pitchFamily="34" charset="-128"/>
              </a:rPr>
              <a:t>Ian Stocks, PhD, Florida Department of Agriculture and Consumer Services, Division of Plant Industry</a:t>
            </a:r>
          </a:p>
          <a:p>
            <a:pPr eaLnBrk="1" hangingPunct="1"/>
            <a:r>
              <a:rPr lang="en-US" altLang="en-US" sz="1600" smtClean="0"/>
              <a:t>Stephanie Stocks, MS, Department of Entomology and Nematology, University of Florida </a:t>
            </a:r>
          </a:p>
          <a:p>
            <a:pPr eaLnBrk="1" hangingPunct="1"/>
            <a:endParaRPr lang="en-US" altLang="en-US" sz="1600" smtClean="0"/>
          </a:p>
          <a:p>
            <a:pPr eaLnBrk="1" hangingPunct="1"/>
            <a:r>
              <a:rPr lang="en-US" altLang="en-US" sz="1600" smtClean="0">
                <a:ea typeface="ＭＳ Ｐゴシック" pitchFamily="34" charset="-128"/>
              </a:rPr>
              <a:t> </a:t>
            </a:r>
            <a:r>
              <a:rPr lang="en-US" altLang="en-US" sz="1600" smtClean="0"/>
              <a:t>Published: July 2013</a:t>
            </a:r>
          </a:p>
          <a:p>
            <a:pPr eaLnBrk="1" hangingPunct="1"/>
            <a:endParaRPr lang="en-US" altLang="en-US" sz="1600" smtClean="0"/>
          </a:p>
        </p:txBody>
      </p:sp>
      <p:sp>
        <p:nvSpPr>
          <p:cNvPr id="47107" name="Title 2"/>
          <p:cNvSpPr>
            <a:spLocks noGrp="1"/>
          </p:cNvSpPr>
          <p:nvPr>
            <p:ph type="title"/>
          </p:nvPr>
        </p:nvSpPr>
        <p:spPr>
          <a:xfrm>
            <a:off x="457200" y="34925"/>
            <a:ext cx="8229600" cy="935038"/>
          </a:xfrm>
        </p:spPr>
        <p:txBody>
          <a:bodyPr/>
          <a:lstStyle/>
          <a:p>
            <a:pPr eaLnBrk="1" hangingPunct="1"/>
            <a:r>
              <a:rPr lang="en-US" altLang="en-US" sz="4000" dirty="0" err="1" smtClean="0">
                <a:latin typeface="Book Antiqua"/>
                <a:cs typeface="Book Antiqua"/>
              </a:rPr>
              <a:t>Contribuidores</a:t>
            </a:r>
            <a:r>
              <a:rPr lang="en-US" altLang="en-US" sz="4000" dirty="0" smtClean="0">
                <a:latin typeface="Book Antiqua"/>
                <a:cs typeface="Book Antiqua"/>
              </a:rPr>
              <a:t> del </a:t>
            </a:r>
            <a:r>
              <a:rPr lang="en-US" altLang="en-US" sz="4000" dirty="0" err="1" smtClean="0">
                <a:latin typeface="Book Antiqua"/>
                <a:cs typeface="Book Antiqua"/>
              </a:rPr>
              <a:t>Contenido</a:t>
            </a:r>
            <a:endParaRPr lang="en-US" altLang="en-US" sz="4000" dirty="0" smtClean="0">
              <a:latin typeface="Book Antiqua"/>
              <a:cs typeface="Book Antiqua"/>
            </a:endParaRPr>
          </a:p>
        </p:txBody>
      </p:sp>
    </p:spTree>
  </p:cSld>
  <p:clrMapOvr>
    <a:masterClrMapping/>
  </p:clrMapOvr>
  <p:transition spd="slow" advClick="0"/>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rtlCol="0">
            <a:normAutofit lnSpcReduction="10000"/>
          </a:bodyPr>
          <a:lstStyle/>
          <a:p>
            <a:r>
              <a:rPr lang="es-ES_tradnl" dirty="0">
                <a:latin typeface="Book Antiqua"/>
                <a:cs typeface="Book Antiqua"/>
              </a:rPr>
              <a:t>Esta presentación puede ser utilizada con fines educativos para talleres, capacitaciones, etc.</a:t>
            </a:r>
            <a:endParaRPr lang="en-US" dirty="0">
              <a:latin typeface="Book Antiqua"/>
              <a:cs typeface="Book Antiqua"/>
            </a:endParaRPr>
          </a:p>
          <a:p>
            <a:pPr marL="0" indent="0">
              <a:buNone/>
            </a:pPr>
            <a:r>
              <a:rPr lang="es-ES_tradnl" dirty="0" smtClean="0">
                <a:latin typeface="Book Antiqua"/>
                <a:cs typeface="Book Antiqua"/>
              </a:rPr>
              <a:t>•Citación:</a:t>
            </a:r>
            <a:endParaRPr lang="en-US" sz="2800" dirty="0" smtClean="0">
              <a:latin typeface="Book Antiqua"/>
              <a:ea typeface="ＭＳ Ｐゴシック" pitchFamily="34" charset="-128"/>
              <a:cs typeface="Book Antiqua"/>
            </a:endParaRPr>
          </a:p>
          <a:p>
            <a:pPr marL="742950" lvl="2" indent="-342900" eaLnBrk="1" fontAlgn="auto" hangingPunct="1">
              <a:spcAft>
                <a:spcPts val="0"/>
              </a:spcAft>
              <a:buFont typeface="Arial" pitchFamily="34" charset="0"/>
              <a:buChar char="•"/>
              <a:defRPr/>
            </a:pPr>
            <a:r>
              <a:rPr lang="en-US" sz="2800" dirty="0" err="1" smtClean="0">
                <a:ea typeface="ＭＳ Ｐゴシック" pitchFamily="34" charset="-128"/>
              </a:rPr>
              <a:t>Mannion</a:t>
            </a:r>
            <a:r>
              <a:rPr lang="en-US" sz="2800" dirty="0" smtClean="0">
                <a:ea typeface="ＭＳ Ｐゴシック" pitchFamily="34" charset="-128"/>
              </a:rPr>
              <a:t>, C., L. Osborne, E. Buss, J.L. Capinera, </a:t>
            </a:r>
            <a:r>
              <a:rPr lang="en-US" sz="2800" dirty="0" smtClean="0"/>
              <a:t>J. Gillett-Kaufman</a:t>
            </a:r>
            <a:r>
              <a:rPr lang="en-US" sz="2800" dirty="0" smtClean="0">
                <a:ea typeface="ＭＳ Ｐゴシック" pitchFamily="34" charset="-128"/>
              </a:rPr>
              <a:t>, </a:t>
            </a:r>
            <a:r>
              <a:rPr lang="en-US" sz="2800" dirty="0" smtClean="0"/>
              <a:t>A. Hodges, G. Hodges, B. Schall, I. Stocks, and S. Stocks</a:t>
            </a:r>
            <a:r>
              <a:rPr lang="en-US" sz="2800" dirty="0" smtClean="0">
                <a:ea typeface="ＭＳ Ｐゴシック" pitchFamily="34" charset="-128"/>
              </a:rPr>
              <a:t>.  2013. Invasive Whitefly Pests of Florida. accessed (add the date), www.flwhitefly.org.</a:t>
            </a:r>
          </a:p>
          <a:p>
            <a:pPr eaLnBrk="1" fontAlgn="auto" hangingPunct="1">
              <a:spcAft>
                <a:spcPts val="0"/>
              </a:spcAft>
              <a:buFont typeface="Arial" pitchFamily="34" charset="0"/>
              <a:buChar char="•"/>
              <a:defRPr/>
            </a:pPr>
            <a:endParaRPr lang="en-US" dirty="0"/>
          </a:p>
        </p:txBody>
      </p:sp>
      <p:sp>
        <p:nvSpPr>
          <p:cNvPr id="48131" name="Title 2"/>
          <p:cNvSpPr>
            <a:spLocks noGrp="1"/>
          </p:cNvSpPr>
          <p:nvPr>
            <p:ph type="title"/>
          </p:nvPr>
        </p:nvSpPr>
        <p:spPr>
          <a:xfrm>
            <a:off x="121775" y="431193"/>
            <a:ext cx="8819991" cy="1143000"/>
          </a:xfrm>
        </p:spPr>
        <p:txBody>
          <a:bodyPr/>
          <a:lstStyle/>
          <a:p>
            <a:pPr eaLnBrk="1" hangingPunct="1"/>
            <a:r>
              <a:rPr lang="es-ES_tradnl" sz="4000" dirty="0">
                <a:latin typeface="Book Antiqua"/>
                <a:cs typeface="Book Antiqua"/>
              </a:rPr>
              <a:t>Exención de responsabilidad y mención educativa</a:t>
            </a:r>
            <a:r>
              <a:rPr lang="en-US" sz="4000" dirty="0"/>
              <a:t/>
            </a:r>
            <a:br>
              <a:rPr lang="en-US" sz="4000" dirty="0"/>
            </a:br>
            <a:endParaRPr lang="en-US" altLang="en-US" sz="4000" dirty="0" smtClean="0"/>
          </a:p>
        </p:txBody>
      </p:sp>
    </p:spTree>
  </p:cSld>
  <p:clrMapOvr>
    <a:masterClrMapping/>
  </p:clrMapOvr>
  <p:transition spd="slow" advClick="0"/>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Content Placeholder 1"/>
          <p:cNvSpPr>
            <a:spLocks noGrp="1"/>
          </p:cNvSpPr>
          <p:nvPr>
            <p:ph idx="1"/>
          </p:nvPr>
        </p:nvSpPr>
        <p:spPr>
          <a:xfrm>
            <a:off x="457200" y="1152525"/>
            <a:ext cx="8229600" cy="4692650"/>
          </a:xfrm>
        </p:spPr>
        <p:txBody>
          <a:bodyPr/>
          <a:lstStyle/>
          <a:p>
            <a:pPr eaLnBrk="1" hangingPunct="1"/>
            <a:r>
              <a:rPr lang="en-US" altLang="en-US" sz="2400" smtClean="0"/>
              <a:t>Florida Department of Agriculture and Consumer Services, Division of Plant Industry</a:t>
            </a:r>
          </a:p>
          <a:p>
            <a:pPr eaLnBrk="1" hangingPunct="1"/>
            <a:r>
              <a:rPr lang="en-US" altLang="en-US" sz="2400" smtClean="0"/>
              <a:t>University of Florida, Department of Entomology and Nematology</a:t>
            </a:r>
          </a:p>
          <a:p>
            <a:pPr eaLnBrk="1" hangingPunct="1"/>
            <a:r>
              <a:rPr lang="en-US" altLang="en-US" sz="2400" smtClean="0"/>
              <a:t>Pest Management University</a:t>
            </a:r>
          </a:p>
          <a:p>
            <a:pPr eaLnBrk="1" hangingPunct="1"/>
            <a:r>
              <a:rPr lang="en-US" altLang="en-US" sz="2400" smtClean="0"/>
              <a:t>IPM Florida</a:t>
            </a:r>
          </a:p>
          <a:p>
            <a:pPr eaLnBrk="1" hangingPunct="1"/>
            <a:r>
              <a:rPr lang="en-US" altLang="en-US" sz="2400" smtClean="0"/>
              <a:t>IFAS Extension – Broward County</a:t>
            </a:r>
          </a:p>
          <a:p>
            <a:pPr eaLnBrk="1" hangingPunct="1"/>
            <a:r>
              <a:rPr lang="en-US" altLang="en-US" sz="2400" smtClean="0"/>
              <a:t>IFAS Extension – Lee County</a:t>
            </a:r>
          </a:p>
          <a:p>
            <a:pPr eaLnBrk="1" hangingPunct="1"/>
            <a:r>
              <a:rPr lang="en-US" altLang="en-US" sz="2400" smtClean="0"/>
              <a:t>IFAS Extension – Miami-Dade County</a:t>
            </a:r>
          </a:p>
          <a:p>
            <a:pPr eaLnBrk="1" hangingPunct="1"/>
            <a:r>
              <a:rPr lang="en-US" altLang="en-US" sz="2400" smtClean="0"/>
              <a:t>IFAS Extension – Palm Beach County</a:t>
            </a:r>
          </a:p>
          <a:p>
            <a:pPr eaLnBrk="1" hangingPunct="1"/>
            <a:r>
              <a:rPr lang="en-US" altLang="en-US" sz="2400" smtClean="0"/>
              <a:t>Southern Plant Diagnostic Network</a:t>
            </a:r>
          </a:p>
          <a:p>
            <a:pPr eaLnBrk="1" hangingPunct="1"/>
            <a:endParaRPr lang="en-US" altLang="en-US" sz="2400" smtClean="0"/>
          </a:p>
          <a:p>
            <a:pPr eaLnBrk="1" hangingPunct="1"/>
            <a:endParaRPr lang="en-US" altLang="en-US" sz="2400" smtClean="0"/>
          </a:p>
        </p:txBody>
      </p:sp>
      <p:sp>
        <p:nvSpPr>
          <p:cNvPr id="49155" name="Title 2"/>
          <p:cNvSpPr>
            <a:spLocks noGrp="1"/>
          </p:cNvSpPr>
          <p:nvPr>
            <p:ph type="title"/>
          </p:nvPr>
        </p:nvSpPr>
        <p:spPr>
          <a:xfrm>
            <a:off x="457200" y="6350"/>
            <a:ext cx="8229600" cy="1143000"/>
          </a:xfrm>
        </p:spPr>
        <p:txBody>
          <a:bodyPr/>
          <a:lstStyle/>
          <a:p>
            <a:pPr eaLnBrk="1" hangingPunct="1"/>
            <a:r>
              <a:rPr lang="en-US" altLang="en-US" sz="4000" dirty="0" err="1" smtClean="0">
                <a:latin typeface="Book Antiqua"/>
                <a:cs typeface="Book Antiqua"/>
              </a:rPr>
              <a:t>Organizaciones</a:t>
            </a:r>
            <a:r>
              <a:rPr lang="en-US" altLang="en-US" sz="4000" dirty="0" smtClean="0">
                <a:latin typeface="Book Antiqua"/>
                <a:cs typeface="Book Antiqua"/>
              </a:rPr>
              <a:t> </a:t>
            </a:r>
            <a:r>
              <a:rPr lang="en-US" altLang="en-US" sz="4000" dirty="0" err="1" smtClean="0">
                <a:latin typeface="Book Antiqua"/>
                <a:cs typeface="Book Antiqua"/>
              </a:rPr>
              <a:t>Asociadas</a:t>
            </a:r>
            <a:endParaRPr lang="en-US" altLang="en-US" sz="4000" dirty="0" smtClean="0">
              <a:latin typeface="Book Antiqua"/>
              <a:cs typeface="Book Antiqua"/>
            </a:endParaRPr>
          </a:p>
        </p:txBody>
      </p:sp>
    </p:spTree>
  </p:cSld>
  <p:clrMapOvr>
    <a:masterClrMapping/>
  </p:clrMapOvr>
  <p:transition spd="slow" advClick="0"/>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Content Placeholder 1"/>
          <p:cNvSpPr>
            <a:spLocks noGrp="1"/>
          </p:cNvSpPr>
          <p:nvPr>
            <p:ph idx="1"/>
          </p:nvPr>
        </p:nvSpPr>
        <p:spPr>
          <a:xfrm>
            <a:off x="457200" y="977900"/>
            <a:ext cx="8229600" cy="4746625"/>
          </a:xfrm>
        </p:spPr>
        <p:txBody>
          <a:bodyPr/>
          <a:lstStyle/>
          <a:p>
            <a:pPr eaLnBrk="1" hangingPunct="1"/>
            <a:r>
              <a:rPr lang="en-US" altLang="en-US" sz="2000" smtClean="0"/>
              <a:t>Bohmfalk, G.T., R.E. Frisbie, W. L. Sterling, R.B. Metzer, and A.E. Knutson.  2011. Identification, biology, and sampling of cotton insects.  Texas AgriLife Extension.  accessed 3/19/2012 – </a:t>
            </a:r>
          </a:p>
          <a:p>
            <a:pPr lvl="1" eaLnBrk="1" hangingPunct="1"/>
            <a:r>
              <a:rPr lang="en-US" altLang="en-US" sz="1600" smtClean="0"/>
              <a:t>http://www.soilcropandmore.info/crops/CottonInformation/insect/B-933/b-933.htm  </a:t>
            </a:r>
          </a:p>
          <a:p>
            <a:pPr eaLnBrk="1" hangingPunct="1"/>
            <a:r>
              <a:rPr lang="en-US" altLang="en-US" sz="2000" smtClean="0"/>
              <a:t>Borrer, D.J. and R.E. White.  1970.  Peterson Field Guide to Insects.  Houghton Mifflin Co., New York.  </a:t>
            </a:r>
          </a:p>
          <a:p>
            <a:pPr eaLnBrk="1" hangingPunct="1"/>
            <a:r>
              <a:rPr lang="en-US" altLang="en-US" sz="2000" smtClean="0"/>
              <a:t>Borrer, D.J., C.A. Triplehorn, N.F. Johnson.  1989.  An Introduction to Insects.  Sixth Edition.  Saunders College Publishing. New York.  </a:t>
            </a:r>
          </a:p>
          <a:p>
            <a:pPr eaLnBrk="1" hangingPunct="1"/>
            <a:r>
              <a:rPr lang="en-US" altLang="en-US" sz="2000" smtClean="0"/>
              <a:t>Buss, E.A. and S.G. Park-Brown.  2009.  Natural products for insect pest management.  EDIS.  accessed 3/23/2012 – </a:t>
            </a:r>
          </a:p>
          <a:p>
            <a:pPr lvl="1" eaLnBrk="1" hangingPunct="1"/>
            <a:r>
              <a:rPr lang="en-US" altLang="en-US" sz="1600" smtClean="0"/>
              <a:t>http://edis.ifas.ufl.edu/in197 </a:t>
            </a:r>
          </a:p>
          <a:p>
            <a:pPr eaLnBrk="1" hangingPunct="1"/>
            <a:r>
              <a:rPr lang="en-US" altLang="en-US" sz="2000" smtClean="0"/>
              <a:t>CABI. 2012.  </a:t>
            </a:r>
            <a:r>
              <a:rPr lang="en-US" altLang="en-US" sz="2000" i="1" smtClean="0"/>
              <a:t>Bemisia tabaci.</a:t>
            </a:r>
            <a:r>
              <a:rPr lang="en-US" altLang="en-US" sz="2000" smtClean="0"/>
              <a:t>  Invasive Species Compendium (beta).  accessed 2/27/2012 – </a:t>
            </a:r>
          </a:p>
          <a:p>
            <a:pPr lvl="1" eaLnBrk="1" hangingPunct="1"/>
            <a:r>
              <a:rPr lang="en-US" altLang="en-US" sz="1600" smtClean="0"/>
              <a:t>http://www.cabi.org/isc/?compid=5&amp;dsid=8927&amp;loadmodule=datasheet&amp;page=481&amp;site=144  </a:t>
            </a:r>
          </a:p>
        </p:txBody>
      </p:sp>
      <p:sp>
        <p:nvSpPr>
          <p:cNvPr id="50179" name="Title 2"/>
          <p:cNvSpPr>
            <a:spLocks noGrp="1"/>
          </p:cNvSpPr>
          <p:nvPr>
            <p:ph type="title"/>
          </p:nvPr>
        </p:nvSpPr>
        <p:spPr>
          <a:xfrm>
            <a:off x="457200" y="0"/>
            <a:ext cx="8229600" cy="990600"/>
          </a:xfrm>
        </p:spPr>
        <p:txBody>
          <a:bodyPr/>
          <a:lstStyle/>
          <a:p>
            <a:pPr eaLnBrk="1" hangingPunct="1"/>
            <a:r>
              <a:rPr lang="en-US" altLang="en-US" sz="4000" dirty="0" err="1" smtClean="0">
                <a:latin typeface="Book Antiqua"/>
                <a:cs typeface="Book Antiqua"/>
              </a:rPr>
              <a:t>Referencias</a:t>
            </a:r>
            <a:endParaRPr lang="en-US" altLang="en-US" sz="4000" dirty="0" smtClean="0">
              <a:latin typeface="Book Antiqua"/>
              <a:cs typeface="Book Antiqua"/>
            </a:endParaRPr>
          </a:p>
        </p:txBody>
      </p:sp>
    </p:spTree>
  </p:cSld>
  <p:clrMapOvr>
    <a:masterClrMapping/>
  </p:clrMapOvr>
  <p:transition spd="slow"/>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Content Placeholder 1"/>
          <p:cNvSpPr>
            <a:spLocks noGrp="1"/>
          </p:cNvSpPr>
          <p:nvPr>
            <p:ph idx="1"/>
          </p:nvPr>
        </p:nvSpPr>
        <p:spPr>
          <a:xfrm>
            <a:off x="457200" y="990600"/>
            <a:ext cx="8229600" cy="4876800"/>
          </a:xfrm>
        </p:spPr>
        <p:txBody>
          <a:bodyPr/>
          <a:lstStyle/>
          <a:p>
            <a:pPr eaLnBrk="1" hangingPunct="1"/>
            <a:r>
              <a:rPr lang="en-US" altLang="en-US" sz="2000" smtClean="0"/>
              <a:t>CABI. 2012.  </a:t>
            </a:r>
            <a:r>
              <a:rPr lang="en-US" altLang="en-US" sz="2000" i="1" smtClean="0"/>
              <a:t>Dialeurodes citri </a:t>
            </a:r>
            <a:r>
              <a:rPr lang="en-US" altLang="en-US" sz="2000" smtClean="0"/>
              <a:t>(citrus whitefly).  Invasive Species Compendium (beta).  accessed 2/28/2012 – </a:t>
            </a:r>
          </a:p>
          <a:p>
            <a:pPr lvl="1" eaLnBrk="1" hangingPunct="1"/>
            <a:r>
              <a:rPr lang="en-US" altLang="en-US" sz="1600" smtClean="0"/>
              <a:t>http://www.cabi.org/isc/?compid=5&amp;dsid=18698&amp;loadmodule=datasheet&amp;page=481&amp;site=144 </a:t>
            </a:r>
          </a:p>
          <a:p>
            <a:pPr eaLnBrk="1" hangingPunct="1"/>
            <a:r>
              <a:rPr lang="en-US" altLang="en-US" sz="2000" smtClean="0"/>
              <a:t>CABI.  2012. </a:t>
            </a:r>
            <a:r>
              <a:rPr lang="en-US" altLang="en-US" sz="2000" i="1" smtClean="0"/>
              <a:t>Paraleyrodes bondari.  </a:t>
            </a:r>
            <a:r>
              <a:rPr lang="en-US" altLang="en-US" sz="2000" smtClean="0"/>
              <a:t>Invasive Species Compendium (beta).  accessed 2/25/2012 – </a:t>
            </a:r>
          </a:p>
          <a:p>
            <a:pPr lvl="1" eaLnBrk="1" hangingPunct="1"/>
            <a:r>
              <a:rPr lang="en-US" altLang="en-US" sz="1600" smtClean="0"/>
              <a:t>http://www.cabi.org/isc/?compid=5&amp;dsid=116127&amp;loadmodule=datasheet&amp;page=481&amp;site=144    </a:t>
            </a:r>
          </a:p>
          <a:p>
            <a:pPr eaLnBrk="1" hangingPunct="1"/>
            <a:r>
              <a:rPr lang="nl-NL" altLang="en-US" sz="2000" smtClean="0"/>
              <a:t>CSIRO.  2001</a:t>
            </a:r>
            <a:r>
              <a:rPr lang="nl-NL" altLang="en-US" sz="2000" i="1" smtClean="0"/>
              <a:t>. Encarsia protransvena </a:t>
            </a:r>
            <a:r>
              <a:rPr lang="nl-NL" altLang="en-US" sz="2000" smtClean="0"/>
              <a:t>Viggiani.  </a:t>
            </a:r>
            <a:r>
              <a:rPr lang="nl-NL" altLang="en-US" sz="2000" i="1" smtClean="0"/>
              <a:t>Encarsia</a:t>
            </a:r>
            <a:r>
              <a:rPr lang="nl-NL" altLang="en-US" sz="2000" smtClean="0"/>
              <a:t> of Australia Online.  accessed 2/26/2012 – </a:t>
            </a:r>
          </a:p>
          <a:p>
            <a:pPr lvl="1" eaLnBrk="1" hangingPunct="1"/>
            <a:r>
              <a:rPr lang="nl-NL" altLang="en-US" sz="1600" smtClean="0"/>
              <a:t>http://www.ces.csiro.au/science/encarsia/pro_ss.htm </a:t>
            </a:r>
          </a:p>
          <a:p>
            <a:pPr eaLnBrk="1" hangingPunct="1"/>
            <a:r>
              <a:rPr lang="en-US" altLang="en-US" sz="2000" smtClean="0"/>
              <a:t>DeBach, P. and D. Rosen. 1991. Biological Control by Natural Enemies. Cambridge University Press.</a:t>
            </a:r>
          </a:p>
        </p:txBody>
      </p:sp>
      <p:sp>
        <p:nvSpPr>
          <p:cNvPr id="51203" name="Title 2"/>
          <p:cNvSpPr>
            <a:spLocks noGrp="1"/>
          </p:cNvSpPr>
          <p:nvPr>
            <p:ph type="title"/>
          </p:nvPr>
        </p:nvSpPr>
        <p:spPr>
          <a:xfrm>
            <a:off x="457200" y="0"/>
            <a:ext cx="8229600" cy="914400"/>
          </a:xfrm>
        </p:spPr>
        <p:txBody>
          <a:bodyPr/>
          <a:lstStyle/>
          <a:p>
            <a:pPr eaLnBrk="1" hangingPunct="1"/>
            <a:r>
              <a:rPr lang="en-US" altLang="en-US" sz="4000" dirty="0" err="1" smtClean="0">
                <a:latin typeface="Book Antiqua"/>
                <a:cs typeface="Book Antiqua"/>
              </a:rPr>
              <a:t>Referencias</a:t>
            </a:r>
            <a:endParaRPr lang="en-US" altLang="en-US" sz="4000" dirty="0" smtClean="0">
              <a:latin typeface="Book Antiqua"/>
              <a:cs typeface="Book Antiqua"/>
            </a:endParaRPr>
          </a:p>
        </p:txBody>
      </p:sp>
    </p:spTree>
  </p:cSld>
  <p:clrMapOvr>
    <a:masterClrMapping/>
  </p:clrMapOvr>
  <p:transition spd="slow"/>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Content Placeholder 1"/>
          <p:cNvSpPr>
            <a:spLocks noGrp="1"/>
          </p:cNvSpPr>
          <p:nvPr>
            <p:ph idx="1"/>
          </p:nvPr>
        </p:nvSpPr>
        <p:spPr>
          <a:xfrm>
            <a:off x="457200" y="990600"/>
            <a:ext cx="8229600" cy="4876800"/>
          </a:xfrm>
        </p:spPr>
        <p:txBody>
          <a:bodyPr/>
          <a:lstStyle/>
          <a:p>
            <a:pPr eaLnBrk="1" hangingPunct="1"/>
            <a:r>
              <a:rPr lang="nl-NL" altLang="en-US" sz="2000" smtClean="0"/>
              <a:t>Drost, Y. C., Y. T. Qiu, C. J. A. M. Posthuma-Doodeman and J. C. van Lenteren.  1999.  “</a:t>
            </a:r>
            <a:r>
              <a:rPr lang="en-US" altLang="en-US" sz="2000" smtClean="0"/>
              <a:t>Life-history and oviposition behaviour of </a:t>
            </a:r>
            <a:r>
              <a:rPr lang="en-US" altLang="en-US" sz="2000" i="1" smtClean="0"/>
              <a:t>Amitus bennetti</a:t>
            </a:r>
            <a:r>
              <a:rPr lang="en-US" altLang="en-US" sz="2000" smtClean="0"/>
              <a:t>, a parasitoid of </a:t>
            </a:r>
            <a:r>
              <a:rPr lang="en-US" altLang="en-US" sz="2000" i="1" smtClean="0"/>
              <a:t>Bemisia argentifolii</a:t>
            </a:r>
            <a:r>
              <a:rPr lang="en-US" altLang="en-US" sz="2000" smtClean="0"/>
              <a:t>”. Entomologia Experimentalis et Applicata, volume 90, pp. 183-189.   </a:t>
            </a:r>
          </a:p>
          <a:p>
            <a:pPr eaLnBrk="1" hangingPunct="1"/>
            <a:r>
              <a:rPr lang="en-US" altLang="en-US" sz="2000" smtClean="0"/>
              <a:t>EPPO Global Database.  accessed 2/25/2012 – </a:t>
            </a:r>
          </a:p>
          <a:p>
            <a:pPr lvl="1" eaLnBrk="1" hangingPunct="1"/>
            <a:r>
              <a:rPr lang="en-US" altLang="en-US" sz="1600" smtClean="0"/>
              <a:t>http://gd2.eppo.org/organism.php/ALEDDU/distribution</a:t>
            </a:r>
          </a:p>
          <a:p>
            <a:pPr eaLnBrk="1" hangingPunct="1"/>
            <a:r>
              <a:rPr lang="en-US" altLang="en-US" sz="2000" smtClean="0"/>
              <a:t>Evans, G.A. 2008.  The Whiteflies (Hemiptera: Aleyrodidae) of the World and Their Host Plants and Natural Enemies.  USDA-APHIS.  accessed 2/26/2012 – </a:t>
            </a:r>
          </a:p>
          <a:p>
            <a:pPr lvl="1" eaLnBrk="1" hangingPunct="1"/>
            <a:r>
              <a:rPr lang="en-US" altLang="en-US" sz="1600" smtClean="0"/>
              <a:t>http://www.sel.barc.usda.gov:8080/1WF/World-Whitefly-Catalog.pdf </a:t>
            </a:r>
            <a:endParaRPr lang="en-US" altLang="en-US" sz="2000" smtClean="0"/>
          </a:p>
          <a:p>
            <a:pPr eaLnBrk="1" hangingPunct="1"/>
            <a:r>
              <a:rPr lang="en-US" altLang="en-US" sz="2000" smtClean="0"/>
              <a:t>Fasulo, T.R. and H.V. Weems.  2010. Citrus whitefly.  UF Featured Creatures.  accessed 2/28/2012 –</a:t>
            </a:r>
          </a:p>
          <a:p>
            <a:pPr lvl="1" eaLnBrk="1" hangingPunct="1"/>
            <a:r>
              <a:rPr lang="en-US" altLang="en-US" sz="1600" smtClean="0"/>
              <a:t>http://entnemdept.ufl.edu/creatures/citrus/citrus_whitefly.htm </a:t>
            </a:r>
          </a:p>
          <a:p>
            <a:pPr eaLnBrk="1" hangingPunct="1"/>
            <a:endParaRPr lang="en-US" altLang="en-US" sz="2000" smtClean="0"/>
          </a:p>
        </p:txBody>
      </p:sp>
      <p:sp>
        <p:nvSpPr>
          <p:cNvPr id="52227" name="Title 2"/>
          <p:cNvSpPr>
            <a:spLocks noGrp="1"/>
          </p:cNvSpPr>
          <p:nvPr>
            <p:ph type="title"/>
          </p:nvPr>
        </p:nvSpPr>
        <p:spPr>
          <a:xfrm>
            <a:off x="457200" y="0"/>
            <a:ext cx="8229600" cy="914400"/>
          </a:xfrm>
        </p:spPr>
        <p:txBody>
          <a:bodyPr/>
          <a:lstStyle/>
          <a:p>
            <a:pPr eaLnBrk="1" hangingPunct="1"/>
            <a:r>
              <a:rPr lang="en-US" altLang="en-US" sz="4000" dirty="0" err="1" smtClean="0">
                <a:latin typeface="Book Antiqua"/>
                <a:cs typeface="Book Antiqua"/>
              </a:rPr>
              <a:t>Referencias</a:t>
            </a:r>
            <a:endParaRPr lang="en-US" altLang="en-US" sz="4000" dirty="0" smtClean="0">
              <a:latin typeface="Book Antiqua"/>
              <a:cs typeface="Book Antiqua"/>
            </a:endParaRPr>
          </a:p>
        </p:txBody>
      </p:sp>
    </p:spTree>
  </p:cSld>
  <p:clrMapOvr>
    <a:masterClrMapping/>
  </p:clrMapOvr>
  <p:transition spd="slow"/>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Content Placeholder 1"/>
          <p:cNvSpPr>
            <a:spLocks noGrp="1"/>
          </p:cNvSpPr>
          <p:nvPr>
            <p:ph idx="1"/>
          </p:nvPr>
        </p:nvSpPr>
        <p:spPr>
          <a:xfrm>
            <a:off x="457200" y="990600"/>
            <a:ext cx="8229600" cy="4876800"/>
          </a:xfrm>
        </p:spPr>
        <p:txBody>
          <a:bodyPr/>
          <a:lstStyle/>
          <a:p>
            <a:pPr eaLnBrk="1" hangingPunct="1"/>
            <a:r>
              <a:rPr lang="en-US" altLang="en-US" sz="2000" smtClean="0"/>
              <a:t>Global Invasive Species Database. </a:t>
            </a:r>
            <a:r>
              <a:rPr lang="en-US" altLang="en-US" sz="2000" i="1" smtClean="0"/>
              <a:t>Harmonia axyridis.  </a:t>
            </a:r>
            <a:r>
              <a:rPr lang="en-US" altLang="en-US" sz="2000" smtClean="0"/>
              <a:t>accessed 2/26/2012- </a:t>
            </a:r>
          </a:p>
          <a:p>
            <a:pPr lvl="1" eaLnBrk="1" hangingPunct="1"/>
            <a:r>
              <a:rPr lang="en-US" altLang="en-US" sz="1600" smtClean="0"/>
              <a:t>http://www.issg.org/database/species/ecology.asp?fr=1&amp;si=668 </a:t>
            </a:r>
          </a:p>
          <a:p>
            <a:pPr eaLnBrk="1" hangingPunct="1"/>
            <a:r>
              <a:rPr lang="en-US" altLang="en-US" sz="2000" smtClean="0"/>
              <a:t>Gordon, R.D.  1985.  “The Coccinellidae (Coleoptera) of America North of Mexico”.  Journal of the New York Entomological Society, vol. 93, no. 1, pp. 1-912.</a:t>
            </a:r>
          </a:p>
          <a:p>
            <a:pPr eaLnBrk="1" hangingPunct="1"/>
            <a:r>
              <a:rPr lang="en-US" altLang="en-US" sz="2000" smtClean="0"/>
              <a:t>Henn, T., R. Weinzierl and P. G. Koehler. 2009. Beneficial insects and mites. EDIS.   Accessed 3/23/2012 – </a:t>
            </a:r>
          </a:p>
          <a:p>
            <a:pPr lvl="1" eaLnBrk="1" hangingPunct="1"/>
            <a:r>
              <a:rPr lang="en-US" altLang="en-US" sz="1600" smtClean="0"/>
              <a:t>http://edis.ifas.ufl.edu/in078 </a:t>
            </a:r>
            <a:endParaRPr lang="en-US" altLang="en-US" sz="2000" smtClean="0"/>
          </a:p>
          <a:p>
            <a:pPr eaLnBrk="1" hangingPunct="1"/>
            <a:r>
              <a:rPr lang="en-US" altLang="en-US" sz="2000" smtClean="0"/>
              <a:t>Hodges, G. 1996.  </a:t>
            </a:r>
            <a:r>
              <a:rPr lang="en-US" altLang="en-US" sz="2000" i="1" smtClean="0"/>
              <a:t>Bemisia tabaci </a:t>
            </a:r>
            <a:r>
              <a:rPr lang="en-US" altLang="en-US" sz="2000" smtClean="0"/>
              <a:t>(Gennadius) (biotype ‘Q’): A potential new biotype for Florida’s vegetable and ornamental crops. (Hemiptera: Aleyrodidae).  FDCAS-DPI pest Alert.  accessed 2/27/2012 – </a:t>
            </a:r>
          </a:p>
          <a:p>
            <a:pPr lvl="1" eaLnBrk="1" hangingPunct="1"/>
            <a:r>
              <a:rPr lang="en-US" altLang="en-US" sz="1600" smtClean="0"/>
              <a:t>http://www.freshfromflorida.com/pi/pest-alerts/bemisia-tabaci.html </a:t>
            </a:r>
          </a:p>
          <a:p>
            <a:pPr eaLnBrk="1" hangingPunct="1"/>
            <a:endParaRPr lang="en-US" altLang="en-US" sz="1600" smtClean="0"/>
          </a:p>
          <a:p>
            <a:pPr eaLnBrk="1" hangingPunct="1"/>
            <a:endParaRPr lang="en-US" altLang="en-US" sz="2000" smtClean="0"/>
          </a:p>
        </p:txBody>
      </p:sp>
      <p:sp>
        <p:nvSpPr>
          <p:cNvPr id="53251" name="Title 2"/>
          <p:cNvSpPr>
            <a:spLocks noGrp="1"/>
          </p:cNvSpPr>
          <p:nvPr>
            <p:ph type="title"/>
          </p:nvPr>
        </p:nvSpPr>
        <p:spPr>
          <a:xfrm>
            <a:off x="457200" y="0"/>
            <a:ext cx="8229600" cy="914400"/>
          </a:xfrm>
        </p:spPr>
        <p:txBody>
          <a:bodyPr/>
          <a:lstStyle/>
          <a:p>
            <a:pPr eaLnBrk="1" hangingPunct="1"/>
            <a:r>
              <a:rPr lang="en-US" altLang="en-US" sz="4000" dirty="0" err="1" smtClean="0">
                <a:latin typeface="Book Antiqua"/>
                <a:cs typeface="Book Antiqua"/>
              </a:rPr>
              <a:t>Referencias</a:t>
            </a:r>
            <a:endParaRPr lang="en-US" altLang="en-US" sz="4000" dirty="0" smtClean="0">
              <a:latin typeface="Book Antiqua"/>
              <a:cs typeface="Book Antiqua"/>
            </a:endParaRPr>
          </a:p>
        </p:txBody>
      </p:sp>
    </p:spTree>
  </p:cSld>
  <p:clrMapOvr>
    <a:masterClrMapping/>
  </p:clrMapOvr>
  <p:transition spd="slow"/>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Content Placeholder 1"/>
          <p:cNvSpPr>
            <a:spLocks noGrp="1"/>
          </p:cNvSpPr>
          <p:nvPr>
            <p:ph idx="1"/>
          </p:nvPr>
        </p:nvSpPr>
        <p:spPr>
          <a:xfrm>
            <a:off x="457200" y="990600"/>
            <a:ext cx="8229600" cy="5105400"/>
          </a:xfrm>
        </p:spPr>
        <p:txBody>
          <a:bodyPr/>
          <a:lstStyle/>
          <a:p>
            <a:pPr eaLnBrk="1" hangingPunct="1"/>
            <a:r>
              <a:rPr lang="en-US" altLang="en-US" sz="2000" smtClean="0"/>
              <a:t>Hodges, G.S.  1997. Giant whitefly, </a:t>
            </a:r>
            <a:r>
              <a:rPr lang="en-US" altLang="en-US" sz="2000" i="1" smtClean="0"/>
              <a:t>Aleurodicus dugesii </a:t>
            </a:r>
            <a:r>
              <a:rPr lang="en-US" altLang="en-US" sz="2000" smtClean="0"/>
              <a:t>Cockerell, in Florida.  FDACS-DPI Pest Alert.  accessed 2/25/2012 – </a:t>
            </a:r>
          </a:p>
          <a:p>
            <a:pPr lvl="1" eaLnBrk="1" hangingPunct="1"/>
            <a:r>
              <a:rPr lang="en-US" altLang="en-US" sz="1600" smtClean="0"/>
              <a:t>http://www.freshfromflorida.com/pi/pest-alerts/aleurodicus-dugesii.html </a:t>
            </a:r>
          </a:p>
          <a:p>
            <a:pPr eaLnBrk="1" hangingPunct="1"/>
            <a:r>
              <a:rPr lang="en-US" altLang="en-US" sz="2000" smtClean="0"/>
              <a:t>Hodges. G.S. and G.A. Evans.  2005.  “An identification guide to the whiteflies (Hemiptera: Aleyrodidae) of the southeastern United States”.  Florida Entomologist, Volume 88, issue 4, pp. 518-534.  </a:t>
            </a:r>
          </a:p>
          <a:p>
            <a:pPr eaLnBrk="1" hangingPunct="1"/>
            <a:r>
              <a:rPr lang="en-US" altLang="en-US" sz="2000" smtClean="0"/>
              <a:t>Hodges, G.S. 2007. The fig whitefly </a:t>
            </a:r>
            <a:r>
              <a:rPr lang="en-US" altLang="en-US" sz="2000" i="1" smtClean="0"/>
              <a:t>Singhiella simplex </a:t>
            </a:r>
            <a:r>
              <a:rPr lang="en-US" altLang="en-US" sz="2000" smtClean="0"/>
              <a:t>(Singh) (Hemiptera: Aleyrodidae): a new exotic whitefly found on ficus species in South Florida.  FDACS-DPI Pest Alert.  accessed 2/25/2012-</a:t>
            </a:r>
          </a:p>
          <a:p>
            <a:pPr lvl="1" eaLnBrk="1" hangingPunct="1"/>
            <a:r>
              <a:rPr lang="en-US" altLang="en-US" sz="1600" smtClean="0"/>
              <a:t>http://www.freshfromflorida.com/pi/pest-alerts/singhiella-simplex.html </a:t>
            </a:r>
          </a:p>
          <a:p>
            <a:pPr eaLnBrk="1" hangingPunct="1"/>
            <a:r>
              <a:rPr lang="en-US" altLang="en-US" sz="2000" smtClean="0"/>
              <a:t>IPM Florida, Solutions for your Life.  Natural enemies.  accessed 3/23/2012– </a:t>
            </a:r>
          </a:p>
          <a:p>
            <a:pPr lvl="1" eaLnBrk="1" hangingPunct="1"/>
            <a:r>
              <a:rPr lang="en-US" altLang="en-US" sz="1600" smtClean="0"/>
              <a:t>http://ipm.ifas.ufl.edu/resources/grants_showcase/people_and_communities/natenemy.shtml </a:t>
            </a:r>
          </a:p>
        </p:txBody>
      </p:sp>
      <p:sp>
        <p:nvSpPr>
          <p:cNvPr id="54275" name="Title 2"/>
          <p:cNvSpPr>
            <a:spLocks noGrp="1"/>
          </p:cNvSpPr>
          <p:nvPr>
            <p:ph type="title"/>
          </p:nvPr>
        </p:nvSpPr>
        <p:spPr>
          <a:xfrm>
            <a:off x="457200" y="0"/>
            <a:ext cx="8229600" cy="914400"/>
          </a:xfrm>
        </p:spPr>
        <p:txBody>
          <a:bodyPr/>
          <a:lstStyle/>
          <a:p>
            <a:pPr eaLnBrk="1" hangingPunct="1"/>
            <a:r>
              <a:rPr lang="en-US" altLang="en-US" sz="4000" dirty="0" err="1" smtClean="0">
                <a:latin typeface="Book Antiqua"/>
                <a:cs typeface="Book Antiqua"/>
              </a:rPr>
              <a:t>Referencias</a:t>
            </a:r>
            <a:endParaRPr lang="en-US" altLang="en-US" sz="4000" dirty="0" smtClean="0">
              <a:latin typeface="Book Antiqua"/>
              <a:cs typeface="Book Antiqua"/>
            </a:endParaRPr>
          </a:p>
        </p:txBody>
      </p:sp>
    </p:spTree>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Content Placeholder 2"/>
          <p:cNvSpPr>
            <a:spLocks noGrp="1"/>
          </p:cNvSpPr>
          <p:nvPr>
            <p:ph idx="1"/>
          </p:nvPr>
        </p:nvSpPr>
        <p:spPr>
          <a:xfrm>
            <a:off x="266520" y="987834"/>
            <a:ext cx="8716784" cy="1201329"/>
          </a:xfrm>
        </p:spPr>
        <p:txBody>
          <a:bodyPr/>
          <a:lstStyle/>
          <a:p>
            <a:pPr eaLnBrk="1" hangingPunct="1"/>
            <a:r>
              <a:rPr lang="en-US" altLang="en-US" sz="2800" dirty="0" smtClean="0">
                <a:latin typeface="Book Antiqua"/>
                <a:cs typeface="Book Antiqua"/>
              </a:rPr>
              <a:t>Las </a:t>
            </a:r>
            <a:r>
              <a:rPr lang="en-US" altLang="en-US" sz="2800" dirty="0" err="1" smtClean="0">
                <a:latin typeface="Book Antiqua"/>
                <a:cs typeface="Book Antiqua"/>
              </a:rPr>
              <a:t>excretas</a:t>
            </a:r>
            <a:r>
              <a:rPr lang="en-US" altLang="en-US" sz="2800" dirty="0" smtClean="0">
                <a:latin typeface="Book Antiqua"/>
                <a:cs typeface="Book Antiqua"/>
              </a:rPr>
              <a:t> del </a:t>
            </a:r>
            <a:r>
              <a:rPr lang="en-US" altLang="en-US" sz="2800" dirty="0" err="1" smtClean="0">
                <a:latin typeface="Book Antiqua"/>
                <a:cs typeface="Book Antiqua"/>
              </a:rPr>
              <a:t>insecto</a:t>
            </a:r>
            <a:r>
              <a:rPr lang="en-US" altLang="en-US" sz="2800" dirty="0" smtClean="0">
                <a:latin typeface="Book Antiqua"/>
                <a:cs typeface="Book Antiqua"/>
              </a:rPr>
              <a:t> en forma de </a:t>
            </a:r>
            <a:r>
              <a:rPr lang="en-US" altLang="en-US" sz="2800" dirty="0" err="1" smtClean="0">
                <a:latin typeface="Book Antiqua"/>
                <a:cs typeface="Book Antiqua"/>
              </a:rPr>
              <a:t>melaza</a:t>
            </a:r>
            <a:r>
              <a:rPr lang="en-US" altLang="en-US" sz="2800" dirty="0" smtClean="0">
                <a:latin typeface="Book Antiqua"/>
                <a:cs typeface="Book Antiqua"/>
              </a:rPr>
              <a:t> </a:t>
            </a:r>
            <a:r>
              <a:rPr lang="en-US" altLang="en-US" sz="2800" dirty="0" err="1" smtClean="0">
                <a:latin typeface="Book Antiqua"/>
                <a:cs typeface="Book Antiqua"/>
              </a:rPr>
              <a:t>unido</a:t>
            </a:r>
            <a:r>
              <a:rPr lang="en-US" altLang="en-US" sz="2800" dirty="0" smtClean="0">
                <a:latin typeface="Book Antiqua"/>
                <a:cs typeface="Book Antiqua"/>
              </a:rPr>
              <a:t> a la </a:t>
            </a:r>
            <a:r>
              <a:rPr lang="en-US" altLang="en-US" sz="2800" dirty="0" err="1" smtClean="0">
                <a:latin typeface="Book Antiqua"/>
                <a:cs typeface="Book Antiqua"/>
              </a:rPr>
              <a:t>fumagina</a:t>
            </a:r>
            <a:r>
              <a:rPr lang="en-US" altLang="en-US" sz="2800" dirty="0" smtClean="0">
                <a:latin typeface="Book Antiqua"/>
                <a:cs typeface="Book Antiqua"/>
              </a:rPr>
              <a:t> o </a:t>
            </a:r>
            <a:r>
              <a:rPr lang="en-US" altLang="en-US" sz="2800" dirty="0" err="1" smtClean="0">
                <a:latin typeface="Book Antiqua"/>
                <a:cs typeface="Book Antiqua"/>
              </a:rPr>
              <a:t>negrilla</a:t>
            </a:r>
            <a:r>
              <a:rPr lang="en-US" altLang="en-US" sz="2800" dirty="0" smtClean="0">
                <a:latin typeface="Book Antiqua"/>
                <a:cs typeface="Book Antiqua"/>
              </a:rPr>
              <a:t> </a:t>
            </a:r>
            <a:r>
              <a:rPr lang="en-US" altLang="en-US" sz="2800" dirty="0" err="1" smtClean="0">
                <a:latin typeface="Book Antiqua"/>
                <a:cs typeface="Book Antiqua"/>
              </a:rPr>
              <a:t>contamina</a:t>
            </a:r>
            <a:r>
              <a:rPr lang="en-US" altLang="en-US" sz="2800" dirty="0" smtClean="0">
                <a:latin typeface="Book Antiqua"/>
                <a:cs typeface="Book Antiqua"/>
              </a:rPr>
              <a:t> </a:t>
            </a:r>
            <a:r>
              <a:rPr lang="en-US" altLang="en-US" sz="2800" dirty="0" err="1" smtClean="0">
                <a:latin typeface="Book Antiqua"/>
                <a:cs typeface="Book Antiqua"/>
              </a:rPr>
              <a:t>todo</a:t>
            </a:r>
            <a:r>
              <a:rPr lang="en-US" altLang="en-US" sz="2800" dirty="0" smtClean="0">
                <a:latin typeface="Book Antiqua"/>
                <a:cs typeface="Book Antiqua"/>
              </a:rPr>
              <a:t> lo </a:t>
            </a:r>
            <a:r>
              <a:rPr lang="en-US" altLang="en-US" sz="2800" dirty="0" err="1" smtClean="0">
                <a:latin typeface="Book Antiqua"/>
                <a:cs typeface="Book Antiqua"/>
              </a:rPr>
              <a:t>que</a:t>
            </a:r>
            <a:r>
              <a:rPr lang="en-US" altLang="en-US" sz="2800" dirty="0" smtClean="0">
                <a:latin typeface="Book Antiqua"/>
                <a:cs typeface="Book Antiqua"/>
              </a:rPr>
              <a:t> </a:t>
            </a:r>
            <a:r>
              <a:rPr lang="en-US" altLang="en-US" sz="2800" dirty="0" err="1" smtClean="0">
                <a:latin typeface="Book Antiqua"/>
                <a:cs typeface="Book Antiqua"/>
              </a:rPr>
              <a:t>esta</a:t>
            </a:r>
            <a:r>
              <a:rPr lang="en-US" altLang="en-US" sz="2800" dirty="0" smtClean="0">
                <a:latin typeface="Book Antiqua"/>
                <a:cs typeface="Book Antiqua"/>
              </a:rPr>
              <a:t> </a:t>
            </a:r>
            <a:r>
              <a:rPr lang="en-US" altLang="en-US" sz="2800" dirty="0" err="1" smtClean="0">
                <a:latin typeface="Book Antiqua"/>
                <a:cs typeface="Book Antiqua"/>
              </a:rPr>
              <a:t>debajo</a:t>
            </a:r>
            <a:r>
              <a:rPr lang="en-US" altLang="en-US" sz="2800" dirty="0" smtClean="0">
                <a:latin typeface="Book Antiqua"/>
                <a:cs typeface="Book Antiqua"/>
              </a:rPr>
              <a:t> de </a:t>
            </a:r>
            <a:r>
              <a:rPr lang="en-US" altLang="en-US" sz="2800" dirty="0" err="1" smtClean="0">
                <a:latin typeface="Book Antiqua"/>
                <a:cs typeface="Book Antiqua"/>
              </a:rPr>
              <a:t>plantas</a:t>
            </a:r>
            <a:r>
              <a:rPr lang="en-US" altLang="en-US" sz="2800" dirty="0" smtClean="0">
                <a:latin typeface="Book Antiqua"/>
                <a:cs typeface="Book Antiqua"/>
              </a:rPr>
              <a:t> </a:t>
            </a:r>
            <a:r>
              <a:rPr lang="en-US" altLang="en-US" sz="2800" dirty="0" err="1" smtClean="0">
                <a:latin typeface="Book Antiqua"/>
                <a:cs typeface="Book Antiqua"/>
              </a:rPr>
              <a:t>infestadas</a:t>
            </a:r>
            <a:r>
              <a:rPr lang="en-US" altLang="en-US" sz="2800" dirty="0" smtClean="0">
                <a:latin typeface="Book Antiqua"/>
                <a:cs typeface="Book Antiqua"/>
              </a:rPr>
              <a:t> con </a:t>
            </a:r>
            <a:r>
              <a:rPr lang="en-US" altLang="en-US" sz="2800" dirty="0" err="1" smtClean="0">
                <a:latin typeface="Book Antiqua"/>
                <a:cs typeface="Book Antiqua"/>
              </a:rPr>
              <a:t>esta</a:t>
            </a:r>
            <a:r>
              <a:rPr lang="en-US" altLang="en-US" sz="2800" dirty="0" smtClean="0">
                <a:latin typeface="Book Antiqua"/>
                <a:cs typeface="Book Antiqua"/>
              </a:rPr>
              <a:t> </a:t>
            </a:r>
            <a:r>
              <a:rPr lang="en-US" altLang="en-US" sz="2800" dirty="0" err="1" smtClean="0">
                <a:latin typeface="Book Antiqua"/>
                <a:cs typeface="Book Antiqua"/>
              </a:rPr>
              <a:t>plaga</a:t>
            </a:r>
            <a:endParaRPr lang="en-US" altLang="en-US" sz="2800" dirty="0" smtClean="0">
              <a:latin typeface="Book Antiqua"/>
              <a:cs typeface="Book Antiqua"/>
            </a:endParaRPr>
          </a:p>
        </p:txBody>
      </p:sp>
      <p:sp>
        <p:nvSpPr>
          <p:cNvPr id="18435" name="Rectangle 2"/>
          <p:cNvSpPr>
            <a:spLocks noGrp="1" noChangeArrowheads="1"/>
          </p:cNvSpPr>
          <p:nvPr>
            <p:ph type="title"/>
          </p:nvPr>
        </p:nvSpPr>
        <p:spPr>
          <a:xfrm>
            <a:off x="457200" y="274638"/>
            <a:ext cx="8229600" cy="777875"/>
          </a:xfrm>
        </p:spPr>
        <p:txBody>
          <a:bodyPr/>
          <a:lstStyle/>
          <a:p>
            <a:pPr eaLnBrk="1" hangingPunct="1"/>
            <a:r>
              <a:rPr lang="en-US" altLang="en-US" sz="4000" dirty="0" err="1" smtClean="0">
                <a:latin typeface="Book Antiqua"/>
                <a:cs typeface="Book Antiqua"/>
              </a:rPr>
              <a:t>Descripcion</a:t>
            </a:r>
            <a:r>
              <a:rPr lang="en-US" altLang="en-US" sz="4000" dirty="0" smtClean="0">
                <a:latin typeface="Book Antiqua"/>
                <a:cs typeface="Book Antiqua"/>
              </a:rPr>
              <a:t> de </a:t>
            </a:r>
            <a:r>
              <a:rPr lang="en-US" altLang="en-US" sz="4000" dirty="0" err="1" smtClean="0">
                <a:latin typeface="Book Antiqua"/>
                <a:cs typeface="Book Antiqua"/>
              </a:rPr>
              <a:t>las</a:t>
            </a:r>
            <a:r>
              <a:rPr lang="en-US" altLang="en-US" sz="4000" dirty="0" smtClean="0">
                <a:latin typeface="Book Antiqua"/>
                <a:cs typeface="Book Antiqua"/>
              </a:rPr>
              <a:t> </a:t>
            </a:r>
            <a:r>
              <a:rPr lang="en-US" altLang="en-US" sz="4000" dirty="0" err="1" smtClean="0">
                <a:latin typeface="Book Antiqua"/>
                <a:cs typeface="Book Antiqua"/>
              </a:rPr>
              <a:t>Moscas</a:t>
            </a:r>
            <a:r>
              <a:rPr lang="en-US" altLang="en-US" sz="4000" dirty="0" smtClean="0">
                <a:latin typeface="Book Antiqua"/>
                <a:cs typeface="Book Antiqua"/>
              </a:rPr>
              <a:t> </a:t>
            </a:r>
            <a:r>
              <a:rPr lang="en-US" altLang="en-US" sz="4000" dirty="0" err="1" smtClean="0">
                <a:latin typeface="Book Antiqua"/>
                <a:cs typeface="Book Antiqua"/>
              </a:rPr>
              <a:t>Blancas</a:t>
            </a:r>
            <a:endParaRPr lang="en-US" altLang="en-US" sz="4000" dirty="0" smtClean="0">
              <a:latin typeface="Book Antiqua"/>
              <a:cs typeface="Book Antiqua"/>
            </a:endParaRPr>
          </a:p>
        </p:txBody>
      </p:sp>
      <p:sp>
        <p:nvSpPr>
          <p:cNvPr id="6" name="Rounded Rectangle 5"/>
          <p:cNvSpPr/>
          <p:nvPr/>
        </p:nvSpPr>
        <p:spPr>
          <a:xfrm>
            <a:off x="4788152" y="2702759"/>
            <a:ext cx="3926356" cy="3108960"/>
          </a:xfrm>
          <a:prstGeom prst="roundRect">
            <a:avLst/>
          </a:prstGeom>
          <a:blipFill>
            <a:blip r:embed="rId3" cstate="print"/>
            <a:srcRect/>
            <a:stretch>
              <a:fillRect r="-1140"/>
            </a:stretch>
          </a:blipFill>
          <a:ln w="38100" cmpd="sng">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n>
                <a:solidFill>
                  <a:srgbClr val="000000"/>
                </a:solidFill>
              </a:ln>
            </a:endParaRPr>
          </a:p>
        </p:txBody>
      </p:sp>
      <p:sp>
        <p:nvSpPr>
          <p:cNvPr id="7" name="Text Box 13"/>
          <p:cNvSpPr txBox="1">
            <a:spLocks noChangeArrowheads="1"/>
          </p:cNvSpPr>
          <p:nvPr/>
        </p:nvSpPr>
        <p:spPr bwMode="auto">
          <a:xfrm>
            <a:off x="436563" y="6024563"/>
            <a:ext cx="5418137" cy="231775"/>
          </a:xfrm>
          <a:prstGeom prst="rect">
            <a:avLst/>
          </a:prstGeom>
          <a:noFill/>
          <a:ln w="9525">
            <a:noFill/>
            <a:miter lim="800000"/>
            <a:headEnd/>
            <a:tailEnd/>
          </a:ln>
        </p:spPr>
        <p:txBody>
          <a:bodyPr wrap="none">
            <a:spAutoFit/>
          </a:bodyPr>
          <a:lstStyle/>
          <a:p>
            <a:pPr>
              <a:defRPr/>
            </a:pPr>
            <a:r>
              <a:rPr lang="en-US" sz="900" dirty="0">
                <a:solidFill>
                  <a:schemeClr val="bg1"/>
                </a:solidFill>
                <a:latin typeface="+mn-lt"/>
              </a:rPr>
              <a:t>Photos: K. Gabel, UF/IFAS Monroe County Extension; H. Glenn, UF/IFAS Tropical Research and Education Center</a:t>
            </a:r>
            <a:endParaRPr lang="en-US" sz="900" b="1" dirty="0">
              <a:solidFill>
                <a:schemeClr val="bg1"/>
              </a:solidFill>
              <a:latin typeface="+mn-lt"/>
            </a:endParaRPr>
          </a:p>
        </p:txBody>
      </p:sp>
      <p:pic>
        <p:nvPicPr>
          <p:cNvPr id="8" name="Picture 3" descr="C:\Users\cmannion\Documents\Pests\Whiteflies\Aleurodicus rugiopercalatus\photos\Gabel\DSCN0139.JPG"/>
          <p:cNvPicPr>
            <a:picLocks noChangeAspect="1" noChangeArrowheads="1"/>
          </p:cNvPicPr>
          <p:nvPr/>
        </p:nvPicPr>
        <p:blipFill rotWithShape="1">
          <a:blip r:embed="rId4" cstate="print"/>
          <a:srcRect r="2261"/>
          <a:stretch/>
        </p:blipFill>
        <p:spPr bwMode="auto">
          <a:xfrm>
            <a:off x="460846" y="2723716"/>
            <a:ext cx="3929170" cy="3104722"/>
          </a:xfrm>
          <a:prstGeom prst="roundRect">
            <a:avLst/>
          </a:prstGeom>
          <a:noFill/>
          <a:ln w="38100" cmpd="sng">
            <a:solidFill>
              <a:srgbClr val="000000"/>
            </a:solidFill>
          </a:ln>
        </p:spPr>
      </p:pic>
    </p:spTree>
  </p:cSld>
  <p:clrMapOvr>
    <a:masterClrMapping/>
  </p:clrMapOvr>
  <p:transition spd="slow"/>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Content Placeholder 1"/>
          <p:cNvSpPr>
            <a:spLocks noGrp="1"/>
          </p:cNvSpPr>
          <p:nvPr>
            <p:ph idx="1"/>
          </p:nvPr>
        </p:nvSpPr>
        <p:spPr>
          <a:xfrm>
            <a:off x="457200" y="990600"/>
            <a:ext cx="8229600" cy="5105400"/>
          </a:xfrm>
        </p:spPr>
        <p:txBody>
          <a:bodyPr/>
          <a:lstStyle/>
          <a:p>
            <a:pPr eaLnBrk="1" hangingPunct="1"/>
            <a:r>
              <a:rPr lang="en-US" altLang="en-US" sz="2000" smtClean="0"/>
              <a:t>Legaspi, J.C., C. Mannion, D. Amalin, and B.C. Legaspi, Jr.  2011.  “Life table analysis and development of </a:t>
            </a:r>
            <a:r>
              <a:rPr lang="en-US" altLang="en-US" sz="2000" i="1" smtClean="0"/>
              <a:t>Singhiella simplex </a:t>
            </a:r>
            <a:r>
              <a:rPr lang="en-US" altLang="en-US" sz="2000" smtClean="0"/>
              <a:t>(Hemiptera: Aleyrodidae) under different constant temperatures”.  Annals of the Entomological Society of America, vol. 104, issue 3, pp. 451-458.</a:t>
            </a:r>
            <a:r>
              <a:rPr lang="en-US" altLang="en-US" sz="2000" i="1" smtClean="0"/>
              <a:t> </a:t>
            </a:r>
          </a:p>
          <a:p>
            <a:pPr eaLnBrk="1" hangingPunct="1"/>
            <a:r>
              <a:rPr lang="en-US" altLang="en-US" sz="2000" smtClean="0"/>
              <a:t>Leppla, N.C. and K.L. Johnson. 2011. Guidelines for purchasing and using commercial natural enemies and biopesticide in Florida and other states.  EDIS.  accessed 3/23/2012 – </a:t>
            </a:r>
          </a:p>
          <a:p>
            <a:pPr lvl="1" eaLnBrk="1" hangingPunct="1"/>
            <a:r>
              <a:rPr lang="en-US" altLang="en-US" sz="1600" smtClean="0"/>
              <a:t>http://edis.ifas.ufl.edu/in849 </a:t>
            </a:r>
          </a:p>
          <a:p>
            <a:pPr eaLnBrk="1" hangingPunct="1"/>
            <a:r>
              <a:rPr lang="en-US" altLang="en-US" sz="2000" smtClean="0"/>
              <a:t>Liu, T.-X., and P. A. Stansly. 1996. “Morphology of </a:t>
            </a:r>
            <a:r>
              <a:rPr lang="en-US" altLang="en-US" sz="2000" i="1" smtClean="0"/>
              <a:t>Nephaspis oculatus </a:t>
            </a:r>
            <a:r>
              <a:rPr lang="en-US" altLang="en-US" sz="2000" smtClean="0"/>
              <a:t>and </a:t>
            </a:r>
            <a:r>
              <a:rPr lang="en-US" altLang="en-US" sz="2000" i="1" smtClean="0"/>
              <a:t>Delphastus pusillus </a:t>
            </a:r>
            <a:r>
              <a:rPr lang="en-US" altLang="en-US" sz="2000" smtClean="0"/>
              <a:t>(Coleoptera: Coccinellidae), predators of </a:t>
            </a:r>
            <a:r>
              <a:rPr lang="en-US" altLang="en-US" sz="2000" i="1" smtClean="0"/>
              <a:t>Bemisia argentifolii </a:t>
            </a:r>
            <a:r>
              <a:rPr lang="en-US" altLang="en-US" sz="2000" smtClean="0"/>
              <a:t>(Homoptera: Aleyrodidae)”. Proc. Entomol. Soc. Wash. vol. 98: pp.292-300.</a:t>
            </a:r>
          </a:p>
        </p:txBody>
      </p:sp>
      <p:sp>
        <p:nvSpPr>
          <p:cNvPr id="55299" name="Title 2"/>
          <p:cNvSpPr>
            <a:spLocks noGrp="1"/>
          </p:cNvSpPr>
          <p:nvPr>
            <p:ph type="title"/>
          </p:nvPr>
        </p:nvSpPr>
        <p:spPr>
          <a:xfrm>
            <a:off x="457200" y="0"/>
            <a:ext cx="8229600" cy="914400"/>
          </a:xfrm>
        </p:spPr>
        <p:txBody>
          <a:bodyPr/>
          <a:lstStyle/>
          <a:p>
            <a:pPr eaLnBrk="1" hangingPunct="1"/>
            <a:r>
              <a:rPr lang="en-US" altLang="en-US" sz="4000" dirty="0" err="1" smtClean="0">
                <a:latin typeface="Book Antiqua"/>
                <a:cs typeface="Book Antiqua"/>
              </a:rPr>
              <a:t>Referencias</a:t>
            </a:r>
            <a:endParaRPr lang="en-US" altLang="en-US" sz="4000" dirty="0" smtClean="0">
              <a:latin typeface="Book Antiqua"/>
              <a:cs typeface="Book Antiqua"/>
            </a:endParaRPr>
          </a:p>
        </p:txBody>
      </p:sp>
    </p:spTree>
  </p:cSld>
  <p:clrMapOvr>
    <a:masterClrMapping/>
  </p:clrMapOvr>
  <p:transition spd="slow"/>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Content Placeholder 1"/>
          <p:cNvSpPr>
            <a:spLocks noGrp="1"/>
          </p:cNvSpPr>
          <p:nvPr>
            <p:ph idx="1"/>
          </p:nvPr>
        </p:nvSpPr>
        <p:spPr>
          <a:xfrm>
            <a:off x="457200" y="990600"/>
            <a:ext cx="8229600" cy="5105400"/>
          </a:xfrm>
        </p:spPr>
        <p:txBody>
          <a:bodyPr/>
          <a:lstStyle/>
          <a:p>
            <a:pPr eaLnBrk="1" hangingPunct="1"/>
            <a:r>
              <a:rPr lang="en-US" altLang="en-US" sz="2000" smtClean="0"/>
              <a:t>Liu, Tong-Xian, Philip A. Stansly, Kim A. Hoelmer, and Lance Osborne. 1997. “Life history of </a:t>
            </a:r>
            <a:r>
              <a:rPr lang="en-US" altLang="en-US" sz="2000" i="1" smtClean="0"/>
              <a:t>Nephaspis oculatus</a:t>
            </a:r>
            <a:r>
              <a:rPr lang="en-US" altLang="en-US" sz="2000" smtClean="0"/>
              <a:t> (Coleoptera: Coccinellidae) a predator of </a:t>
            </a:r>
            <a:r>
              <a:rPr lang="en-US" altLang="en-US" sz="2000" i="1" smtClean="0"/>
              <a:t>Bemisia argentifolii</a:t>
            </a:r>
            <a:r>
              <a:rPr lang="en-US" altLang="en-US" sz="2000" smtClean="0"/>
              <a:t> (Homoptera: Aleyrodidae)”. Ann. Entomol. Soc. Am. 90(6):776-781.</a:t>
            </a:r>
          </a:p>
          <a:p>
            <a:pPr eaLnBrk="1" hangingPunct="1"/>
            <a:r>
              <a:rPr lang="en-US" altLang="en-US" sz="2000" smtClean="0"/>
              <a:t>MacLeod, E.G. and L.A. Stange. 2011.  Brown lacewings of Florida (Insecta: Neuroptera: Hemerobiidae).  EDIS.  Accessed 3/23/2012 – </a:t>
            </a:r>
          </a:p>
          <a:p>
            <a:pPr lvl="1" eaLnBrk="1" hangingPunct="1"/>
            <a:r>
              <a:rPr lang="en-US" altLang="en-US" sz="1600" smtClean="0"/>
              <a:t>http://edis.ifas.ufl.edu/in382 </a:t>
            </a:r>
          </a:p>
          <a:p>
            <a:pPr eaLnBrk="1" hangingPunct="1"/>
            <a:r>
              <a:rPr lang="en-US" altLang="en-US" sz="2000" smtClean="0"/>
              <a:t>Mannion, C. 2010. Ficus whitefly – management in the landscape.  Accessed 3/8/2012 – </a:t>
            </a:r>
          </a:p>
          <a:p>
            <a:pPr lvl="1" eaLnBrk="1" hangingPunct="1"/>
            <a:r>
              <a:rPr lang="en-US" altLang="en-US" sz="1600" smtClean="0"/>
              <a:t>http://trec.ifas.ufl.edu/mannion/pdfs/Ficus%20Whitefly%20(Feb2010)%20Fact%20Sheet.pdf </a:t>
            </a:r>
          </a:p>
          <a:p>
            <a:pPr eaLnBrk="1" hangingPunct="1"/>
            <a:r>
              <a:rPr lang="en-US" altLang="en-US" sz="2000" smtClean="0"/>
              <a:t>Martin, J. H. 1996. “Neotropical whiteflies of the subfamily Aleurodicinae established in the western Palearctic (Homoptera: Aleyrodidae)”. Journal of Natural History 30: 1849–1859.</a:t>
            </a:r>
          </a:p>
        </p:txBody>
      </p:sp>
      <p:sp>
        <p:nvSpPr>
          <p:cNvPr id="56323" name="Title 2"/>
          <p:cNvSpPr>
            <a:spLocks noGrp="1"/>
          </p:cNvSpPr>
          <p:nvPr>
            <p:ph type="title"/>
          </p:nvPr>
        </p:nvSpPr>
        <p:spPr>
          <a:xfrm>
            <a:off x="457200" y="0"/>
            <a:ext cx="8229600" cy="914400"/>
          </a:xfrm>
        </p:spPr>
        <p:txBody>
          <a:bodyPr/>
          <a:lstStyle/>
          <a:p>
            <a:pPr eaLnBrk="1" hangingPunct="1"/>
            <a:r>
              <a:rPr lang="en-US" altLang="en-US" sz="4000" dirty="0" err="1" smtClean="0">
                <a:latin typeface="Book Antiqua"/>
                <a:cs typeface="Book Antiqua"/>
              </a:rPr>
              <a:t>Referencias</a:t>
            </a:r>
            <a:endParaRPr lang="en-US" altLang="en-US" sz="4000" dirty="0" smtClean="0">
              <a:latin typeface="Book Antiqua"/>
              <a:cs typeface="Book Antiqua"/>
            </a:endParaRPr>
          </a:p>
        </p:txBody>
      </p:sp>
    </p:spTree>
  </p:cSld>
  <p:clrMapOvr>
    <a:masterClrMapping/>
  </p:clrMapOvr>
  <p:transition spd="slow"/>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Content Placeholder 1"/>
          <p:cNvSpPr>
            <a:spLocks noGrp="1"/>
          </p:cNvSpPr>
          <p:nvPr>
            <p:ph idx="1"/>
          </p:nvPr>
        </p:nvSpPr>
        <p:spPr>
          <a:xfrm>
            <a:off x="457200" y="990600"/>
            <a:ext cx="8229600" cy="5105400"/>
          </a:xfrm>
        </p:spPr>
        <p:txBody>
          <a:bodyPr/>
          <a:lstStyle/>
          <a:p>
            <a:pPr eaLnBrk="1" hangingPunct="1"/>
            <a:r>
              <a:rPr lang="en-US" altLang="en-US" sz="2000" smtClean="0"/>
              <a:t>Mayer, H., J. McLaughlin, A. Hunsberger, L. Vasquez, T. Olcyzk and C. Mannion. 2010. Common questions about the gumbo limbo spiraling whitefly (</a:t>
            </a:r>
            <a:r>
              <a:rPr lang="en-US" altLang="en-US" sz="2000" i="1" smtClean="0"/>
              <a:t>Aleurodicus rugioperculatus</a:t>
            </a:r>
            <a:r>
              <a:rPr lang="en-US" altLang="en-US" sz="2000" smtClean="0"/>
              <a:t>).  accessed 2/26/2012 – </a:t>
            </a:r>
          </a:p>
          <a:p>
            <a:pPr lvl="1" eaLnBrk="1" hangingPunct="1"/>
            <a:r>
              <a:rPr lang="en-US" altLang="en-US" sz="1600" smtClean="0"/>
              <a:t>http://monroe.ifas.ufl.edu/pdf/Hort/GumboLimboSpiralingWhiteflyQuestions.pdf </a:t>
            </a:r>
          </a:p>
          <a:p>
            <a:pPr eaLnBrk="1" hangingPunct="1"/>
            <a:r>
              <a:rPr lang="en-US" altLang="en-US" sz="2000" smtClean="0"/>
              <a:t>McAuslane, H. 2009.  Sweetpotato whitefly </a:t>
            </a:r>
            <a:r>
              <a:rPr lang="en-US" altLang="en-US" sz="2000" i="1" smtClean="0"/>
              <a:t>Bemisia tabaci</a:t>
            </a:r>
            <a:r>
              <a:rPr lang="en-US" altLang="en-US" sz="2000" smtClean="0"/>
              <a:t>.  UF Featured Creatures.  accessed 2/28/2012 – </a:t>
            </a:r>
          </a:p>
          <a:p>
            <a:pPr lvl="1" eaLnBrk="1" hangingPunct="1"/>
            <a:r>
              <a:rPr lang="en-US" altLang="en-US" sz="1600" smtClean="0"/>
              <a:t>http://entnemdept.ufl.edu/creatures/veg/leaf/silverleaf_whitefly.htm </a:t>
            </a:r>
          </a:p>
          <a:p>
            <a:pPr eaLnBrk="1" hangingPunct="1"/>
            <a:r>
              <a:rPr lang="en-US" altLang="en-US" sz="2000" smtClean="0"/>
              <a:t>National Bureau of Agriculturally Important Insects (NBAII).  </a:t>
            </a:r>
            <a:r>
              <a:rPr lang="en-US" altLang="en-US" sz="2000" i="1" smtClean="0"/>
              <a:t>Encarsia guadeloupae</a:t>
            </a:r>
            <a:r>
              <a:rPr lang="en-US" altLang="en-US" sz="2000" smtClean="0"/>
              <a:t> Viggiani.  accessed 3/23/2012 – </a:t>
            </a:r>
          </a:p>
          <a:p>
            <a:pPr lvl="1" eaLnBrk="1" hangingPunct="1"/>
            <a:r>
              <a:rPr lang="en-US" altLang="en-US" sz="1600" smtClean="0"/>
              <a:t>http://www.nbaii.res.in/Featured%20insects/encarsia_guadeloupae.htm </a:t>
            </a:r>
          </a:p>
          <a:p>
            <a:pPr eaLnBrk="1" hangingPunct="1"/>
            <a:r>
              <a:rPr lang="en-US" altLang="en-US" sz="2000" smtClean="0"/>
              <a:t>National Bureau of Agriculturally Important Insects (NBAII). </a:t>
            </a:r>
            <a:r>
              <a:rPr lang="en-US" altLang="en-US" sz="2000" i="1" smtClean="0"/>
              <a:t>Chilocorus nigrita </a:t>
            </a:r>
            <a:r>
              <a:rPr lang="en-US" altLang="en-US" sz="2000" smtClean="0"/>
              <a:t>(Fabricius).  Accessed 3/23/2012 – </a:t>
            </a:r>
          </a:p>
          <a:p>
            <a:pPr lvl="1" eaLnBrk="1" hangingPunct="1"/>
            <a:r>
              <a:rPr lang="en-US" altLang="en-US" sz="1600" smtClean="0"/>
              <a:t>http://www.nbaii.res.in/Featured%20insects/Chilocorus.htm </a:t>
            </a:r>
          </a:p>
          <a:p>
            <a:pPr eaLnBrk="1" hangingPunct="1"/>
            <a:endParaRPr lang="en-US" altLang="en-US" sz="1600" smtClean="0"/>
          </a:p>
          <a:p>
            <a:pPr eaLnBrk="1" hangingPunct="1"/>
            <a:endParaRPr lang="en-US" altLang="en-US" sz="1600" smtClean="0"/>
          </a:p>
          <a:p>
            <a:pPr eaLnBrk="1" hangingPunct="1"/>
            <a:endParaRPr lang="en-US" altLang="en-US" sz="2000" smtClean="0"/>
          </a:p>
        </p:txBody>
      </p:sp>
      <p:sp>
        <p:nvSpPr>
          <p:cNvPr id="57347" name="Title 2"/>
          <p:cNvSpPr>
            <a:spLocks noGrp="1"/>
          </p:cNvSpPr>
          <p:nvPr>
            <p:ph type="title"/>
          </p:nvPr>
        </p:nvSpPr>
        <p:spPr>
          <a:xfrm>
            <a:off x="457200" y="0"/>
            <a:ext cx="8229600" cy="914400"/>
          </a:xfrm>
        </p:spPr>
        <p:txBody>
          <a:bodyPr/>
          <a:lstStyle/>
          <a:p>
            <a:pPr eaLnBrk="1" hangingPunct="1"/>
            <a:r>
              <a:rPr lang="en-US" altLang="en-US" sz="4000" dirty="0" err="1" smtClean="0">
                <a:latin typeface="Book Antiqua"/>
                <a:cs typeface="Book Antiqua"/>
              </a:rPr>
              <a:t>Referencias</a:t>
            </a:r>
            <a:endParaRPr lang="en-US" altLang="en-US" sz="4000" dirty="0" smtClean="0">
              <a:latin typeface="Book Antiqua"/>
              <a:cs typeface="Book Antiqua"/>
            </a:endParaRPr>
          </a:p>
        </p:txBody>
      </p:sp>
    </p:spTree>
  </p:cSld>
  <p:clrMapOvr>
    <a:masterClrMapping/>
  </p:clrMapOvr>
  <p:transition spd="slow"/>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Content Placeholder 1"/>
          <p:cNvSpPr>
            <a:spLocks noGrp="1"/>
          </p:cNvSpPr>
          <p:nvPr>
            <p:ph idx="1"/>
          </p:nvPr>
        </p:nvSpPr>
        <p:spPr>
          <a:xfrm>
            <a:off x="457200" y="990600"/>
            <a:ext cx="8229600" cy="5105400"/>
          </a:xfrm>
        </p:spPr>
        <p:txBody>
          <a:bodyPr/>
          <a:lstStyle/>
          <a:p>
            <a:pPr eaLnBrk="1" hangingPunct="1"/>
            <a:r>
              <a:rPr lang="en-US" altLang="en-US" sz="2000" smtClean="0"/>
              <a:t>National Bureau of Agriculturally Important Insects (NBAII). </a:t>
            </a:r>
            <a:r>
              <a:rPr lang="en-US" altLang="en-US" sz="2000" i="1" smtClean="0"/>
              <a:t>Curinus coeruleus </a:t>
            </a:r>
            <a:r>
              <a:rPr lang="en-US" altLang="en-US" sz="2000" smtClean="0"/>
              <a:t>(Mulsant).   	Accessed 3/23/2012 – </a:t>
            </a:r>
          </a:p>
          <a:p>
            <a:pPr lvl="1" eaLnBrk="1" hangingPunct="1"/>
            <a:r>
              <a:rPr lang="en-US" altLang="en-US" sz="1600" smtClean="0"/>
              <a:t>http://www.nbaii.res.in/Featured%20insects/Curinus_coeruleus.htm</a:t>
            </a:r>
          </a:p>
          <a:p>
            <a:pPr eaLnBrk="1" hangingPunct="1"/>
            <a:r>
              <a:rPr lang="en-US" altLang="en-US" sz="2000" smtClean="0"/>
              <a:t>Natwick, E.T. and F. F. Laemmlen.  1993.  “Protection from phytophagous insects and virus vectors in honeydew melons using row covers”.  Florida Entomologist, vol. 76, no. 1, pp. 120-126.  accessed 4/2/2012-</a:t>
            </a:r>
          </a:p>
          <a:p>
            <a:pPr lvl="1" eaLnBrk="1" hangingPunct="1"/>
            <a:r>
              <a:rPr lang="en-US" altLang="en-US" sz="1600" smtClean="0"/>
              <a:t>http://www.jstor.org/stable/3496020?seq=1</a:t>
            </a:r>
            <a:endParaRPr lang="en-US" altLang="en-US" sz="2000" smtClean="0"/>
          </a:p>
          <a:p>
            <a:pPr eaLnBrk="1" hangingPunct="1"/>
            <a:r>
              <a:rPr lang="en-US" altLang="en-US" sz="2000" smtClean="0"/>
              <a:t>Nguyen, R. and A.B. Hamon. Bureau of methods development &amp; biological control  - biological control of giant whitefly, </a:t>
            </a:r>
            <a:r>
              <a:rPr lang="en-US" altLang="en-US" sz="2000" i="1" smtClean="0"/>
              <a:t>Aleurodicus dugesii </a:t>
            </a:r>
            <a:r>
              <a:rPr lang="en-US" altLang="en-US" sz="2000" smtClean="0"/>
              <a:t>Cockerell, in Florida.  accessed 2/25/2012 – </a:t>
            </a:r>
          </a:p>
          <a:p>
            <a:pPr lvl="1" eaLnBrk="1" hangingPunct="1"/>
            <a:r>
              <a:rPr lang="en-US" altLang="en-US" sz="1600" smtClean="0"/>
              <a:t>http://www.freshfromflorida.com/pi/methods/giant-whitefly-bc.html </a:t>
            </a:r>
          </a:p>
          <a:p>
            <a:pPr eaLnBrk="1" hangingPunct="1"/>
            <a:r>
              <a:rPr lang="en-US" altLang="en-US" sz="2000" smtClean="0"/>
              <a:t>Scherer, C. W., P. G. Koehler, D. E. Short and E. A. Buss. 2006. Landscape integrated pest management. EDIS.  Accessed 3/22.2012 – </a:t>
            </a:r>
          </a:p>
          <a:p>
            <a:pPr lvl="1" eaLnBrk="1" hangingPunct="1"/>
            <a:r>
              <a:rPr lang="en-US" altLang="en-US" sz="1600" smtClean="0"/>
              <a:t>http://edis.ifas.ufl.edu/in109 </a:t>
            </a:r>
          </a:p>
        </p:txBody>
      </p:sp>
      <p:sp>
        <p:nvSpPr>
          <p:cNvPr id="58371" name="Title 2"/>
          <p:cNvSpPr>
            <a:spLocks noGrp="1"/>
          </p:cNvSpPr>
          <p:nvPr>
            <p:ph type="title"/>
          </p:nvPr>
        </p:nvSpPr>
        <p:spPr>
          <a:xfrm>
            <a:off x="457200" y="0"/>
            <a:ext cx="8229600" cy="914400"/>
          </a:xfrm>
        </p:spPr>
        <p:txBody>
          <a:bodyPr/>
          <a:lstStyle/>
          <a:p>
            <a:pPr eaLnBrk="1" hangingPunct="1"/>
            <a:r>
              <a:rPr lang="en-US" altLang="en-US" sz="4000" dirty="0" err="1" smtClean="0">
                <a:latin typeface="Book Antiqua"/>
                <a:cs typeface="Book Antiqua"/>
              </a:rPr>
              <a:t>Referencias</a:t>
            </a:r>
            <a:endParaRPr lang="en-US" altLang="en-US" sz="4000" dirty="0" smtClean="0">
              <a:latin typeface="Book Antiqua"/>
              <a:cs typeface="Book Antiqua"/>
            </a:endParaRPr>
          </a:p>
        </p:txBody>
      </p:sp>
    </p:spTree>
  </p:cSld>
  <p:clrMapOvr>
    <a:masterClrMapping/>
  </p:clrMapOvr>
  <p:transition spd="slow"/>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Content Placeholder 1"/>
          <p:cNvSpPr>
            <a:spLocks noGrp="1"/>
          </p:cNvSpPr>
          <p:nvPr>
            <p:ph idx="1"/>
          </p:nvPr>
        </p:nvSpPr>
        <p:spPr>
          <a:xfrm>
            <a:off x="457200" y="990600"/>
            <a:ext cx="8229600" cy="5105400"/>
          </a:xfrm>
        </p:spPr>
        <p:txBody>
          <a:bodyPr/>
          <a:lstStyle/>
          <a:p>
            <a:pPr eaLnBrk="1" hangingPunct="1"/>
            <a:r>
              <a:rPr lang="en-US" altLang="en-US" sz="2000" smtClean="0"/>
              <a:t>Stocks, I.C.  2012. The Rugose Spiraling Whitefly, </a:t>
            </a:r>
            <a:r>
              <a:rPr lang="en-US" altLang="en-US" sz="2000" i="1" smtClean="0"/>
              <a:t>Aleurodicus rugioperculatus</a:t>
            </a:r>
            <a:r>
              <a:rPr lang="en-US" altLang="en-US" sz="2000" smtClean="0"/>
              <a:t> Martin, a New Exotic Whitefly in South Florida (Hemiptera: Aleyrodidae).  FDACS-DPI Pest Alert.  accessed 2/25/2012 –</a:t>
            </a:r>
          </a:p>
          <a:p>
            <a:pPr lvl="1" eaLnBrk="1" hangingPunct="1"/>
            <a:r>
              <a:rPr lang="en-US" altLang="en-US" sz="1600" smtClean="0"/>
              <a:t>http://www.freshfromflorida.com/pi/pest-alerts/pdf/aleurodicus-rugioperculatus-pest-alert.pdf     </a:t>
            </a:r>
          </a:p>
          <a:p>
            <a:pPr eaLnBrk="1" hangingPunct="1"/>
            <a:r>
              <a:rPr lang="en-US" altLang="en-US" sz="2000" smtClean="0"/>
              <a:t>Stocks, I.C.  2012. Bondar’s Nesting Whitefly, </a:t>
            </a:r>
            <a:r>
              <a:rPr lang="en-US" altLang="en-US" sz="2000" i="1" smtClean="0"/>
              <a:t>Paraleyrodes bondari</a:t>
            </a:r>
            <a:r>
              <a:rPr lang="en-US" altLang="en-US" sz="2000" smtClean="0"/>
              <a:t>, a Whitefly (Hemiptera: Aleyrodidae) New to Florida Attacking Ficus and Other Hosts. FDACS-DPI Pest Alert.  accessed 2/25/2012-</a:t>
            </a:r>
          </a:p>
          <a:p>
            <a:pPr lvl="1" eaLnBrk="1" hangingPunct="1"/>
            <a:r>
              <a:rPr lang="en-US" altLang="en-US" sz="1600" smtClean="0"/>
              <a:t>http://www.freshfromflorida.com/pi/pest-alerts/pdf/paraleyrodes-bondari.pdf </a:t>
            </a:r>
            <a:endParaRPr lang="en-US" altLang="en-US" sz="2000" smtClean="0"/>
          </a:p>
          <a:p>
            <a:pPr eaLnBrk="1" hangingPunct="1"/>
            <a:r>
              <a:rPr lang="en-US" altLang="en-US" sz="2000" smtClean="0"/>
              <a:t>Viggiani, G.  1985. “ Notes on a few Aphelinidae, with description of five new species of </a:t>
            </a:r>
            <a:r>
              <a:rPr lang="en-US" altLang="en-US" sz="2000" i="1" smtClean="0"/>
              <a:t>Encarsia</a:t>
            </a:r>
            <a:r>
              <a:rPr lang="en-US" altLang="en-US" sz="2000" smtClean="0"/>
              <a:t> Foerster (Hymenoptera, Chalcidoidea)”.  Bollettino del Laboratorio di Entomologia Agraria Filippo Silvestri, Volume 42, pp. 81-94.  accessed 2/26/2012 – </a:t>
            </a:r>
          </a:p>
          <a:p>
            <a:pPr lvl="1" eaLnBrk="1" hangingPunct="1"/>
            <a:r>
              <a:rPr lang="en-US" altLang="en-US" sz="1600" smtClean="0"/>
              <a:t>http://www.nhm.ac.uk/resources/research-curation/projects/chalcidoids/pdf_X/Viggia985d.pdf </a:t>
            </a:r>
          </a:p>
        </p:txBody>
      </p:sp>
      <p:sp>
        <p:nvSpPr>
          <p:cNvPr id="59395" name="Title 2"/>
          <p:cNvSpPr>
            <a:spLocks noGrp="1"/>
          </p:cNvSpPr>
          <p:nvPr>
            <p:ph type="title"/>
          </p:nvPr>
        </p:nvSpPr>
        <p:spPr>
          <a:xfrm>
            <a:off x="457200" y="0"/>
            <a:ext cx="8229600" cy="914400"/>
          </a:xfrm>
        </p:spPr>
        <p:txBody>
          <a:bodyPr/>
          <a:lstStyle/>
          <a:p>
            <a:pPr eaLnBrk="1" hangingPunct="1"/>
            <a:r>
              <a:rPr lang="en-US" altLang="en-US" sz="4000" dirty="0" err="1" smtClean="0">
                <a:latin typeface="Book Antiqua"/>
                <a:cs typeface="Book Antiqua"/>
              </a:rPr>
              <a:t>Referencias</a:t>
            </a:r>
            <a:endParaRPr lang="en-US" altLang="en-US" sz="4000" dirty="0" smtClean="0">
              <a:latin typeface="Book Antiqua"/>
              <a:cs typeface="Book Antiqua"/>
            </a:endParaRPr>
          </a:p>
        </p:txBody>
      </p:sp>
    </p:spTree>
  </p:cSld>
  <p:clrMapOvr>
    <a:masterClrMapping/>
  </p:clrMapOvr>
  <p:transition spd="slow"/>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Content Placeholder 1"/>
          <p:cNvSpPr>
            <a:spLocks noGrp="1"/>
          </p:cNvSpPr>
          <p:nvPr>
            <p:ph idx="1"/>
          </p:nvPr>
        </p:nvSpPr>
        <p:spPr>
          <a:xfrm>
            <a:off x="457200" y="990600"/>
            <a:ext cx="8229600" cy="5105400"/>
          </a:xfrm>
        </p:spPr>
        <p:txBody>
          <a:bodyPr/>
          <a:lstStyle/>
          <a:p>
            <a:pPr eaLnBrk="1" hangingPunct="1"/>
            <a:r>
              <a:rPr lang="en-US" altLang="en-US" sz="2000" smtClean="0"/>
              <a:t>Viggiani, G. and G.A. Evans.  1992.  “Descriptions of three new species of </a:t>
            </a:r>
            <a:r>
              <a:rPr lang="en-US" altLang="en-US" sz="2000" i="1" smtClean="0"/>
              <a:t>Amitus</a:t>
            </a:r>
            <a:r>
              <a:rPr lang="en-US" altLang="en-US" sz="2000" smtClean="0"/>
              <a:t> Haldeman (Hymenoptera: Platygasteridae), parasitoids of known whiteflies from the New World”.  Bollettino del Laboratorio di Entomologia Agraria Filippo Silvestri, vol. 49, pp. 189-194.</a:t>
            </a:r>
          </a:p>
          <a:p>
            <a:pPr eaLnBrk="1" hangingPunct="1"/>
            <a:r>
              <a:rPr lang="en-US" altLang="en-US" sz="2000" smtClean="0"/>
              <a:t>http://www.usautoparts.net/bmw/repairs/detailing/tree_sap.htm </a:t>
            </a:r>
          </a:p>
          <a:p>
            <a:pPr eaLnBrk="1" hangingPunct="1"/>
            <a:endParaRPr lang="en-US" altLang="en-US" sz="2000" smtClean="0"/>
          </a:p>
        </p:txBody>
      </p:sp>
      <p:sp>
        <p:nvSpPr>
          <p:cNvPr id="60419" name="Title 2"/>
          <p:cNvSpPr>
            <a:spLocks noGrp="1"/>
          </p:cNvSpPr>
          <p:nvPr>
            <p:ph type="title"/>
          </p:nvPr>
        </p:nvSpPr>
        <p:spPr>
          <a:xfrm>
            <a:off x="457200" y="0"/>
            <a:ext cx="8229600" cy="914400"/>
          </a:xfrm>
        </p:spPr>
        <p:txBody>
          <a:bodyPr/>
          <a:lstStyle/>
          <a:p>
            <a:pPr eaLnBrk="1" hangingPunct="1"/>
            <a:r>
              <a:rPr lang="en-US" altLang="en-US" sz="4000" dirty="0" err="1" smtClean="0">
                <a:latin typeface="Book Antiqua"/>
                <a:cs typeface="Book Antiqua"/>
              </a:rPr>
              <a:t>Referencias</a:t>
            </a:r>
            <a:endParaRPr lang="en-US" altLang="en-US" sz="4000" dirty="0" smtClean="0">
              <a:latin typeface="Book Antiqua"/>
              <a:cs typeface="Book Antiqua"/>
            </a:endParaRPr>
          </a:p>
        </p:txBody>
      </p:sp>
    </p:spTree>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584200" y="171450"/>
            <a:ext cx="7993063" cy="1143000"/>
          </a:xfrm>
        </p:spPr>
        <p:txBody>
          <a:bodyPr rtlCol="0">
            <a:normAutofit fontScale="90000"/>
          </a:bodyPr>
          <a:lstStyle/>
          <a:p>
            <a:r>
              <a:rPr lang="es-ES_tradnl" sz="3600" dirty="0" smtClean="0"/>
              <a:t/>
            </a:r>
            <a:br>
              <a:rPr lang="es-ES_tradnl" sz="3600" dirty="0" smtClean="0"/>
            </a:br>
            <a:r>
              <a:rPr lang="es-ES_tradnl" sz="3600" dirty="0" smtClean="0">
                <a:latin typeface="Book Antiqua"/>
                <a:cs typeface="Book Antiqua"/>
              </a:rPr>
              <a:t>Moscas Blancas </a:t>
            </a:r>
            <a:r>
              <a:rPr lang="es-ES_tradnl" sz="3600" dirty="0">
                <a:latin typeface="Book Antiqua"/>
                <a:cs typeface="Book Antiqua"/>
              </a:rPr>
              <a:t/>
            </a:r>
            <a:br>
              <a:rPr lang="es-ES_tradnl" sz="3600" dirty="0">
                <a:latin typeface="Book Antiqua"/>
                <a:cs typeface="Book Antiqua"/>
              </a:rPr>
            </a:br>
            <a:r>
              <a:rPr lang="es-ES_tradnl" sz="3600" dirty="0" smtClean="0">
                <a:latin typeface="Book Antiqua"/>
                <a:cs typeface="Book Antiqua"/>
              </a:rPr>
              <a:t>Problemas </a:t>
            </a:r>
            <a:r>
              <a:rPr lang="es-ES_tradnl" sz="3600" dirty="0">
                <a:latin typeface="Book Antiqua"/>
                <a:cs typeface="Book Antiqua"/>
              </a:rPr>
              <a:t>recientes </a:t>
            </a:r>
            <a:r>
              <a:rPr lang="es-ES_tradnl" sz="3600" dirty="0" smtClean="0">
                <a:latin typeface="Book Antiqua"/>
                <a:cs typeface="Book Antiqua"/>
              </a:rPr>
              <a:t> en</a:t>
            </a:r>
            <a:r>
              <a:rPr lang="en-US" sz="3600" dirty="0">
                <a:latin typeface="Book Antiqua"/>
                <a:cs typeface="Book Antiqua"/>
              </a:rPr>
              <a:t> </a:t>
            </a:r>
            <a:r>
              <a:rPr lang="en-US" sz="3600" dirty="0" smtClean="0">
                <a:latin typeface="Book Antiqua"/>
                <a:cs typeface="Book Antiqua"/>
              </a:rPr>
              <a:t>el </a:t>
            </a:r>
            <a:r>
              <a:rPr lang="es-ES_tradnl" sz="3600" dirty="0" smtClean="0">
                <a:latin typeface="Book Antiqua"/>
                <a:cs typeface="Book Antiqua"/>
              </a:rPr>
              <a:t>Sur </a:t>
            </a:r>
            <a:r>
              <a:rPr lang="es-ES_tradnl" sz="3600" dirty="0">
                <a:latin typeface="Book Antiqua"/>
                <a:cs typeface="Book Antiqua"/>
              </a:rPr>
              <a:t>de la Florida</a:t>
            </a:r>
            <a:r>
              <a:rPr lang="en-US" dirty="0">
                <a:latin typeface="Book Antiqua"/>
                <a:cs typeface="Book Antiqua"/>
              </a:rPr>
              <a:t/>
            </a:r>
            <a:br>
              <a:rPr lang="en-US" dirty="0">
                <a:latin typeface="Book Antiqua"/>
                <a:cs typeface="Book Antiqua"/>
              </a:rPr>
            </a:br>
            <a:endParaRPr lang="en-US" dirty="0" smtClean="0">
              <a:latin typeface="Book Antiqua"/>
              <a:cs typeface="Book Antiqua"/>
            </a:endParaRPr>
          </a:p>
        </p:txBody>
      </p:sp>
      <p:pic>
        <p:nvPicPr>
          <p:cNvPr id="4" name="Picture 3" descr="DSCN1564.JPG"/>
          <p:cNvPicPr>
            <a:picLocks noChangeAspect="1"/>
          </p:cNvPicPr>
          <p:nvPr/>
        </p:nvPicPr>
        <p:blipFill>
          <a:blip r:embed="rId3" cstate="print"/>
          <a:stretch>
            <a:fillRect/>
          </a:stretch>
        </p:blipFill>
        <p:spPr>
          <a:xfrm>
            <a:off x="3104578" y="2180402"/>
            <a:ext cx="2707877" cy="2030908"/>
          </a:xfrm>
          <a:prstGeom prst="roundRect">
            <a:avLst/>
          </a:prstGeom>
          <a:ln>
            <a:solidFill>
              <a:schemeClr val="tx1"/>
            </a:solidFill>
          </a:ln>
        </p:spPr>
      </p:pic>
      <p:pic>
        <p:nvPicPr>
          <p:cNvPr id="14341" name="Picture 5" descr="J:\Photos 11-10\Homoptera\Whitefly\Singhiella simplex\DSCN1401.JPG"/>
          <p:cNvPicPr>
            <a:picLocks noChangeAspect="1" noChangeArrowheads="1"/>
          </p:cNvPicPr>
          <p:nvPr/>
        </p:nvPicPr>
        <p:blipFill>
          <a:blip r:embed="rId4" cstate="print"/>
          <a:stretch>
            <a:fillRect/>
          </a:stretch>
        </p:blipFill>
        <p:spPr bwMode="auto">
          <a:xfrm>
            <a:off x="3454726" y="4322191"/>
            <a:ext cx="2293170" cy="1426733"/>
          </a:xfrm>
          <a:prstGeom prst="roundRect">
            <a:avLst/>
          </a:prstGeom>
          <a:noFill/>
          <a:ln>
            <a:solidFill>
              <a:schemeClr val="tx1"/>
            </a:solidFill>
          </a:ln>
        </p:spPr>
      </p:pic>
      <p:pic>
        <p:nvPicPr>
          <p:cNvPr id="14342" name="Picture 6" descr="J:\Photos 11-10\Homoptera\Whitefly\Aleurodicus rugioperculatus\immatures\immatures A.r..JPG"/>
          <p:cNvPicPr>
            <a:picLocks noChangeAspect="1" noChangeArrowheads="1"/>
          </p:cNvPicPr>
          <p:nvPr/>
        </p:nvPicPr>
        <p:blipFill>
          <a:blip r:embed="rId5" cstate="print"/>
          <a:stretch>
            <a:fillRect/>
          </a:stretch>
        </p:blipFill>
        <p:spPr bwMode="auto">
          <a:xfrm>
            <a:off x="6015159" y="2222635"/>
            <a:ext cx="2999410" cy="2007729"/>
          </a:xfrm>
          <a:prstGeom prst="roundRect">
            <a:avLst/>
          </a:prstGeom>
          <a:noFill/>
          <a:ln>
            <a:solidFill>
              <a:schemeClr val="tx1"/>
            </a:solidFill>
          </a:ln>
        </p:spPr>
      </p:pic>
      <p:sp>
        <p:nvSpPr>
          <p:cNvPr id="19462" name="TextBox 9"/>
          <p:cNvSpPr txBox="1">
            <a:spLocks noChangeArrowheads="1"/>
          </p:cNvSpPr>
          <p:nvPr/>
        </p:nvSpPr>
        <p:spPr bwMode="auto">
          <a:xfrm>
            <a:off x="3369860" y="1401709"/>
            <a:ext cx="2287588" cy="984885"/>
          </a:xfrm>
          <a:prstGeom prst="rect">
            <a:avLst/>
          </a:prstGeom>
          <a:noFill/>
          <a:ln w="9525">
            <a:noFill/>
            <a:miter lim="800000"/>
            <a:headEnd/>
            <a:tailEnd/>
          </a:ln>
        </p:spPr>
        <p:txBody>
          <a:bodyPr>
            <a:spAutoFit/>
          </a:bodyPr>
          <a:lstStyle/>
          <a:p>
            <a:pPr algn="ctr">
              <a:defRPr/>
            </a:pPr>
            <a:r>
              <a:rPr lang="en-US" sz="2000" dirty="0" err="1" smtClean="0">
                <a:solidFill>
                  <a:schemeClr val="bg1"/>
                </a:solidFill>
                <a:latin typeface="Book Antiqua"/>
                <a:cs typeface="Book Antiqua"/>
              </a:rPr>
              <a:t>Mosca</a:t>
            </a:r>
            <a:r>
              <a:rPr lang="en-US" sz="2000" dirty="0" smtClean="0">
                <a:solidFill>
                  <a:schemeClr val="bg1"/>
                </a:solidFill>
                <a:latin typeface="Book Antiqua"/>
                <a:cs typeface="Book Antiqua"/>
              </a:rPr>
              <a:t> Blanca del </a:t>
            </a:r>
            <a:r>
              <a:rPr lang="en-US" sz="2000" dirty="0" err="1" smtClean="0">
                <a:solidFill>
                  <a:schemeClr val="bg1"/>
                </a:solidFill>
                <a:latin typeface="Book Antiqua"/>
                <a:cs typeface="Book Antiqua"/>
              </a:rPr>
              <a:t>Ficus</a:t>
            </a:r>
            <a:endParaRPr lang="en-US" sz="2000" dirty="0" smtClean="0">
              <a:solidFill>
                <a:schemeClr val="bg1"/>
              </a:solidFill>
              <a:latin typeface="Book Antiqua"/>
              <a:cs typeface="Book Antiqua"/>
            </a:endParaRPr>
          </a:p>
          <a:p>
            <a:pPr algn="ctr">
              <a:defRPr/>
            </a:pPr>
            <a:endParaRPr lang="en-US" sz="1800" dirty="0">
              <a:solidFill>
                <a:schemeClr val="bg1"/>
              </a:solidFill>
              <a:latin typeface="Book Antiqua"/>
              <a:cs typeface="Book Antiqua"/>
            </a:endParaRPr>
          </a:p>
        </p:txBody>
      </p:sp>
      <p:sp>
        <p:nvSpPr>
          <p:cNvPr id="19463" name="TextBox 10"/>
          <p:cNvSpPr txBox="1">
            <a:spLocks noChangeArrowheads="1"/>
          </p:cNvSpPr>
          <p:nvPr/>
        </p:nvSpPr>
        <p:spPr bwMode="auto">
          <a:xfrm>
            <a:off x="6109602" y="1309688"/>
            <a:ext cx="2905057" cy="1261884"/>
          </a:xfrm>
          <a:prstGeom prst="rect">
            <a:avLst/>
          </a:prstGeom>
          <a:noFill/>
          <a:ln w="9525">
            <a:noFill/>
            <a:miter lim="800000"/>
            <a:headEnd/>
            <a:tailEnd/>
          </a:ln>
        </p:spPr>
        <p:txBody>
          <a:bodyPr wrap="square">
            <a:spAutoFit/>
          </a:bodyPr>
          <a:lstStyle/>
          <a:p>
            <a:pPr algn="ctr">
              <a:defRPr/>
            </a:pPr>
            <a:r>
              <a:rPr lang="en-US" sz="2000" dirty="0" err="1" smtClean="0">
                <a:solidFill>
                  <a:schemeClr val="bg1"/>
                </a:solidFill>
                <a:latin typeface="Book Antiqua"/>
                <a:cs typeface="Book Antiqua"/>
              </a:rPr>
              <a:t>Mosca</a:t>
            </a:r>
            <a:r>
              <a:rPr lang="en-US" sz="2000" dirty="0" smtClean="0">
                <a:solidFill>
                  <a:schemeClr val="bg1"/>
                </a:solidFill>
                <a:latin typeface="Book Antiqua"/>
                <a:cs typeface="Book Antiqua"/>
              </a:rPr>
              <a:t> Blanca de </a:t>
            </a:r>
            <a:r>
              <a:rPr lang="en-US" sz="2000" dirty="0" err="1" smtClean="0">
                <a:solidFill>
                  <a:schemeClr val="bg1"/>
                </a:solidFill>
                <a:latin typeface="Book Antiqua"/>
                <a:cs typeface="Book Antiqua"/>
              </a:rPr>
              <a:t>Espiral</a:t>
            </a:r>
            <a:r>
              <a:rPr lang="en-US" sz="2000" dirty="0" smtClean="0">
                <a:solidFill>
                  <a:schemeClr val="bg1"/>
                </a:solidFill>
                <a:latin typeface="Book Antiqua"/>
                <a:cs typeface="Book Antiqua"/>
              </a:rPr>
              <a:t> </a:t>
            </a:r>
            <a:r>
              <a:rPr lang="en-US" sz="2000" dirty="0" err="1" smtClean="0">
                <a:solidFill>
                  <a:schemeClr val="bg1"/>
                </a:solidFill>
                <a:latin typeface="Book Antiqua"/>
                <a:cs typeface="Book Antiqua"/>
              </a:rPr>
              <a:t>rugoso</a:t>
            </a:r>
            <a:endParaRPr lang="en-US" sz="2000" dirty="0" smtClean="0">
              <a:solidFill>
                <a:schemeClr val="bg1"/>
              </a:solidFill>
              <a:latin typeface="Book Antiqua"/>
              <a:cs typeface="Book Antiqua"/>
            </a:endParaRPr>
          </a:p>
          <a:p>
            <a:pPr algn="ctr">
              <a:defRPr/>
            </a:pPr>
            <a:endParaRPr lang="en-US" sz="1800" dirty="0">
              <a:solidFill>
                <a:schemeClr val="bg1"/>
              </a:solidFill>
              <a:latin typeface="Book Antiqua"/>
              <a:cs typeface="Book Antiqua"/>
            </a:endParaRPr>
          </a:p>
          <a:p>
            <a:pPr algn="ctr">
              <a:defRPr/>
            </a:pPr>
            <a:endParaRPr lang="en-US" sz="1800" dirty="0">
              <a:solidFill>
                <a:schemeClr val="bg1"/>
              </a:solidFill>
              <a:latin typeface="Book Antiqua"/>
              <a:cs typeface="Book Antiqua"/>
            </a:endParaRPr>
          </a:p>
        </p:txBody>
      </p:sp>
      <p:pic>
        <p:nvPicPr>
          <p:cNvPr id="10" name="Picture 2"/>
          <p:cNvPicPr>
            <a:picLocks noChangeAspect="1" noChangeArrowheads="1"/>
          </p:cNvPicPr>
          <p:nvPr/>
        </p:nvPicPr>
        <p:blipFill>
          <a:blip r:embed="rId6" cstate="print"/>
          <a:stretch>
            <a:fillRect/>
          </a:stretch>
        </p:blipFill>
        <p:spPr bwMode="auto">
          <a:xfrm>
            <a:off x="280425" y="2224958"/>
            <a:ext cx="2616558" cy="1969639"/>
          </a:xfrm>
          <a:prstGeom prst="roundRect">
            <a:avLst/>
          </a:prstGeom>
          <a:noFill/>
          <a:ln w="9525">
            <a:solidFill>
              <a:schemeClr val="tx1"/>
            </a:solidFill>
            <a:miter lim="800000"/>
            <a:headEnd/>
            <a:tailEnd/>
          </a:ln>
          <a:effectLst/>
        </p:spPr>
      </p:pic>
      <p:sp>
        <p:nvSpPr>
          <p:cNvPr id="19465" name="TextBox 10"/>
          <p:cNvSpPr txBox="1">
            <a:spLocks noChangeArrowheads="1"/>
          </p:cNvSpPr>
          <p:nvPr/>
        </p:nvSpPr>
        <p:spPr bwMode="auto">
          <a:xfrm>
            <a:off x="142875" y="1293813"/>
            <a:ext cx="2678113" cy="1292662"/>
          </a:xfrm>
          <a:prstGeom prst="rect">
            <a:avLst/>
          </a:prstGeom>
          <a:noFill/>
          <a:ln w="9525">
            <a:noFill/>
            <a:miter lim="800000"/>
            <a:headEnd/>
            <a:tailEnd/>
          </a:ln>
        </p:spPr>
        <p:txBody>
          <a:bodyPr>
            <a:spAutoFit/>
          </a:bodyPr>
          <a:lstStyle/>
          <a:p>
            <a:pPr algn="ctr">
              <a:defRPr/>
            </a:pPr>
            <a:r>
              <a:rPr lang="en-US" sz="2000" dirty="0" err="1" smtClean="0">
                <a:solidFill>
                  <a:schemeClr val="bg1"/>
                </a:solidFill>
                <a:latin typeface="Book Antiqua"/>
                <a:cs typeface="Book Antiqua"/>
              </a:rPr>
              <a:t>Mosca</a:t>
            </a:r>
            <a:r>
              <a:rPr lang="en-US" sz="2000" dirty="0" smtClean="0">
                <a:solidFill>
                  <a:schemeClr val="bg1"/>
                </a:solidFill>
                <a:latin typeface="Book Antiqua"/>
                <a:cs typeface="Book Antiqua"/>
              </a:rPr>
              <a:t> Blanca </a:t>
            </a:r>
            <a:r>
              <a:rPr lang="en-US" sz="2000" dirty="0" err="1" smtClean="0">
                <a:solidFill>
                  <a:schemeClr val="bg1"/>
                </a:solidFill>
                <a:latin typeface="Book Antiqua"/>
                <a:cs typeface="Book Antiqua"/>
              </a:rPr>
              <a:t>Anidadora</a:t>
            </a:r>
            <a:r>
              <a:rPr lang="en-US" sz="2000" dirty="0" smtClean="0">
                <a:solidFill>
                  <a:schemeClr val="bg1"/>
                </a:solidFill>
                <a:latin typeface="Book Antiqua"/>
                <a:cs typeface="Book Antiqua"/>
              </a:rPr>
              <a:t> de </a:t>
            </a:r>
            <a:r>
              <a:rPr lang="en-US" sz="2000" dirty="0" err="1" smtClean="0">
                <a:solidFill>
                  <a:schemeClr val="bg1"/>
                </a:solidFill>
                <a:latin typeface="Book Antiqua"/>
                <a:cs typeface="Book Antiqua"/>
              </a:rPr>
              <a:t>Bondar</a:t>
            </a:r>
            <a:endParaRPr lang="en-US" sz="2000" dirty="0" smtClean="0">
              <a:solidFill>
                <a:schemeClr val="bg1"/>
              </a:solidFill>
              <a:latin typeface="Book Antiqua"/>
              <a:cs typeface="Book Antiqua"/>
            </a:endParaRPr>
          </a:p>
          <a:p>
            <a:pPr algn="ctr">
              <a:defRPr/>
            </a:pPr>
            <a:r>
              <a:rPr lang="en-US" sz="2000" dirty="0" smtClean="0">
                <a:solidFill>
                  <a:schemeClr val="bg1"/>
                </a:solidFill>
                <a:latin typeface="Book Antiqua"/>
                <a:cs typeface="Book Antiqua"/>
              </a:rPr>
              <a:t> </a:t>
            </a:r>
            <a:endParaRPr lang="en-US" sz="2000" dirty="0">
              <a:solidFill>
                <a:schemeClr val="bg1"/>
              </a:solidFill>
              <a:latin typeface="Book Antiqua"/>
              <a:cs typeface="Book Antiqua"/>
            </a:endParaRPr>
          </a:p>
          <a:p>
            <a:pPr algn="ctr">
              <a:defRPr/>
            </a:pPr>
            <a:endParaRPr lang="en-US" sz="1800" dirty="0">
              <a:solidFill>
                <a:schemeClr val="bg1"/>
              </a:solidFill>
              <a:latin typeface="Book Antiqua"/>
              <a:cs typeface="Book Antiqua"/>
            </a:endParaRPr>
          </a:p>
        </p:txBody>
      </p:sp>
      <p:pic>
        <p:nvPicPr>
          <p:cNvPr id="14343" name="Picture 7" descr="J:\Photos 11-10\Homoptera\Whitefly\Aleurodicus rugioperculatus\adults\DSCN6327.JPG"/>
          <p:cNvPicPr>
            <a:picLocks noChangeAspect="1" noChangeArrowheads="1"/>
          </p:cNvPicPr>
          <p:nvPr/>
        </p:nvPicPr>
        <p:blipFill>
          <a:blip r:embed="rId7" cstate="print"/>
          <a:stretch>
            <a:fillRect/>
          </a:stretch>
        </p:blipFill>
        <p:spPr bwMode="auto">
          <a:xfrm>
            <a:off x="6449674" y="4293207"/>
            <a:ext cx="2052314" cy="1539236"/>
          </a:xfrm>
          <a:prstGeom prst="roundRect">
            <a:avLst/>
          </a:prstGeom>
          <a:noFill/>
          <a:ln>
            <a:solidFill>
              <a:schemeClr val="tx1"/>
            </a:solidFill>
          </a:ln>
        </p:spPr>
      </p:pic>
      <p:pic>
        <p:nvPicPr>
          <p:cNvPr id="9" name="Picture 8" descr="DSCN1786.JPG"/>
          <p:cNvPicPr>
            <a:picLocks noChangeAspect="1"/>
          </p:cNvPicPr>
          <p:nvPr/>
        </p:nvPicPr>
        <p:blipFill>
          <a:blip r:embed="rId8" cstate="print"/>
          <a:stretch>
            <a:fillRect/>
          </a:stretch>
        </p:blipFill>
        <p:spPr>
          <a:xfrm>
            <a:off x="790186" y="4283443"/>
            <a:ext cx="1549073" cy="1534529"/>
          </a:xfrm>
          <a:prstGeom prst="roundRect">
            <a:avLst/>
          </a:prstGeom>
          <a:ln>
            <a:solidFill>
              <a:schemeClr val="tx1"/>
            </a:solidFill>
          </a:ln>
        </p:spPr>
      </p:pic>
      <p:sp>
        <p:nvSpPr>
          <p:cNvPr id="19468" name="Text Box 13"/>
          <p:cNvSpPr txBox="1">
            <a:spLocks noChangeArrowheads="1"/>
          </p:cNvSpPr>
          <p:nvPr/>
        </p:nvSpPr>
        <p:spPr bwMode="auto">
          <a:xfrm>
            <a:off x="0" y="5940425"/>
            <a:ext cx="7070725" cy="92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bg1"/>
                </a:solidFill>
                <a:latin typeface="Calibri" pitchFamily="34" charset="0"/>
              </a:defRPr>
            </a:lvl1pPr>
            <a:lvl2pPr marL="742950" indent="-285750" eaLnBrk="0" hangingPunct="0">
              <a:spcBef>
                <a:spcPct val="20000"/>
              </a:spcBef>
              <a:buFont typeface="Arial" charset="0"/>
              <a:buChar char="–"/>
              <a:defRPr sz="2800">
                <a:solidFill>
                  <a:schemeClr val="bg1"/>
                </a:solidFill>
                <a:latin typeface="Calibri" pitchFamily="34" charset="0"/>
              </a:defRPr>
            </a:lvl2pPr>
            <a:lvl3pPr marL="1143000" indent="-228600" eaLnBrk="0" hangingPunct="0">
              <a:spcBef>
                <a:spcPct val="20000"/>
              </a:spcBef>
              <a:buFont typeface="Arial" charset="0"/>
              <a:buChar char="•"/>
              <a:defRPr sz="2400">
                <a:solidFill>
                  <a:schemeClr val="bg1"/>
                </a:solidFill>
                <a:latin typeface="Calibri" pitchFamily="34" charset="0"/>
              </a:defRPr>
            </a:lvl3pPr>
            <a:lvl4pPr marL="1600200" indent="-228600" eaLnBrk="0" hangingPunct="0">
              <a:spcBef>
                <a:spcPct val="20000"/>
              </a:spcBef>
              <a:buFont typeface="Arial" charset="0"/>
              <a:buChar char="–"/>
              <a:defRPr sz="2000">
                <a:solidFill>
                  <a:schemeClr val="bg1"/>
                </a:solidFill>
                <a:latin typeface="Calibri" pitchFamily="34" charset="0"/>
              </a:defRPr>
            </a:lvl4pPr>
            <a:lvl5pPr marL="2057400" indent="-228600" eaLnBrk="0" hangingPunct="0">
              <a:spcBef>
                <a:spcPct val="20000"/>
              </a:spcBef>
              <a:buFont typeface="Arial" charset="0"/>
              <a:buChar char="»"/>
              <a:defRPr sz="2000">
                <a:solidFill>
                  <a:schemeClr val="bg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bg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bg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bg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bg1"/>
                </a:solidFill>
                <a:latin typeface="Calibri" pitchFamily="34" charset="0"/>
              </a:defRPr>
            </a:lvl9pPr>
          </a:lstStyle>
          <a:p>
            <a:pPr eaLnBrk="1" hangingPunct="1">
              <a:spcBef>
                <a:spcPct val="0"/>
              </a:spcBef>
              <a:buFontTx/>
              <a:buNone/>
            </a:pPr>
            <a:r>
              <a:rPr lang="en-US" altLang="en-US" sz="900">
                <a:latin typeface="Arial" charset="0"/>
              </a:rPr>
              <a:t>Image credits:  Bondar’s nesting whitefly: nymph – Ian Stocks, Florida Department of Agriculture and Consumer Services, Division of Plant Industry; adult - Lyle Buss, Department of Entomology and Nematology, University of Florida </a:t>
            </a:r>
          </a:p>
          <a:p>
            <a:pPr eaLnBrk="1" hangingPunct="1">
              <a:spcBef>
                <a:spcPct val="0"/>
              </a:spcBef>
              <a:buFontTx/>
              <a:buNone/>
            </a:pPr>
            <a:r>
              <a:rPr lang="en-US" altLang="en-US" sz="900">
                <a:latin typeface="Arial" charset="0"/>
              </a:rPr>
              <a:t>Ficus whitefly: nymph – Catharine Mannion, UF/IFAS, UF/IFAS, Tropical Research and Education Center; adult – Jeff Lotz, Florida Department of Agriculture and Consumer Services, Division of Plant Industry </a:t>
            </a:r>
          </a:p>
          <a:p>
            <a:pPr eaLnBrk="1" hangingPunct="1">
              <a:spcBef>
                <a:spcPct val="0"/>
              </a:spcBef>
              <a:buFontTx/>
              <a:buNone/>
            </a:pPr>
            <a:r>
              <a:rPr lang="en-US" altLang="en-US" sz="900">
                <a:latin typeface="Arial" charset="0"/>
              </a:rPr>
              <a:t>Rugose spiraling whitefly: nymph - Lyle Buss, Department of Entomology and Nematology, University of Florida; adult -  H. Glenn, UF/IFAS, Tropical Research and Education Center</a:t>
            </a:r>
          </a:p>
        </p:txBody>
      </p:sp>
    </p:spTree>
  </p:cSld>
  <p:clrMapOvr>
    <a:masterClrMapping/>
  </p:clrMapOvr>
  <p:transition spd="slow" advClick="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Content Placeholder 7"/>
          <p:cNvSpPr>
            <a:spLocks noGrp="1"/>
          </p:cNvSpPr>
          <p:nvPr>
            <p:ph idx="1"/>
          </p:nvPr>
        </p:nvSpPr>
        <p:spPr>
          <a:xfrm>
            <a:off x="457200" y="1671638"/>
            <a:ext cx="8229600" cy="3832010"/>
          </a:xfrm>
        </p:spPr>
        <p:txBody>
          <a:bodyPr/>
          <a:lstStyle/>
          <a:p>
            <a:pPr marL="0" indent="0">
              <a:buNone/>
            </a:pPr>
            <a:endParaRPr lang="en-US" sz="2800" dirty="0"/>
          </a:p>
          <a:p>
            <a:pPr marL="0" indent="0">
              <a:buNone/>
            </a:pPr>
            <a:r>
              <a:rPr lang="es-ES_tradnl" sz="2800" dirty="0">
                <a:latin typeface="Book Antiqua"/>
                <a:cs typeface="Book Antiqua"/>
              </a:rPr>
              <a:t>• Nativa de Sur américa y el Caribe</a:t>
            </a:r>
            <a:endParaRPr lang="en-US" sz="2800" dirty="0">
              <a:latin typeface="Book Antiqua"/>
              <a:cs typeface="Book Antiqua"/>
            </a:endParaRPr>
          </a:p>
          <a:p>
            <a:pPr marL="0" indent="0">
              <a:buNone/>
            </a:pPr>
            <a:r>
              <a:rPr lang="es-ES_tradnl" sz="2800" dirty="0">
                <a:latin typeface="Book Antiqua"/>
                <a:cs typeface="Book Antiqua"/>
              </a:rPr>
              <a:t>• También detectado en Madeira, </a:t>
            </a:r>
            <a:r>
              <a:rPr lang="es-ES_tradnl" sz="2800" dirty="0" err="1" smtClean="0">
                <a:latin typeface="Book Antiqua"/>
                <a:cs typeface="Book Antiqua"/>
              </a:rPr>
              <a:t>Comoros</a:t>
            </a:r>
            <a:r>
              <a:rPr lang="es-ES_tradnl" sz="2800" dirty="0" smtClean="0">
                <a:latin typeface="Book Antiqua"/>
                <a:cs typeface="Book Antiqua"/>
              </a:rPr>
              <a:t>,   </a:t>
            </a:r>
            <a:r>
              <a:rPr lang="es-ES_tradnl" sz="2800" dirty="0" err="1" smtClean="0">
                <a:latin typeface="Book Antiqua"/>
                <a:cs typeface="Book Antiqua"/>
              </a:rPr>
              <a:t>Mauritius</a:t>
            </a:r>
            <a:r>
              <a:rPr lang="es-ES_tradnl" sz="2800" dirty="0" smtClean="0">
                <a:latin typeface="Book Antiqua"/>
                <a:cs typeface="Book Antiqua"/>
              </a:rPr>
              <a:t>, </a:t>
            </a:r>
            <a:r>
              <a:rPr lang="es-ES_tradnl" sz="2800" dirty="0" err="1" smtClean="0">
                <a:latin typeface="Book Antiqua"/>
                <a:cs typeface="Book Antiqua"/>
              </a:rPr>
              <a:t>Reunion</a:t>
            </a:r>
            <a:r>
              <a:rPr lang="es-ES_tradnl" sz="2800" dirty="0">
                <a:latin typeface="Book Antiqua"/>
                <a:cs typeface="Book Antiqua"/>
              </a:rPr>
              <a:t>, Taiwán, </a:t>
            </a:r>
            <a:r>
              <a:rPr lang="es-ES_tradnl" sz="2800" dirty="0" err="1">
                <a:latin typeface="Book Antiqua"/>
                <a:cs typeface="Book Antiqua"/>
              </a:rPr>
              <a:t>Hawaii</a:t>
            </a:r>
            <a:r>
              <a:rPr lang="es-ES_tradnl" sz="2800" dirty="0">
                <a:latin typeface="Book Antiqua"/>
                <a:cs typeface="Book Antiqua"/>
              </a:rPr>
              <a:t> y </a:t>
            </a:r>
            <a:r>
              <a:rPr lang="es-ES_tradnl" sz="2800" dirty="0" smtClean="0">
                <a:latin typeface="Book Antiqua"/>
                <a:cs typeface="Book Antiqua"/>
              </a:rPr>
              <a:t>Portugal</a:t>
            </a:r>
            <a:endParaRPr lang="en-US" sz="2800" dirty="0">
              <a:latin typeface="Book Antiqua"/>
              <a:cs typeface="Book Antiqua"/>
            </a:endParaRPr>
          </a:p>
          <a:p>
            <a:pPr marL="0" indent="0">
              <a:buNone/>
            </a:pPr>
            <a:r>
              <a:rPr lang="es-ES_tradnl" sz="2800" dirty="0" smtClean="0">
                <a:latin typeface="Book Antiqua"/>
                <a:cs typeface="Book Antiqua"/>
              </a:rPr>
              <a:t>• </a:t>
            </a:r>
            <a:r>
              <a:rPr lang="es-ES_tradnl" sz="2800" dirty="0">
                <a:latin typeface="Book Antiqua"/>
                <a:cs typeface="Book Antiqua"/>
              </a:rPr>
              <a:t>Encontrado en Florida en 2011</a:t>
            </a:r>
            <a:endParaRPr lang="en-US" sz="2800" dirty="0">
              <a:latin typeface="Book Antiqua"/>
              <a:cs typeface="Book Antiqua"/>
            </a:endParaRPr>
          </a:p>
          <a:p>
            <a:pPr marL="0" indent="0">
              <a:buNone/>
            </a:pPr>
            <a:r>
              <a:rPr lang="es-ES_tradnl" sz="2800" dirty="0">
                <a:latin typeface="Book Antiqua"/>
                <a:cs typeface="Book Antiqua"/>
              </a:rPr>
              <a:t>• No se sabe mucho sobre su biología o ciclo de vida.</a:t>
            </a:r>
            <a:endParaRPr lang="en-US" sz="2800" dirty="0">
              <a:latin typeface="Book Antiqua"/>
              <a:cs typeface="Book Antiqua"/>
            </a:endParaRPr>
          </a:p>
          <a:p>
            <a:pPr eaLnBrk="1" hangingPunct="1"/>
            <a:endParaRPr lang="en-US" altLang="en-US" sz="2800" dirty="0" smtClean="0"/>
          </a:p>
        </p:txBody>
      </p:sp>
      <p:sp>
        <p:nvSpPr>
          <p:cNvPr id="20483" name="Title 1"/>
          <p:cNvSpPr>
            <a:spLocks noGrp="1"/>
          </p:cNvSpPr>
          <p:nvPr>
            <p:ph type="title"/>
          </p:nvPr>
        </p:nvSpPr>
        <p:spPr>
          <a:xfrm>
            <a:off x="457200" y="131963"/>
            <a:ext cx="8229600" cy="1283857"/>
          </a:xfrm>
        </p:spPr>
        <p:txBody>
          <a:bodyPr/>
          <a:lstStyle/>
          <a:p>
            <a:pPr eaLnBrk="1" hangingPunct="1"/>
            <a:r>
              <a:rPr lang="en-US" altLang="en-US" sz="3600" dirty="0" smtClean="0">
                <a:latin typeface="Book Antiqua"/>
                <a:cs typeface="Book Antiqua"/>
              </a:rPr>
              <a:t/>
            </a:r>
            <a:br>
              <a:rPr lang="en-US" altLang="en-US" sz="3600" dirty="0" smtClean="0">
                <a:latin typeface="Book Antiqua"/>
                <a:cs typeface="Book Antiqua"/>
              </a:rPr>
            </a:br>
            <a:r>
              <a:rPr lang="en-US" altLang="en-US" sz="3600" dirty="0" smtClean="0">
                <a:latin typeface="Book Antiqua"/>
                <a:cs typeface="Book Antiqua"/>
              </a:rPr>
              <a:t> </a:t>
            </a:r>
            <a:r>
              <a:rPr lang="en-US" altLang="en-US" sz="3600" dirty="0" err="1" smtClean="0">
                <a:latin typeface="Book Antiqua"/>
                <a:cs typeface="Book Antiqua"/>
              </a:rPr>
              <a:t>Mosca</a:t>
            </a:r>
            <a:r>
              <a:rPr lang="en-US" altLang="en-US" sz="3600" dirty="0" smtClean="0">
                <a:latin typeface="Book Antiqua"/>
                <a:cs typeface="Book Antiqua"/>
              </a:rPr>
              <a:t> Blanca </a:t>
            </a:r>
            <a:r>
              <a:rPr lang="en-US" altLang="en-US" sz="3600" dirty="0" err="1">
                <a:latin typeface="Book Antiqua"/>
                <a:cs typeface="Book Antiqua"/>
              </a:rPr>
              <a:t>A</a:t>
            </a:r>
            <a:r>
              <a:rPr lang="en-US" altLang="en-US" sz="3600" dirty="0" err="1" smtClean="0">
                <a:latin typeface="Book Antiqua"/>
                <a:cs typeface="Book Antiqua"/>
              </a:rPr>
              <a:t>nidadora</a:t>
            </a:r>
            <a:r>
              <a:rPr lang="en-US" altLang="en-US" sz="3600" dirty="0" smtClean="0">
                <a:latin typeface="Book Antiqua"/>
                <a:cs typeface="Book Antiqua"/>
              </a:rPr>
              <a:t> de </a:t>
            </a:r>
            <a:r>
              <a:rPr lang="en-US" altLang="en-US" sz="3600" dirty="0" err="1" smtClean="0">
                <a:latin typeface="Book Antiqua"/>
                <a:cs typeface="Book Antiqua"/>
              </a:rPr>
              <a:t>Bondar</a:t>
            </a:r>
            <a:r>
              <a:rPr lang="en-US" altLang="en-US" sz="4000" dirty="0" smtClean="0">
                <a:latin typeface="Book Antiqua"/>
                <a:cs typeface="Book Antiqua"/>
              </a:rPr>
              <a:t/>
            </a:r>
            <a:br>
              <a:rPr lang="en-US" altLang="en-US" sz="4000" dirty="0" smtClean="0">
                <a:latin typeface="Book Antiqua"/>
                <a:cs typeface="Book Antiqua"/>
              </a:rPr>
            </a:br>
            <a:r>
              <a:rPr lang="en-US" altLang="en-US" sz="2800" i="1" dirty="0" err="1" smtClean="0">
                <a:latin typeface="Book Antiqua"/>
                <a:cs typeface="Book Antiqua"/>
              </a:rPr>
              <a:t>Paraleyrodes</a:t>
            </a:r>
            <a:r>
              <a:rPr lang="en-US" altLang="en-US" sz="2800" i="1" dirty="0" smtClean="0">
                <a:latin typeface="Book Antiqua"/>
                <a:cs typeface="Book Antiqua"/>
              </a:rPr>
              <a:t> </a:t>
            </a:r>
            <a:r>
              <a:rPr lang="en-US" altLang="en-US" sz="2800" i="1" dirty="0" err="1" smtClean="0">
                <a:latin typeface="Book Antiqua"/>
                <a:cs typeface="Book Antiqua"/>
              </a:rPr>
              <a:t>bondari</a:t>
            </a:r>
            <a:endParaRPr lang="en-US" altLang="en-US" sz="2800" i="1" dirty="0" smtClean="0">
              <a:latin typeface="Book Antiqua"/>
              <a:cs typeface="Book Antiqua"/>
            </a:endParaRPr>
          </a:p>
        </p:txBody>
      </p:sp>
    </p:spTree>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76200" y="266558"/>
            <a:ext cx="9007475" cy="1332792"/>
          </a:xfrm>
        </p:spPr>
        <p:txBody>
          <a:bodyPr/>
          <a:lstStyle/>
          <a:p>
            <a:r>
              <a:rPr lang="es-ES_tradnl" sz="2800" dirty="0" err="1">
                <a:latin typeface="Book Antiqua"/>
                <a:cs typeface="Book Antiqua"/>
              </a:rPr>
              <a:t>Distribucion</a:t>
            </a:r>
            <a:r>
              <a:rPr lang="es-ES_tradnl" sz="2800" dirty="0">
                <a:latin typeface="Book Antiqua"/>
                <a:cs typeface="Book Antiqua"/>
              </a:rPr>
              <a:t> en </a:t>
            </a:r>
            <a:r>
              <a:rPr lang="es-ES_tradnl" sz="2800" dirty="0" smtClean="0">
                <a:latin typeface="Book Antiqua"/>
                <a:cs typeface="Book Antiqua"/>
              </a:rPr>
              <a:t>La Florida </a:t>
            </a:r>
            <a:r>
              <a:rPr lang="es-ES_tradnl" sz="2800" dirty="0">
                <a:latin typeface="Book Antiqua"/>
                <a:cs typeface="Book Antiqua"/>
              </a:rPr>
              <a:t>de </a:t>
            </a:r>
            <a:r>
              <a:rPr lang="en-US" sz="2800" dirty="0">
                <a:latin typeface="Book Antiqua"/>
                <a:cs typeface="Book Antiqua"/>
              </a:rPr>
              <a:t/>
            </a:r>
            <a:br>
              <a:rPr lang="en-US" sz="2800" dirty="0">
                <a:latin typeface="Book Antiqua"/>
                <a:cs typeface="Book Antiqua"/>
              </a:rPr>
            </a:br>
            <a:r>
              <a:rPr lang="es-ES_tradnl" sz="2800" dirty="0">
                <a:latin typeface="Book Antiqua"/>
                <a:cs typeface="Book Antiqua"/>
              </a:rPr>
              <a:t>La Mosca Blanca </a:t>
            </a:r>
            <a:r>
              <a:rPr lang="es-ES_tradnl" sz="2800" dirty="0" err="1" smtClean="0">
                <a:latin typeface="Book Antiqua"/>
                <a:cs typeface="Book Antiqua"/>
              </a:rPr>
              <a:t>Anidadora</a:t>
            </a:r>
            <a:r>
              <a:rPr lang="es-ES_tradnl" sz="2800" dirty="0" smtClean="0">
                <a:latin typeface="Book Antiqua"/>
                <a:cs typeface="Book Antiqua"/>
              </a:rPr>
              <a:t> </a:t>
            </a:r>
            <a:r>
              <a:rPr lang="es-ES_tradnl" sz="2800" dirty="0">
                <a:latin typeface="Book Antiqua"/>
                <a:cs typeface="Book Antiqua"/>
              </a:rPr>
              <a:t>de </a:t>
            </a:r>
            <a:r>
              <a:rPr lang="es-ES_tradnl" sz="2800" dirty="0" err="1" smtClean="0">
                <a:latin typeface="Book Antiqua"/>
                <a:cs typeface="Book Antiqua"/>
              </a:rPr>
              <a:t>Bondar</a:t>
            </a:r>
            <a:r>
              <a:rPr lang="es-ES_tradnl" sz="2800" dirty="0">
                <a:latin typeface="Book Antiqua"/>
                <a:cs typeface="Book Antiqua"/>
              </a:rPr>
              <a:t/>
            </a:r>
            <a:br>
              <a:rPr lang="es-ES_tradnl" sz="2800" dirty="0">
                <a:latin typeface="Book Antiqua"/>
                <a:cs typeface="Book Antiqua"/>
              </a:rPr>
            </a:br>
            <a:r>
              <a:rPr lang="es-ES_tradnl" sz="2800" dirty="0" err="1">
                <a:latin typeface="Book Antiqua"/>
                <a:cs typeface="Book Antiqua"/>
              </a:rPr>
              <a:t>Bondar’s</a:t>
            </a:r>
            <a:r>
              <a:rPr lang="es-ES_tradnl" sz="2800" dirty="0">
                <a:latin typeface="Book Antiqua"/>
                <a:cs typeface="Book Antiqua"/>
              </a:rPr>
              <a:t> </a:t>
            </a:r>
            <a:r>
              <a:rPr lang="es-ES_tradnl" sz="2800" dirty="0" err="1">
                <a:latin typeface="Book Antiqua"/>
                <a:cs typeface="Book Antiqua"/>
              </a:rPr>
              <a:t>Nesting</a:t>
            </a:r>
            <a:r>
              <a:rPr lang="es-ES_tradnl" sz="2800" dirty="0">
                <a:latin typeface="Book Antiqua"/>
                <a:cs typeface="Book Antiqua"/>
              </a:rPr>
              <a:t> </a:t>
            </a:r>
            <a:r>
              <a:rPr lang="es-ES_tradnl" sz="2800" dirty="0" err="1">
                <a:latin typeface="Book Antiqua"/>
                <a:cs typeface="Book Antiqua"/>
              </a:rPr>
              <a:t>Whitefly</a:t>
            </a:r>
            <a:r>
              <a:rPr lang="en-US" sz="2800" dirty="0"/>
              <a:t/>
            </a:r>
            <a:br>
              <a:rPr lang="en-US" sz="2800" dirty="0"/>
            </a:br>
            <a:endParaRPr lang="en-US" altLang="en-US" sz="2800" dirty="0" smtClean="0"/>
          </a:p>
        </p:txBody>
      </p:sp>
      <p:sp>
        <p:nvSpPr>
          <p:cNvPr id="12" name="TextBox 11"/>
          <p:cNvSpPr txBox="1"/>
          <p:nvPr/>
        </p:nvSpPr>
        <p:spPr>
          <a:xfrm>
            <a:off x="484188" y="2005456"/>
            <a:ext cx="3639039" cy="1877437"/>
          </a:xfrm>
          <a:prstGeom prst="rect">
            <a:avLst/>
          </a:prstGeom>
          <a:noFill/>
        </p:spPr>
        <p:txBody>
          <a:bodyPr wrap="square">
            <a:spAutoFit/>
          </a:bodyPr>
          <a:lstStyle/>
          <a:p>
            <a:pPr>
              <a:defRPr/>
            </a:pPr>
            <a:r>
              <a:rPr lang="en-US" dirty="0" err="1" smtClean="0">
                <a:solidFill>
                  <a:srgbClr val="FF0000"/>
                </a:solidFill>
                <a:latin typeface="Book Antiqua"/>
                <a:cs typeface="Book Antiqua"/>
              </a:rPr>
              <a:t>Rojo</a:t>
            </a:r>
            <a:r>
              <a:rPr lang="en-US" dirty="0" smtClean="0">
                <a:solidFill>
                  <a:srgbClr val="FF0000"/>
                </a:solidFill>
                <a:latin typeface="Book Antiqua"/>
                <a:cs typeface="Book Antiqua"/>
              </a:rPr>
              <a:t>: </a:t>
            </a:r>
            <a:r>
              <a:rPr lang="en-US" dirty="0" smtClean="0">
                <a:solidFill>
                  <a:schemeClr val="bg1"/>
                </a:solidFill>
                <a:latin typeface="Book Antiqua"/>
                <a:cs typeface="Book Antiqua"/>
              </a:rPr>
              <a:t>Hasta el </a:t>
            </a:r>
            <a:r>
              <a:rPr lang="en-US" dirty="0" err="1" smtClean="0">
                <a:solidFill>
                  <a:schemeClr val="bg1"/>
                </a:solidFill>
                <a:latin typeface="Book Antiqua"/>
                <a:cs typeface="Book Antiqua"/>
              </a:rPr>
              <a:t>Momento</a:t>
            </a:r>
            <a:r>
              <a:rPr lang="en-US" dirty="0" smtClean="0">
                <a:solidFill>
                  <a:schemeClr val="bg1"/>
                </a:solidFill>
                <a:latin typeface="Book Antiqua"/>
                <a:cs typeface="Book Antiqua"/>
              </a:rPr>
              <a:t> se ha </a:t>
            </a:r>
            <a:r>
              <a:rPr lang="en-US" dirty="0" err="1" smtClean="0">
                <a:solidFill>
                  <a:schemeClr val="bg1"/>
                </a:solidFill>
                <a:latin typeface="Book Antiqua"/>
                <a:cs typeface="Book Antiqua"/>
              </a:rPr>
              <a:t>detectado</a:t>
            </a:r>
            <a:r>
              <a:rPr lang="en-US" dirty="0" smtClean="0">
                <a:solidFill>
                  <a:schemeClr val="bg1"/>
                </a:solidFill>
                <a:latin typeface="Book Antiqua"/>
                <a:cs typeface="Book Antiqua"/>
              </a:rPr>
              <a:t> en 7 </a:t>
            </a:r>
            <a:r>
              <a:rPr lang="en-US" dirty="0" err="1" smtClean="0">
                <a:solidFill>
                  <a:schemeClr val="bg1"/>
                </a:solidFill>
                <a:latin typeface="Book Antiqua"/>
                <a:cs typeface="Book Antiqua"/>
              </a:rPr>
              <a:t>condados</a:t>
            </a:r>
            <a:r>
              <a:rPr lang="en-US" dirty="0" smtClean="0">
                <a:solidFill>
                  <a:schemeClr val="bg1"/>
                </a:solidFill>
                <a:latin typeface="Book Antiqua"/>
                <a:cs typeface="Book Antiqua"/>
              </a:rPr>
              <a:t> en el </a:t>
            </a:r>
            <a:r>
              <a:rPr lang="en-US" dirty="0" err="1" smtClean="0">
                <a:solidFill>
                  <a:schemeClr val="bg1"/>
                </a:solidFill>
                <a:latin typeface="Book Antiqua"/>
                <a:cs typeface="Book Antiqua"/>
              </a:rPr>
              <a:t>sur</a:t>
            </a:r>
            <a:r>
              <a:rPr lang="en-US" dirty="0" smtClean="0">
                <a:solidFill>
                  <a:schemeClr val="bg1"/>
                </a:solidFill>
                <a:latin typeface="Book Antiqua"/>
                <a:cs typeface="Book Antiqua"/>
              </a:rPr>
              <a:t> de la Florida</a:t>
            </a:r>
            <a:endParaRPr lang="en-US" dirty="0">
              <a:solidFill>
                <a:schemeClr val="bg1"/>
              </a:solidFill>
              <a:latin typeface="Book Antiqua"/>
              <a:cs typeface="Book Antiqua"/>
            </a:endParaRPr>
          </a:p>
          <a:p>
            <a:pPr>
              <a:defRPr/>
            </a:pPr>
            <a:endParaRPr lang="en-US" sz="2000" dirty="0">
              <a:latin typeface="+mn-lt"/>
            </a:endParaRPr>
          </a:p>
        </p:txBody>
      </p:sp>
      <p:sp>
        <p:nvSpPr>
          <p:cNvPr id="14" name="TextBox 13"/>
          <p:cNvSpPr txBox="1"/>
          <p:nvPr/>
        </p:nvSpPr>
        <p:spPr>
          <a:xfrm>
            <a:off x="517929" y="3994062"/>
            <a:ext cx="5768816" cy="830997"/>
          </a:xfrm>
          <a:prstGeom prst="rect">
            <a:avLst/>
          </a:prstGeom>
          <a:noFill/>
        </p:spPr>
        <p:txBody>
          <a:bodyPr wrap="square">
            <a:spAutoFit/>
          </a:bodyPr>
          <a:lstStyle/>
          <a:p>
            <a:pPr>
              <a:defRPr/>
            </a:pPr>
            <a:r>
              <a:rPr lang="en-US" dirty="0" smtClean="0">
                <a:solidFill>
                  <a:srgbClr val="FAE164"/>
                </a:solidFill>
                <a:latin typeface="Book Antiqua"/>
                <a:cs typeface="Book Antiqua"/>
              </a:rPr>
              <a:t>Amarillo</a:t>
            </a:r>
            <a:r>
              <a:rPr lang="en-US" dirty="0" smtClean="0">
                <a:latin typeface="Book Antiqua"/>
                <a:cs typeface="Book Antiqua"/>
              </a:rPr>
              <a:t> </a:t>
            </a:r>
            <a:r>
              <a:rPr lang="en-US" dirty="0">
                <a:solidFill>
                  <a:schemeClr val="bg1"/>
                </a:solidFill>
                <a:latin typeface="Book Antiqua"/>
                <a:cs typeface="Book Antiqua"/>
              </a:rPr>
              <a:t>= </a:t>
            </a:r>
            <a:r>
              <a:rPr lang="en-US" dirty="0" smtClean="0">
                <a:solidFill>
                  <a:schemeClr val="bg1"/>
                </a:solidFill>
                <a:latin typeface="Book Antiqua"/>
                <a:cs typeface="Book Antiqua"/>
              </a:rPr>
              <a:t>Se </a:t>
            </a:r>
            <a:r>
              <a:rPr lang="en-US" dirty="0" err="1" smtClean="0">
                <a:solidFill>
                  <a:schemeClr val="bg1"/>
                </a:solidFill>
                <a:latin typeface="Book Antiqua"/>
                <a:cs typeface="Book Antiqua"/>
              </a:rPr>
              <a:t>predice</a:t>
            </a:r>
            <a:r>
              <a:rPr lang="en-US" dirty="0" smtClean="0">
                <a:solidFill>
                  <a:schemeClr val="bg1"/>
                </a:solidFill>
                <a:latin typeface="Book Antiqua"/>
                <a:cs typeface="Book Antiqua"/>
              </a:rPr>
              <a:t> </a:t>
            </a:r>
            <a:r>
              <a:rPr lang="en-US" dirty="0" err="1" smtClean="0">
                <a:solidFill>
                  <a:schemeClr val="bg1"/>
                </a:solidFill>
                <a:latin typeface="Book Antiqua"/>
                <a:cs typeface="Book Antiqua"/>
              </a:rPr>
              <a:t>que</a:t>
            </a:r>
            <a:r>
              <a:rPr lang="en-US" dirty="0" smtClean="0">
                <a:solidFill>
                  <a:schemeClr val="bg1"/>
                </a:solidFill>
                <a:latin typeface="Book Antiqua"/>
                <a:cs typeface="Book Antiqua"/>
              </a:rPr>
              <a:t> se </a:t>
            </a:r>
            <a:r>
              <a:rPr lang="en-US" dirty="0" err="1" smtClean="0">
                <a:solidFill>
                  <a:schemeClr val="bg1"/>
                </a:solidFill>
                <a:latin typeface="Book Antiqua"/>
                <a:cs typeface="Book Antiqua"/>
              </a:rPr>
              <a:t>distribuya</a:t>
            </a:r>
            <a:r>
              <a:rPr lang="en-US" dirty="0" smtClean="0">
                <a:solidFill>
                  <a:schemeClr val="bg1"/>
                </a:solidFill>
                <a:latin typeface="Book Antiqua"/>
                <a:cs typeface="Book Antiqua"/>
              </a:rPr>
              <a:t> en </a:t>
            </a:r>
            <a:r>
              <a:rPr lang="en-US" dirty="0" err="1" smtClean="0">
                <a:solidFill>
                  <a:schemeClr val="bg1"/>
                </a:solidFill>
                <a:latin typeface="Book Antiqua"/>
                <a:cs typeface="Book Antiqua"/>
              </a:rPr>
              <a:t>estos</a:t>
            </a:r>
            <a:r>
              <a:rPr lang="en-US" dirty="0" smtClean="0">
                <a:solidFill>
                  <a:schemeClr val="bg1"/>
                </a:solidFill>
                <a:latin typeface="Book Antiqua"/>
                <a:cs typeface="Book Antiqua"/>
              </a:rPr>
              <a:t> </a:t>
            </a:r>
            <a:r>
              <a:rPr lang="en-US" dirty="0" err="1" smtClean="0">
                <a:solidFill>
                  <a:schemeClr val="bg1"/>
                </a:solidFill>
                <a:latin typeface="Book Antiqua"/>
                <a:cs typeface="Book Antiqua"/>
              </a:rPr>
              <a:t>condados</a:t>
            </a:r>
            <a:r>
              <a:rPr lang="en-US" dirty="0" smtClean="0">
                <a:solidFill>
                  <a:schemeClr val="bg1"/>
                </a:solidFill>
                <a:latin typeface="Book Antiqua"/>
                <a:cs typeface="Book Antiqua"/>
              </a:rPr>
              <a:t> </a:t>
            </a:r>
            <a:endParaRPr lang="en-US" dirty="0">
              <a:solidFill>
                <a:schemeClr val="bg1"/>
              </a:solidFill>
              <a:latin typeface="Book Antiqua"/>
              <a:cs typeface="Book Antiqua"/>
            </a:endParaRPr>
          </a:p>
        </p:txBody>
      </p:sp>
      <p:sp>
        <p:nvSpPr>
          <p:cNvPr id="15" name="TextBox 14"/>
          <p:cNvSpPr txBox="1"/>
          <p:nvPr/>
        </p:nvSpPr>
        <p:spPr>
          <a:xfrm>
            <a:off x="423863" y="5999163"/>
            <a:ext cx="3514725" cy="230187"/>
          </a:xfrm>
          <a:prstGeom prst="rect">
            <a:avLst/>
          </a:prstGeom>
          <a:noFill/>
        </p:spPr>
        <p:txBody>
          <a:bodyPr wrap="none">
            <a:spAutoFit/>
          </a:bodyPr>
          <a:lstStyle/>
          <a:p>
            <a:pPr>
              <a:defRPr/>
            </a:pPr>
            <a:r>
              <a:rPr lang="en-US" sz="900" dirty="0">
                <a:solidFill>
                  <a:schemeClr val="bg1"/>
                </a:solidFill>
                <a:latin typeface="+mn-lt"/>
              </a:rPr>
              <a:t>Map is based on detection records provided by FDACS-DPI (June 2013).</a:t>
            </a:r>
          </a:p>
        </p:txBody>
      </p:sp>
      <p:pic>
        <p:nvPicPr>
          <p:cNvPr id="21510"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38904" y="1656861"/>
            <a:ext cx="4222459" cy="41391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354013" y="63500"/>
            <a:ext cx="8489950" cy="1676970"/>
          </a:xfrm>
        </p:spPr>
        <p:txBody>
          <a:bodyPr/>
          <a:lstStyle/>
          <a:p>
            <a:pPr eaLnBrk="1" hangingPunct="1"/>
            <a:r>
              <a:rPr lang="es-ES_tradnl" sz="4000" dirty="0">
                <a:latin typeface="Book Antiqua"/>
                <a:cs typeface="Book Antiqua"/>
              </a:rPr>
              <a:t>La Mosca Blanca </a:t>
            </a:r>
            <a:r>
              <a:rPr lang="es-ES_tradnl" sz="4000" dirty="0" err="1">
                <a:latin typeface="Book Antiqua"/>
                <a:cs typeface="Book Antiqua"/>
              </a:rPr>
              <a:t>A</a:t>
            </a:r>
            <a:r>
              <a:rPr lang="es-ES_tradnl" sz="4000" dirty="0" err="1" smtClean="0">
                <a:latin typeface="Book Antiqua"/>
                <a:cs typeface="Book Antiqua"/>
              </a:rPr>
              <a:t>nidadora</a:t>
            </a:r>
            <a:r>
              <a:rPr lang="es-ES_tradnl" sz="4000" dirty="0" smtClean="0">
                <a:latin typeface="Book Antiqua"/>
                <a:cs typeface="Book Antiqua"/>
              </a:rPr>
              <a:t> </a:t>
            </a:r>
            <a:r>
              <a:rPr lang="es-ES_tradnl" sz="4000" dirty="0">
                <a:latin typeface="Book Antiqua"/>
                <a:cs typeface="Book Antiqua"/>
              </a:rPr>
              <a:t>de </a:t>
            </a:r>
            <a:r>
              <a:rPr lang="es-ES_tradnl" sz="4000" dirty="0" err="1" smtClean="0">
                <a:latin typeface="Book Antiqua"/>
                <a:cs typeface="Book Antiqua"/>
              </a:rPr>
              <a:t>Bondar</a:t>
            </a:r>
            <a:r>
              <a:rPr lang="en-US" altLang="en-US" dirty="0" smtClean="0">
                <a:latin typeface="Book Antiqua"/>
                <a:cs typeface="Book Antiqua"/>
              </a:rPr>
              <a:t/>
            </a:r>
            <a:br>
              <a:rPr lang="en-US" altLang="en-US" dirty="0" smtClean="0">
                <a:latin typeface="Book Antiqua"/>
                <a:cs typeface="Book Antiqua"/>
              </a:rPr>
            </a:br>
            <a:r>
              <a:rPr lang="en-US" altLang="en-US" sz="2800" i="1" dirty="0" err="1" smtClean="0">
                <a:latin typeface="Book Antiqua"/>
                <a:cs typeface="Book Antiqua"/>
              </a:rPr>
              <a:t>Paraleyrodes</a:t>
            </a:r>
            <a:r>
              <a:rPr lang="en-US" altLang="en-US" sz="2800" i="1" dirty="0" smtClean="0">
                <a:latin typeface="Book Antiqua"/>
                <a:cs typeface="Book Antiqua"/>
              </a:rPr>
              <a:t> </a:t>
            </a:r>
            <a:r>
              <a:rPr lang="en-US" altLang="en-US" sz="2800" i="1" dirty="0" err="1" smtClean="0">
                <a:latin typeface="Book Antiqua"/>
                <a:cs typeface="Book Antiqua"/>
              </a:rPr>
              <a:t>bondari</a:t>
            </a:r>
            <a:endParaRPr lang="en-US" altLang="en-US" sz="2800" i="1" dirty="0" smtClean="0">
              <a:latin typeface="Book Antiqua"/>
              <a:cs typeface="Book Antiqua"/>
            </a:endParaRPr>
          </a:p>
        </p:txBody>
      </p:sp>
      <p:sp>
        <p:nvSpPr>
          <p:cNvPr id="7" name="Text Box 13"/>
          <p:cNvSpPr txBox="1">
            <a:spLocks noChangeArrowheads="1"/>
          </p:cNvSpPr>
          <p:nvPr/>
        </p:nvSpPr>
        <p:spPr bwMode="auto">
          <a:xfrm>
            <a:off x="350838" y="6026150"/>
            <a:ext cx="6262687" cy="368300"/>
          </a:xfrm>
          <a:prstGeom prst="rect">
            <a:avLst/>
          </a:prstGeom>
          <a:noFill/>
          <a:ln w="9525">
            <a:noFill/>
            <a:miter lim="800000"/>
            <a:headEnd/>
            <a:tailEnd/>
          </a:ln>
        </p:spPr>
        <p:txBody>
          <a:bodyPr>
            <a:spAutoFit/>
          </a:bodyPr>
          <a:lstStyle/>
          <a:p>
            <a:pPr>
              <a:defRPr/>
            </a:pPr>
            <a:r>
              <a:rPr lang="en-US" sz="900" dirty="0">
                <a:solidFill>
                  <a:schemeClr val="bg1"/>
                </a:solidFill>
                <a:latin typeface="+mn-lt"/>
              </a:rPr>
              <a:t>Photo: Lyle Buss, Department of Entomology and Nematology, University of Florida and Ian Stocks, Florida Department of Agriculture and Consumer Services, Division of Plant Industry</a:t>
            </a:r>
          </a:p>
        </p:txBody>
      </p:sp>
      <p:sp>
        <p:nvSpPr>
          <p:cNvPr id="22532" name="TextBox 11"/>
          <p:cNvSpPr txBox="1">
            <a:spLocks noChangeArrowheads="1"/>
          </p:cNvSpPr>
          <p:nvPr/>
        </p:nvSpPr>
        <p:spPr bwMode="auto">
          <a:xfrm>
            <a:off x="1511300" y="4610100"/>
            <a:ext cx="1604963"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bg1"/>
                </a:solidFill>
                <a:latin typeface="Calibri" pitchFamily="34" charset="0"/>
              </a:defRPr>
            </a:lvl1pPr>
            <a:lvl2pPr marL="742950" indent="-285750" eaLnBrk="0" hangingPunct="0">
              <a:spcBef>
                <a:spcPct val="20000"/>
              </a:spcBef>
              <a:buFont typeface="Arial" charset="0"/>
              <a:buChar char="–"/>
              <a:defRPr sz="2800">
                <a:solidFill>
                  <a:schemeClr val="bg1"/>
                </a:solidFill>
                <a:latin typeface="Calibri" pitchFamily="34" charset="0"/>
              </a:defRPr>
            </a:lvl2pPr>
            <a:lvl3pPr marL="1143000" indent="-228600" eaLnBrk="0" hangingPunct="0">
              <a:spcBef>
                <a:spcPct val="20000"/>
              </a:spcBef>
              <a:buFont typeface="Arial" charset="0"/>
              <a:buChar char="•"/>
              <a:defRPr sz="2400">
                <a:solidFill>
                  <a:schemeClr val="bg1"/>
                </a:solidFill>
                <a:latin typeface="Calibri" pitchFamily="34" charset="0"/>
              </a:defRPr>
            </a:lvl3pPr>
            <a:lvl4pPr marL="1600200" indent="-228600" eaLnBrk="0" hangingPunct="0">
              <a:spcBef>
                <a:spcPct val="20000"/>
              </a:spcBef>
              <a:buFont typeface="Arial" charset="0"/>
              <a:buChar char="–"/>
              <a:defRPr sz="2000">
                <a:solidFill>
                  <a:schemeClr val="bg1"/>
                </a:solidFill>
                <a:latin typeface="Calibri" pitchFamily="34" charset="0"/>
              </a:defRPr>
            </a:lvl4pPr>
            <a:lvl5pPr marL="2057400" indent="-228600" eaLnBrk="0" hangingPunct="0">
              <a:spcBef>
                <a:spcPct val="20000"/>
              </a:spcBef>
              <a:buFont typeface="Arial" charset="0"/>
              <a:buChar char="»"/>
              <a:defRPr sz="2000">
                <a:solidFill>
                  <a:schemeClr val="bg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bg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bg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bg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bg1"/>
                </a:solidFill>
                <a:latin typeface="Calibri" pitchFamily="34" charset="0"/>
              </a:defRPr>
            </a:lvl9pPr>
          </a:lstStyle>
          <a:p>
            <a:pPr algn="ctr" eaLnBrk="1" hangingPunct="1">
              <a:spcBef>
                <a:spcPct val="0"/>
              </a:spcBef>
              <a:buFontTx/>
              <a:buNone/>
            </a:pPr>
            <a:r>
              <a:rPr lang="en-US" altLang="en-US" sz="2000">
                <a:latin typeface="Arial" charset="0"/>
              </a:rPr>
              <a:t>Adult in nest</a:t>
            </a:r>
          </a:p>
        </p:txBody>
      </p:sp>
      <p:sp>
        <p:nvSpPr>
          <p:cNvPr id="22533" name="TextBox 15"/>
          <p:cNvSpPr txBox="1">
            <a:spLocks noChangeArrowheads="1"/>
          </p:cNvSpPr>
          <p:nvPr/>
        </p:nvSpPr>
        <p:spPr bwMode="auto">
          <a:xfrm>
            <a:off x="6056313" y="4630738"/>
            <a:ext cx="1573212"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bg1"/>
                </a:solidFill>
                <a:latin typeface="Calibri" pitchFamily="34" charset="0"/>
              </a:defRPr>
            </a:lvl1pPr>
            <a:lvl2pPr marL="742950" indent="-285750" eaLnBrk="0" hangingPunct="0">
              <a:spcBef>
                <a:spcPct val="20000"/>
              </a:spcBef>
              <a:buFont typeface="Arial" charset="0"/>
              <a:buChar char="–"/>
              <a:defRPr sz="2800">
                <a:solidFill>
                  <a:schemeClr val="bg1"/>
                </a:solidFill>
                <a:latin typeface="Calibri" pitchFamily="34" charset="0"/>
              </a:defRPr>
            </a:lvl2pPr>
            <a:lvl3pPr marL="1143000" indent="-228600" eaLnBrk="0" hangingPunct="0">
              <a:spcBef>
                <a:spcPct val="20000"/>
              </a:spcBef>
              <a:buFont typeface="Arial" charset="0"/>
              <a:buChar char="•"/>
              <a:defRPr sz="2400">
                <a:solidFill>
                  <a:schemeClr val="bg1"/>
                </a:solidFill>
                <a:latin typeface="Calibri" pitchFamily="34" charset="0"/>
              </a:defRPr>
            </a:lvl3pPr>
            <a:lvl4pPr marL="1600200" indent="-228600" eaLnBrk="0" hangingPunct="0">
              <a:spcBef>
                <a:spcPct val="20000"/>
              </a:spcBef>
              <a:buFont typeface="Arial" charset="0"/>
              <a:buChar char="–"/>
              <a:defRPr sz="2000">
                <a:solidFill>
                  <a:schemeClr val="bg1"/>
                </a:solidFill>
                <a:latin typeface="Calibri" pitchFamily="34" charset="0"/>
              </a:defRPr>
            </a:lvl4pPr>
            <a:lvl5pPr marL="2057400" indent="-228600" eaLnBrk="0" hangingPunct="0">
              <a:spcBef>
                <a:spcPct val="20000"/>
              </a:spcBef>
              <a:buFont typeface="Arial" charset="0"/>
              <a:buChar char="»"/>
              <a:defRPr sz="2000">
                <a:solidFill>
                  <a:schemeClr val="bg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bg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bg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bg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bg1"/>
                </a:solidFill>
                <a:latin typeface="Calibri" pitchFamily="34" charset="0"/>
              </a:defRPr>
            </a:lvl9pPr>
          </a:lstStyle>
          <a:p>
            <a:pPr algn="ctr" eaLnBrk="1" hangingPunct="1">
              <a:spcBef>
                <a:spcPct val="0"/>
              </a:spcBef>
              <a:buFontTx/>
              <a:buNone/>
            </a:pPr>
            <a:r>
              <a:rPr lang="en-US" altLang="en-US" sz="2000">
                <a:latin typeface="Arial" charset="0"/>
              </a:rPr>
              <a:t>Nymph</a:t>
            </a:r>
          </a:p>
        </p:txBody>
      </p:sp>
      <p:grpSp>
        <p:nvGrpSpPr>
          <p:cNvPr id="22534" name="Group 5"/>
          <p:cNvGrpSpPr>
            <a:grpSpLocks/>
          </p:cNvGrpSpPr>
          <p:nvPr/>
        </p:nvGrpSpPr>
        <p:grpSpPr bwMode="auto">
          <a:xfrm>
            <a:off x="5278438" y="1754188"/>
            <a:ext cx="3476625" cy="4040187"/>
            <a:chOff x="5216094" y="1753804"/>
            <a:chExt cx="3476885" cy="4039810"/>
          </a:xfrm>
        </p:grpSpPr>
        <p:grpSp>
          <p:nvGrpSpPr>
            <p:cNvPr id="22539" name="Group 4"/>
            <p:cNvGrpSpPr>
              <a:grpSpLocks noChangeAspect="1"/>
            </p:cNvGrpSpPr>
            <p:nvPr/>
          </p:nvGrpSpPr>
          <p:grpSpPr bwMode="auto">
            <a:xfrm>
              <a:off x="5221146" y="1753804"/>
              <a:ext cx="3471833" cy="1928247"/>
              <a:chOff x="5221146" y="1474855"/>
              <a:chExt cx="3416969" cy="1887620"/>
            </a:xfrm>
          </p:grpSpPr>
          <p:pic>
            <p:nvPicPr>
              <p:cNvPr id="13" name="Picture 12" descr="DSCN1782.JPG"/>
              <p:cNvPicPr>
                <a:picLocks noChangeAspect="1"/>
              </p:cNvPicPr>
              <p:nvPr/>
            </p:nvPicPr>
            <p:blipFill rotWithShape="1">
              <a:blip r:embed="rId3" cstate="print"/>
              <a:srcRect t="8549" b="18065"/>
              <a:stretch/>
            </p:blipFill>
            <p:spPr>
              <a:xfrm>
                <a:off x="5221146" y="1474855"/>
                <a:ext cx="3416969" cy="1887620"/>
              </a:xfrm>
              <a:prstGeom prst="roundRect">
                <a:avLst/>
              </a:prstGeom>
              <a:ln w="38100" cmpd="sng">
                <a:solidFill>
                  <a:srgbClr val="000000"/>
                </a:solidFill>
              </a:ln>
            </p:spPr>
          </p:pic>
          <p:cxnSp>
            <p:nvCxnSpPr>
              <p:cNvPr id="14" name="Straight Arrow Connector 13"/>
              <p:cNvCxnSpPr/>
              <p:nvPr/>
            </p:nvCxnSpPr>
            <p:spPr>
              <a:xfrm flipH="1">
                <a:off x="6777141" y="1917718"/>
                <a:ext cx="345320" cy="257949"/>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7291214" y="2052909"/>
                <a:ext cx="345319" cy="25950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22540" name="Group 3"/>
            <p:cNvGrpSpPr>
              <a:grpSpLocks/>
            </p:cNvGrpSpPr>
            <p:nvPr/>
          </p:nvGrpSpPr>
          <p:grpSpPr bwMode="auto">
            <a:xfrm>
              <a:off x="5216094" y="3870471"/>
              <a:ext cx="3474282" cy="1923143"/>
              <a:chOff x="5216094" y="3664856"/>
              <a:chExt cx="3483426" cy="1923143"/>
            </a:xfrm>
          </p:grpSpPr>
          <p:pic>
            <p:nvPicPr>
              <p:cNvPr id="18" name="Picture 17" descr="DSCN1786.JPG"/>
              <p:cNvPicPr>
                <a:picLocks noChangeAspect="1"/>
              </p:cNvPicPr>
              <p:nvPr/>
            </p:nvPicPr>
            <p:blipFill rotWithShape="1">
              <a:blip r:embed="rId4" cstate="print">
                <a:lum bright="10000" contrast="20000"/>
              </a:blip>
              <a:srcRect t="261" b="12107"/>
              <a:stretch/>
            </p:blipFill>
            <p:spPr>
              <a:xfrm>
                <a:off x="5216094" y="3664856"/>
                <a:ext cx="3483426" cy="1923143"/>
              </a:xfrm>
              <a:prstGeom prst="roundRect">
                <a:avLst/>
              </a:prstGeom>
              <a:ln w="38100" cmpd="sng">
                <a:solidFill>
                  <a:srgbClr val="000000"/>
                </a:solidFill>
              </a:ln>
            </p:spPr>
          </p:pic>
          <p:cxnSp>
            <p:nvCxnSpPr>
              <p:cNvPr id="19" name="Straight Arrow Connector 18"/>
              <p:cNvCxnSpPr/>
              <p:nvPr/>
            </p:nvCxnSpPr>
            <p:spPr>
              <a:xfrm flipH="1">
                <a:off x="7105557" y="4259386"/>
                <a:ext cx="361338" cy="258738"/>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grpSp>
      <p:grpSp>
        <p:nvGrpSpPr>
          <p:cNvPr id="22535" name="Group 2"/>
          <p:cNvGrpSpPr>
            <a:grpSpLocks/>
          </p:cNvGrpSpPr>
          <p:nvPr/>
        </p:nvGrpSpPr>
        <p:grpSpPr bwMode="auto">
          <a:xfrm>
            <a:off x="388938" y="1774825"/>
            <a:ext cx="4500562" cy="3997325"/>
            <a:chOff x="469622" y="1657443"/>
            <a:chExt cx="4030520" cy="3657600"/>
          </a:xfrm>
        </p:grpSpPr>
        <p:pic>
          <p:nvPicPr>
            <p:cNvPr id="21" name="Picture 20" descr="DSCN1786.JPG"/>
            <p:cNvPicPr>
              <a:picLocks noChangeAspect="1"/>
            </p:cNvPicPr>
            <p:nvPr/>
          </p:nvPicPr>
          <p:blipFill>
            <a:blip r:embed="rId5" cstate="print"/>
            <a:stretch>
              <a:fillRect/>
            </a:stretch>
          </p:blipFill>
          <p:spPr bwMode="auto">
            <a:xfrm>
              <a:off x="469622" y="1657443"/>
              <a:ext cx="4030520" cy="3657600"/>
            </a:xfrm>
            <a:prstGeom prst="roundRect">
              <a:avLst/>
            </a:prstGeom>
            <a:ln w="38100" cmpd="sng">
              <a:solidFill>
                <a:srgbClr val="000000"/>
              </a:solidFill>
            </a:ln>
          </p:spPr>
        </p:pic>
        <p:cxnSp>
          <p:nvCxnSpPr>
            <p:cNvPr id="22" name="Straight Arrow Connector 21"/>
            <p:cNvCxnSpPr/>
            <p:nvPr/>
          </p:nvCxnSpPr>
          <p:spPr bwMode="auto">
            <a:xfrm flipH="1">
              <a:off x="3148105" y="2308199"/>
              <a:ext cx="538824" cy="403818"/>
            </a:xfrm>
            <a:prstGeom prst="straightConnector1">
              <a:avLst/>
            </a:prstGeom>
            <a:ln w="28575">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bwMode="auto">
            <a:xfrm flipH="1">
              <a:off x="3871750" y="3054826"/>
              <a:ext cx="538825" cy="405271"/>
            </a:xfrm>
            <a:prstGeom prst="straightConnector1">
              <a:avLst/>
            </a:prstGeom>
            <a:ln w="28575">
              <a:solidFill>
                <a:schemeClr val="accent6"/>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541338" y="204788"/>
            <a:ext cx="8145462" cy="1209675"/>
          </a:xfrm>
        </p:spPr>
        <p:txBody>
          <a:bodyPr/>
          <a:lstStyle/>
          <a:p>
            <a:pPr eaLnBrk="1" hangingPunct="1"/>
            <a:r>
              <a:rPr lang="es-ES_tradnl" sz="2800" dirty="0" smtClean="0">
                <a:latin typeface="Book Antiqua"/>
                <a:cs typeface="Book Antiqua"/>
              </a:rPr>
              <a:t>Plantas Hospederas</a:t>
            </a:r>
            <a:br>
              <a:rPr lang="es-ES_tradnl" sz="2800" dirty="0" smtClean="0">
                <a:latin typeface="Book Antiqua"/>
                <a:cs typeface="Book Antiqua"/>
              </a:rPr>
            </a:br>
            <a:r>
              <a:rPr lang="es-ES_tradnl" sz="2800" dirty="0" smtClean="0">
                <a:latin typeface="Book Antiqua"/>
                <a:cs typeface="Book Antiqua"/>
              </a:rPr>
              <a:t>La </a:t>
            </a:r>
            <a:r>
              <a:rPr lang="es-ES_tradnl" sz="2800" dirty="0">
                <a:latin typeface="Book Antiqua"/>
                <a:cs typeface="Book Antiqua"/>
              </a:rPr>
              <a:t>Mosca Blanca </a:t>
            </a:r>
            <a:r>
              <a:rPr lang="es-ES_tradnl" sz="2800" dirty="0" err="1" smtClean="0">
                <a:latin typeface="Book Antiqua"/>
                <a:cs typeface="Book Antiqua"/>
              </a:rPr>
              <a:t>Anidadora</a:t>
            </a:r>
            <a:r>
              <a:rPr lang="es-ES_tradnl" sz="2800" dirty="0" smtClean="0">
                <a:latin typeface="Book Antiqua"/>
                <a:cs typeface="Book Antiqua"/>
              </a:rPr>
              <a:t> </a:t>
            </a:r>
            <a:r>
              <a:rPr lang="es-ES_tradnl" sz="2800" dirty="0">
                <a:latin typeface="Book Antiqua"/>
                <a:cs typeface="Book Antiqua"/>
              </a:rPr>
              <a:t>de </a:t>
            </a:r>
            <a:r>
              <a:rPr lang="es-ES_tradnl" sz="2800" dirty="0" err="1">
                <a:latin typeface="Book Antiqua"/>
                <a:cs typeface="Book Antiqua"/>
              </a:rPr>
              <a:t>Bondar</a:t>
            </a:r>
            <a:endParaRPr lang="en-US" altLang="en-US" sz="2800" i="1" dirty="0" smtClean="0">
              <a:cs typeface="Arial" charset="0"/>
            </a:endParaRPr>
          </a:p>
        </p:txBody>
      </p:sp>
      <p:sp>
        <p:nvSpPr>
          <p:cNvPr id="23555" name="Content Placeholder 4"/>
          <p:cNvSpPr>
            <a:spLocks noGrp="1"/>
          </p:cNvSpPr>
          <p:nvPr>
            <p:ph sz="half" idx="1"/>
          </p:nvPr>
        </p:nvSpPr>
        <p:spPr>
          <a:xfrm>
            <a:off x="457200" y="1395512"/>
            <a:ext cx="4719638" cy="4567138"/>
          </a:xfrm>
        </p:spPr>
        <p:txBody>
          <a:bodyPr/>
          <a:lstStyle/>
          <a:p>
            <a:pPr eaLnBrk="1" hangingPunct="1"/>
            <a:r>
              <a:rPr lang="en-US" altLang="en-US" dirty="0" err="1" smtClean="0">
                <a:latin typeface="Book Antiqua"/>
                <a:cs typeface="Book Antiqua"/>
              </a:rPr>
              <a:t>Aguacate</a:t>
            </a:r>
            <a:r>
              <a:rPr lang="en-US" altLang="en-US" dirty="0" smtClean="0">
                <a:latin typeface="Book Antiqua"/>
                <a:cs typeface="Book Antiqua"/>
              </a:rPr>
              <a:t> </a:t>
            </a:r>
          </a:p>
          <a:p>
            <a:pPr eaLnBrk="1" hangingPunct="1"/>
            <a:r>
              <a:rPr lang="pt-BR" altLang="en-US" dirty="0" err="1" smtClean="0">
                <a:latin typeface="Book Antiqua"/>
                <a:cs typeface="Book Antiqua"/>
              </a:rPr>
              <a:t>Arbol</a:t>
            </a:r>
            <a:r>
              <a:rPr lang="pt-BR" altLang="en-US" dirty="0" smtClean="0">
                <a:latin typeface="Book Antiqua"/>
                <a:cs typeface="Book Antiqua"/>
              </a:rPr>
              <a:t> de </a:t>
            </a:r>
            <a:r>
              <a:rPr lang="pt-BR" altLang="en-US" dirty="0" err="1" smtClean="0">
                <a:latin typeface="Book Antiqua"/>
                <a:cs typeface="Book Antiqua"/>
              </a:rPr>
              <a:t>Banyan</a:t>
            </a:r>
            <a:endParaRPr lang="pt-BR" altLang="en-US" dirty="0" smtClean="0">
              <a:latin typeface="Book Antiqua"/>
              <a:cs typeface="Book Antiqua"/>
            </a:endParaRPr>
          </a:p>
          <a:p>
            <a:pPr eaLnBrk="1" hangingPunct="1"/>
            <a:r>
              <a:rPr lang="en-US" altLang="en-US" dirty="0" smtClean="0">
                <a:latin typeface="Book Antiqua"/>
                <a:cs typeface="Book Antiqua"/>
              </a:rPr>
              <a:t>Laurel </a:t>
            </a:r>
            <a:r>
              <a:rPr lang="en-US" altLang="en-US" dirty="0" err="1" smtClean="0">
                <a:latin typeface="Book Antiqua"/>
                <a:cs typeface="Book Antiqua"/>
              </a:rPr>
              <a:t>canario</a:t>
            </a:r>
            <a:r>
              <a:rPr lang="en-US" altLang="en-US" dirty="0" smtClean="0">
                <a:latin typeface="Book Antiqua"/>
                <a:cs typeface="Book Antiqua"/>
              </a:rPr>
              <a:t> o  </a:t>
            </a:r>
            <a:r>
              <a:rPr lang="en-US" altLang="en-US" dirty="0" err="1" smtClean="0">
                <a:latin typeface="Book Antiqua"/>
                <a:cs typeface="Book Antiqua"/>
              </a:rPr>
              <a:t>barbusano</a:t>
            </a:r>
            <a:r>
              <a:rPr lang="en-US" altLang="en-US" dirty="0" smtClean="0">
                <a:latin typeface="Book Antiqua"/>
                <a:cs typeface="Book Antiqua"/>
              </a:rPr>
              <a:t> </a:t>
            </a:r>
          </a:p>
          <a:p>
            <a:pPr eaLnBrk="1" hangingPunct="1"/>
            <a:r>
              <a:rPr lang="en-US" altLang="en-US" dirty="0" err="1" smtClean="0">
                <a:latin typeface="Book Antiqua"/>
                <a:cs typeface="Book Antiqua"/>
              </a:rPr>
              <a:t>Hibisco</a:t>
            </a:r>
            <a:r>
              <a:rPr lang="en-US" altLang="en-US" dirty="0" smtClean="0">
                <a:latin typeface="Book Antiqua"/>
                <a:cs typeface="Book Antiqua"/>
              </a:rPr>
              <a:t> </a:t>
            </a:r>
            <a:r>
              <a:rPr lang="en-US" altLang="en-US" dirty="0" err="1" smtClean="0">
                <a:latin typeface="Book Antiqua"/>
                <a:cs typeface="Book Antiqua"/>
              </a:rPr>
              <a:t>sp</a:t>
            </a:r>
            <a:endParaRPr lang="en-US" altLang="en-US" dirty="0" smtClean="0">
              <a:latin typeface="Book Antiqua"/>
              <a:cs typeface="Book Antiqua"/>
            </a:endParaRPr>
          </a:p>
          <a:p>
            <a:pPr eaLnBrk="1" hangingPunct="1"/>
            <a:r>
              <a:rPr lang="en-US" altLang="en-US" dirty="0" smtClean="0">
                <a:latin typeface="Book Antiqua"/>
                <a:cs typeface="Book Antiqua"/>
              </a:rPr>
              <a:t>Coco </a:t>
            </a:r>
          </a:p>
          <a:p>
            <a:pPr eaLnBrk="1" hangingPunct="1"/>
            <a:r>
              <a:rPr lang="pt-BR" altLang="en-US" dirty="0" err="1" smtClean="0">
                <a:latin typeface="Book Antiqua"/>
                <a:cs typeface="Book Antiqua"/>
              </a:rPr>
              <a:t>Guayaba</a:t>
            </a:r>
            <a:r>
              <a:rPr lang="pt-BR" altLang="en-US" dirty="0" smtClean="0">
                <a:latin typeface="Book Antiqua"/>
                <a:cs typeface="Book Antiqua"/>
              </a:rPr>
              <a:t> </a:t>
            </a:r>
            <a:endParaRPr lang="en-US" altLang="en-US" dirty="0" smtClean="0">
              <a:latin typeface="Book Antiqua"/>
              <a:cs typeface="Book Antiqua"/>
            </a:endParaRPr>
          </a:p>
          <a:p>
            <a:pPr eaLnBrk="1" hangingPunct="1"/>
            <a:r>
              <a:rPr lang="pt-BR" altLang="en-US" dirty="0" smtClean="0">
                <a:latin typeface="Book Antiqua"/>
                <a:cs typeface="Book Antiqua"/>
              </a:rPr>
              <a:t>Laurel </a:t>
            </a:r>
            <a:r>
              <a:rPr lang="pt-BR" altLang="en-US" dirty="0" err="1" smtClean="0">
                <a:latin typeface="Book Antiqua"/>
                <a:cs typeface="Book Antiqua"/>
              </a:rPr>
              <a:t>Indio</a:t>
            </a:r>
            <a:r>
              <a:rPr lang="pt-BR" altLang="en-US" dirty="0" smtClean="0">
                <a:latin typeface="Book Antiqua"/>
                <a:cs typeface="Book Antiqua"/>
              </a:rPr>
              <a:t> </a:t>
            </a:r>
          </a:p>
          <a:p>
            <a:pPr eaLnBrk="1" hangingPunct="1"/>
            <a:r>
              <a:rPr lang="en-US" altLang="en-US" dirty="0" smtClean="0">
                <a:latin typeface="Book Antiqua"/>
                <a:cs typeface="Book Antiqua"/>
              </a:rPr>
              <a:t>Limon</a:t>
            </a:r>
          </a:p>
        </p:txBody>
      </p:sp>
      <p:sp>
        <p:nvSpPr>
          <p:cNvPr id="23556" name="Content Placeholder 4"/>
          <p:cNvSpPr>
            <a:spLocks noGrp="1"/>
          </p:cNvSpPr>
          <p:nvPr>
            <p:ph sz="half" idx="2"/>
          </p:nvPr>
        </p:nvSpPr>
        <p:spPr>
          <a:xfrm>
            <a:off x="4232971" y="1349490"/>
            <a:ext cx="4670322" cy="4614862"/>
          </a:xfrm>
        </p:spPr>
        <p:txBody>
          <a:bodyPr/>
          <a:lstStyle/>
          <a:p>
            <a:pPr eaLnBrk="1" hangingPunct="1"/>
            <a:r>
              <a:rPr lang="en-US" altLang="en-US" dirty="0" err="1" smtClean="0">
                <a:latin typeface="Book Antiqua"/>
                <a:cs typeface="Book Antiqua"/>
              </a:rPr>
              <a:t>Naranja</a:t>
            </a:r>
            <a:r>
              <a:rPr lang="en-US" altLang="en-US" dirty="0" smtClean="0">
                <a:latin typeface="Book Antiqua"/>
                <a:cs typeface="Book Antiqua"/>
              </a:rPr>
              <a:t> de </a:t>
            </a:r>
            <a:r>
              <a:rPr lang="en-US" altLang="en-US" dirty="0" err="1" smtClean="0">
                <a:latin typeface="Book Antiqua"/>
                <a:cs typeface="Book Antiqua"/>
              </a:rPr>
              <a:t>ombligo</a:t>
            </a:r>
            <a:r>
              <a:rPr lang="en-US" altLang="en-US" dirty="0" smtClean="0">
                <a:latin typeface="Book Antiqua"/>
                <a:cs typeface="Book Antiqua"/>
              </a:rPr>
              <a:t> </a:t>
            </a:r>
          </a:p>
          <a:p>
            <a:pPr eaLnBrk="1" hangingPunct="1"/>
            <a:r>
              <a:rPr lang="en-US" altLang="en-US" dirty="0" smtClean="0">
                <a:latin typeface="Book Antiqua"/>
                <a:cs typeface="Book Antiqua"/>
              </a:rPr>
              <a:t>Mandarin orange </a:t>
            </a:r>
          </a:p>
          <a:p>
            <a:pPr eaLnBrk="1" hangingPunct="1"/>
            <a:r>
              <a:rPr lang="en-US" altLang="en-US" dirty="0" smtClean="0">
                <a:latin typeface="Book Antiqua"/>
                <a:cs typeface="Book Antiqua"/>
              </a:rPr>
              <a:t>Palmas del </a:t>
            </a:r>
            <a:r>
              <a:rPr lang="en-US" altLang="en-US" dirty="0" err="1" smtClean="0">
                <a:latin typeface="Book Antiqua"/>
                <a:cs typeface="Book Antiqua"/>
              </a:rPr>
              <a:t>género</a:t>
            </a:r>
            <a:r>
              <a:rPr lang="en-US" altLang="en-US" dirty="0" smtClean="0">
                <a:latin typeface="Book Antiqua"/>
                <a:cs typeface="Book Antiqua"/>
              </a:rPr>
              <a:t> </a:t>
            </a:r>
            <a:r>
              <a:rPr lang="en-US" altLang="en-US" dirty="0" err="1" smtClean="0">
                <a:latin typeface="Book Antiqua"/>
                <a:cs typeface="Book Antiqua"/>
              </a:rPr>
              <a:t>Chamaedorea</a:t>
            </a:r>
            <a:r>
              <a:rPr lang="en-US" altLang="en-US" dirty="0" smtClean="0">
                <a:latin typeface="Book Antiqua"/>
                <a:cs typeface="Book Antiqua"/>
              </a:rPr>
              <a:t> </a:t>
            </a:r>
          </a:p>
          <a:p>
            <a:pPr eaLnBrk="1" hangingPunct="1"/>
            <a:r>
              <a:rPr lang="en-US" altLang="en-US" dirty="0" smtClean="0">
                <a:latin typeface="Book Antiqua"/>
                <a:cs typeface="Book Antiqua"/>
              </a:rPr>
              <a:t>Surinam cherry </a:t>
            </a:r>
          </a:p>
          <a:p>
            <a:pPr eaLnBrk="1" hangingPunct="1"/>
            <a:r>
              <a:rPr lang="en-US" altLang="en-US" dirty="0" err="1" smtClean="0">
                <a:latin typeface="Book Antiqua"/>
                <a:cs typeface="Book Antiqua"/>
              </a:rPr>
              <a:t>Anón</a:t>
            </a:r>
            <a:r>
              <a:rPr lang="en-US" altLang="en-US" dirty="0" smtClean="0">
                <a:latin typeface="Book Antiqua"/>
                <a:cs typeface="Book Antiqua"/>
              </a:rPr>
              <a:t> </a:t>
            </a:r>
          </a:p>
          <a:p>
            <a:pPr eaLnBrk="1" hangingPunct="1"/>
            <a:r>
              <a:rPr lang="en-US" altLang="en-US" dirty="0" err="1" smtClean="0">
                <a:latin typeface="Book Antiqua"/>
                <a:cs typeface="Book Antiqua"/>
              </a:rPr>
              <a:t>Mamey</a:t>
            </a:r>
            <a:r>
              <a:rPr lang="en-US" altLang="en-US" dirty="0" smtClean="0">
                <a:latin typeface="Book Antiqua"/>
                <a:cs typeface="Book Antiqua"/>
              </a:rPr>
              <a:t> o </a:t>
            </a:r>
            <a:r>
              <a:rPr lang="en-US" altLang="en-US" dirty="0" err="1" smtClean="0">
                <a:latin typeface="Book Antiqua"/>
                <a:cs typeface="Book Antiqua"/>
              </a:rPr>
              <a:t>Sapote</a:t>
            </a:r>
            <a:r>
              <a:rPr lang="en-US" altLang="en-US" dirty="0" smtClean="0">
                <a:latin typeface="Book Antiqua"/>
                <a:cs typeface="Book Antiqua"/>
              </a:rPr>
              <a:t> </a:t>
            </a:r>
            <a:r>
              <a:rPr lang="en-US" altLang="en-US" dirty="0" err="1" smtClean="0">
                <a:latin typeface="Book Antiqua"/>
                <a:cs typeface="Book Antiqua"/>
              </a:rPr>
              <a:t>rojo</a:t>
            </a:r>
            <a:endParaRPr lang="pt-BR" altLang="en-US" i="1" dirty="0" smtClean="0">
              <a:latin typeface="Book Antiqua"/>
              <a:cs typeface="Book Antiqua"/>
            </a:endParaRPr>
          </a:p>
          <a:p>
            <a:pPr eaLnBrk="1" hangingPunct="1"/>
            <a:r>
              <a:rPr lang="en-US" altLang="en-US" dirty="0" err="1" smtClean="0">
                <a:latin typeface="Book Antiqua"/>
                <a:cs typeface="Book Antiqua"/>
              </a:rPr>
              <a:t>Arbol</a:t>
            </a:r>
            <a:r>
              <a:rPr lang="en-US" altLang="en-US" dirty="0" smtClean="0">
                <a:latin typeface="Book Antiqua"/>
                <a:cs typeface="Book Antiqua"/>
              </a:rPr>
              <a:t> de </a:t>
            </a:r>
            <a:r>
              <a:rPr lang="en-US" altLang="en-US" dirty="0" err="1">
                <a:latin typeface="Book Antiqua"/>
                <a:cs typeface="Book Antiqua"/>
              </a:rPr>
              <a:t>T</a:t>
            </a:r>
            <a:r>
              <a:rPr lang="en-US" altLang="en-US" dirty="0" err="1" smtClean="0">
                <a:latin typeface="Book Antiqua"/>
                <a:cs typeface="Book Antiqua"/>
              </a:rPr>
              <a:t>ilo</a:t>
            </a:r>
            <a:r>
              <a:rPr lang="en-US" altLang="en-US" dirty="0" smtClean="0">
                <a:latin typeface="Book Antiqua"/>
                <a:cs typeface="Book Antiqua"/>
              </a:rPr>
              <a:t> o </a:t>
            </a:r>
            <a:r>
              <a:rPr lang="en-US" altLang="en-US" dirty="0" err="1" smtClean="0">
                <a:latin typeface="Book Antiqua"/>
                <a:cs typeface="Book Antiqua"/>
              </a:rPr>
              <a:t>Til</a:t>
            </a:r>
            <a:r>
              <a:rPr lang="en-US" altLang="en-US" dirty="0" smtClean="0">
                <a:latin typeface="Book Antiqua"/>
                <a:cs typeface="Book Antiqua"/>
              </a:rPr>
              <a:t> </a:t>
            </a:r>
          </a:p>
          <a:p>
            <a:pPr eaLnBrk="1" hangingPunct="1"/>
            <a:r>
              <a:rPr lang="pt-BR" altLang="en-US" dirty="0" err="1" smtClean="0">
                <a:latin typeface="Book Antiqua"/>
                <a:cs typeface="Book Antiqua"/>
              </a:rPr>
              <a:t>Ficus</a:t>
            </a:r>
            <a:r>
              <a:rPr lang="pt-BR" altLang="en-US" dirty="0" smtClean="0">
                <a:latin typeface="Book Antiqua"/>
                <a:cs typeface="Book Antiqua"/>
              </a:rPr>
              <a:t> </a:t>
            </a:r>
            <a:r>
              <a:rPr lang="pt-BR" altLang="en-US" dirty="0" err="1" smtClean="0">
                <a:latin typeface="Book Antiqua"/>
                <a:cs typeface="Book Antiqua"/>
              </a:rPr>
              <a:t>benjamina</a:t>
            </a:r>
            <a:endParaRPr lang="pt-BR" altLang="en-US" dirty="0" smtClean="0">
              <a:latin typeface="Book Antiqua"/>
              <a:cs typeface="Book Antiqua"/>
            </a:endParaRPr>
          </a:p>
          <a:p>
            <a:pPr eaLnBrk="1" hangingPunct="1"/>
            <a:endParaRPr lang="en-US" altLang="en-US" sz="2600" i="1" dirty="0" smtClean="0"/>
          </a:p>
          <a:p>
            <a:pPr eaLnBrk="1" hangingPunct="1"/>
            <a:endParaRPr lang="en-US" altLang="en-US" sz="2600" dirty="0" smtClean="0"/>
          </a:p>
        </p:txBody>
      </p:sp>
    </p:spTree>
  </p:cSld>
  <p:clrMapOvr>
    <a:masterClrMapping/>
  </p:clrMapOvr>
  <p:transition spd="slow"/>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ARTICULATE_PROJECT_OPEN" val="0"/>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1005&quot;/&gt;&lt;/object&gt;&lt;object type=&quot;3&quot; unique_id=&quot;10005&quot;&gt;&lt;property id=&quot;20148&quot; value=&quot;5&quot;/&gt;&lt;property id=&quot;20300&quot; value=&quot;Slide 2 - &amp;quot;Outline&amp;quot;&quot;/&gt;&lt;property id=&quot;20307&quot; value=&quot;1163&quot;/&gt;&lt;/object&gt;&lt;object type=&quot;3&quot; unique_id=&quot;10006&quot;&gt;&lt;property id=&quot;20148&quot; value=&quot;5&quot;/&gt;&lt;property id=&quot;20300&quot; value=&quot;Slide 3 - &amp;quot;What are Whiteflies?&amp;quot;&quot;/&gt;&lt;property id=&quot;20307&quot; value=&quot;938&quot;/&gt;&lt;/object&gt;&lt;object type=&quot;3&quot; unique_id=&quot;10007&quot;&gt;&lt;property id=&quot;20148&quot; value=&quot;5&quot;/&gt;&lt;property id=&quot;20300&quot; value=&quot;Slide 6 - &amp;quot;Typical Whitefly Life Cycle&amp;quot;&quot;/&gt;&lt;property id=&quot;20307&quot; value=&quot;1062&quot;/&gt;&lt;/object&gt;&lt;object type=&quot;3&quot; unique_id=&quot;10008&quot;&gt;&lt;property id=&quot;20148&quot; value=&quot;5&quot;/&gt;&lt;property id=&quot;20300&quot; value=&quot;Slide 7 - &amp;quot;Immatures Can Look Different&amp;quot;&quot;/&gt;&lt;property id=&quot;20307&quot; value=&quot;1065&quot;/&gt;&lt;/object&gt;&lt;object type=&quot;3&quot; unique_id=&quot;10009&quot;&gt;&lt;property id=&quot;20148&quot; value=&quot;5&quot;/&gt;&lt;property id=&quot;20300&quot; value=&quot;Slide 8 - &amp;quot;Existing Whitefly Pests in Florida  &amp;quot;&quot;/&gt;&lt;property id=&quot;20307&quot; value=&quot;1164&quot;/&gt;&lt;/object&gt;&lt;object type=&quot;3&quot; unique_id=&quot;10010&quot;&gt;&lt;property id=&quot;20148&quot; value=&quot;5&quot;/&gt;&lt;property id=&quot;20300&quot; value=&quot;Slide 12 - &amp;quot;New Invasive Whiteflies in &amp;#x0D;&amp;#x0A;South Florida&amp;quot;&quot;/&gt;&lt;property id=&quot;20307&quot; value=&quot;1165&quot;/&gt;&lt;/object&gt;&lt;object type=&quot;3&quot; unique_id=&quot;10012&quot;&gt;&lt;property id=&quot;20148&quot; value=&quot;5&quot;/&gt;&lt;property id=&quot;20300&quot; value=&quot;Slide 13 - &amp;quot;Bondar’s Nesting Whitefly&amp;#x0D;&amp;#x0A;Paraleyrodes bondari&amp;quot;&quot;/&gt;&lt;property id=&quot;20307&quot; value=&quot;1181&quot;/&gt;&lt;/object&gt;&lt;object type=&quot;3&quot; unique_id=&quot;10014&quot;&gt;&lt;property id=&quot;20148&quot; value=&quot;5&quot;/&gt;&lt;property id=&quot;20300&quot; value=&quot;Slide 15 - &amp;quot;Bondar’s Nesting Whitefly Hosts&amp;quot;&quot;/&gt;&lt;property id=&quot;20307&quot; value=&quot;1184&quot;/&gt;&lt;/object&gt;&lt;object type=&quot;3&quot; unique_id=&quot;10017&quot;&gt;&lt;property id=&quot;20148&quot; value=&quot;5&quot;/&gt;&lt;property id=&quot;20300&quot; value=&quot;Slide 17 - &amp;quot;Ficus Whitefly&amp;#x0D;&amp;#x0A;Singhiella simplex&amp;quot;&quot;/&gt;&lt;property id=&quot;20307&quot; value=&quot;1168&quot;/&gt;&lt;/object&gt;&lt;object type=&quot;3&quot; unique_id=&quot;10019&quot;&gt;&lt;property id=&quot;20148&quot; value=&quot;5&quot;/&gt;&lt;property id=&quot;20300&quot; value=&quot;Slide 18 - &amp;quot;Ficus Whitefly&amp;#x0D;&amp;#x0A;Life Cycle&amp;quot;&quot;/&gt;&lt;property id=&quot;20307&quot; value=&quot;1220&quot;/&gt;&lt;/object&gt;&lt;object type=&quot;3&quot; unique_id=&quot;10024&quot;&gt;&lt;property id=&quot;20148&quot; value=&quot;5&quot;/&gt;&lt;property id=&quot;20300&quot; value=&quot;Slide 20 - &amp;quot;Rugose Spiraling Whitefly  &amp;#x0D;&amp;#x0A;Aleurodicus rugioperculatus &amp;quot;&quot;/&gt;&lt;property id=&quot;20307&quot; value=&quot;964&quot;/&gt;&lt;/object&gt;&lt;object type=&quot;3&quot; unique_id=&quot;10028&quot;&gt;&lt;property id=&quot;20148&quot; value=&quot;5&quot;/&gt;&lt;property id=&quot;20300&quot; value=&quot;Slide 23 - &amp;quot;Rugose Spiraling Whitefly &amp;#x0D;&amp;#x0A;Aleurodicus rugioperculatus &amp;quot;&quot;/&gt;&lt;property id=&quot;20307&quot; value=&quot;1068&quot;/&gt;&lt;/object&gt;&lt;object type=&quot;3&quot; unique_id=&quot;10029&quot;&gt;&lt;property id=&quot;20148&quot; value=&quot;5&quot;/&gt;&lt;property id=&quot;20300&quot; value=&quot;Slide 24 - &amp;quot;Some Rugose Spiraling Whitefly Hosts&amp;quot;&quot;/&gt;&lt;property id=&quot;20307&quot; value=&quot;1067&quot;/&gt;&lt;/object&gt;&lt;object type=&quot;3&quot; unique_id=&quot;10036&quot;&gt;&lt;property id=&quot;20148&quot; value=&quot;5&quot;/&gt;&lt;property id=&quot;20300&quot; value=&quot;Slide 27 - &amp;quot;Monitoring These Whiteflies&amp;quot;&quot;/&gt;&lt;property id=&quot;20307&quot; value=&quot;1206&quot;/&gt;&lt;/object&gt;&lt;object type=&quot;3&quot; unique_id=&quot;10037&quot;&gt;&lt;property id=&quot;20148&quot; value=&quot;5&quot;/&gt;&lt;property id=&quot;20300&quot; value=&quot;Slide 28 - &amp;quot;Whitefly Management:&amp;#x0D;&amp;#x0A;Cultural Control&amp;quot;&quot;/&gt;&lt;property id=&quot;20307&quot; value=&quot;1055&quot;/&gt;&lt;/object&gt;&lt;object type=&quot;3&quot; unique_id=&quot;10038&quot;&gt;&lt;property id=&quot;20148&quot; value=&quot;5&quot;/&gt;&lt;property id=&quot;20300&quot; value=&quot;Slide 30 - &amp;quot;Whitefly Management: &amp;#x0D;&amp;#x0A;Biological Control&amp;quot;&quot;/&gt;&lt;property id=&quot;20307&quot; value=&quot;1193&quot;/&gt;&lt;/object&gt;&lt;object type=&quot;3&quot; unique_id=&quot;10040&quot;&gt;&lt;property id=&quot;20148&quot; value=&quot;5&quot;/&gt;&lt;property id=&quot;20300&quot; value=&quot;Slide 34 - &amp;quot;Predators Associated with Ficus Whitefly&amp;quot;&quot;/&gt;&lt;property id=&quot;20307&quot; value=&quot;1199&quot;/&gt;&lt;/object&gt;&lt;object type=&quot;3&quot; unique_id=&quot;10041&quot;&gt;&lt;property id=&quot;20148&quot; value=&quot;5&quot;/&gt;&lt;property id=&quot;20300&quot; value=&quot;Slide 32 - &amp;quot;Parasitoids Associated with Rugose Spiraling Whitefly&amp;quot;&quot;/&gt;&lt;property id=&quot;20307&quot; value=&quot;1201&quot;/&gt;&lt;/object&gt;&lt;object type=&quot;3&quot; unique_id=&quot;10042&quot;&gt;&lt;property id=&quot;20148&quot; value=&quot;5&quot;/&gt;&lt;property id=&quot;20300&quot; value=&quot;Slide 35 - &amp;quot;Predators Associated with Rugose Spiraling Whitefly&amp;quot;&quot;/&gt;&lt;property id=&quot;20307&quot; value=&quot;1202&quot;/&gt;&lt;/object&gt;&lt;object type=&quot;3&quot; unique_id=&quot;10043&quot;&gt;&lt;property id=&quot;20148&quot; value=&quot;5&quot;/&gt;&lt;property id=&quot;20300&quot; value=&quot;Slide 37 - &amp;quot;Whitefly Management: &amp;#x0D;&amp;#x0A;Chemical Control&amp;quot;&quot;/&gt;&lt;property id=&quot;20307&quot; value=&quot;1194&quot;/&gt;&lt;/object&gt;&lt;object type=&quot;3&quot; unique_id=&quot;10044&quot;&gt;&lt;property id=&quot;20148&quot; value=&quot;5&quot;/&gt;&lt;property id=&quot;20300&quot; value=&quot;Slide 38 - &amp;quot;Whitefly Management: &amp;#x0D;&amp;#x0A;Chemical Control&amp;quot;&quot;/&gt;&lt;property id=&quot;20307&quot; value=&quot;1203&quot;/&gt;&lt;/object&gt;&lt;object type=&quot;3&quot; unique_id=&quot;10045&quot;&gt;&lt;property id=&quot;20148&quot; value=&quot;5&quot;/&gt;&lt;property id=&quot;20300&quot; value=&quot;Slide 39 - &amp;quot;Whitefly Management: &amp;#x0D;&amp;#x0A;Chemical Control&amp;quot;&quot;/&gt;&lt;property id=&quot;20307&quot; value=&quot;1204&quot;/&gt;&lt;/object&gt;&lt;object type=&quot;3&quot; unique_id=&quot;10053&quot;&gt;&lt;property id=&quot;20148&quot; value=&quot;5&quot;/&gt;&lt;property id=&quot;20300&quot; value=&quot;Slide 42 - &amp;quot;Conditions that Affect Whitefly Management&amp;quot;&quot;/&gt;&lt;property id=&quot;20307&quot; value=&quot;1212&quot;/&gt;&lt;/object&gt;&lt;object type=&quot;3&quot; unique_id=&quot;10058&quot;&gt;&lt;property id=&quot;20148&quot; value=&quot;5&quot;/&gt;&lt;property id=&quot;20300&quot; value=&quot;Slide 45 - &amp;quot;Educational Disclaimer and Citation&amp;quot;&quot;/&gt;&lt;property id=&quot;20307&quot; value=&quot;1217&quot;/&gt;&lt;/object&gt;&lt;object type=&quot;3&quot; unique_id=&quot;10059&quot;&gt;&lt;property id=&quot;20148&quot; value=&quot;5&quot;/&gt;&lt;property id=&quot;20300&quot; value=&quot;Slide 46 - &amp;quot;Partnering Agencies&amp;quot;&quot;/&gt;&lt;property id=&quot;20307&quot; value=&quot;1218&quot;/&gt;&lt;/object&gt;&lt;object type=&quot;3&quot; unique_id=&quot;10061&quot;&gt;&lt;property id=&quot;20148&quot; value=&quot;5&quot;/&gt;&lt;property id=&quot;20300&quot; value=&quot;Slide 4 - &amp;quot;Overview of Whiteflies&amp;quot;&quot;/&gt;&lt;property id=&quot;20307&quot; value=&quot;1226&quot;/&gt;&lt;/object&gt;&lt;object type=&quot;3&quot; unique_id=&quot;10062&quot;&gt;&lt;property id=&quot;20148&quot; value=&quot;5&quot;/&gt;&lt;property id=&quot;20300&quot; value=&quot;Slide 5 - &amp;quot;Why Whiteflies are a Problem&amp;quot;&quot;/&gt;&lt;property id=&quot;20307&quot; value=&quot;1266&quot;/&gt;&lt;/object&gt;&lt;object type=&quot;3&quot; unique_id=&quot;10064&quot;&gt;&lt;property id=&quot;20148&quot; value=&quot;5&quot;/&gt;&lt;property id=&quot;20300&quot; value=&quot;Slide 9 - &amp;quot;Existing Whitefly Pests in Florida  &amp;quot;&quot;/&gt;&lt;property id=&quot;20307&quot; value=&quot;1230&quot;/&gt;&lt;/object&gt;&lt;object type=&quot;3&quot; unique_id=&quot;10066&quot;&gt;&lt;property id=&quot;20148&quot; value=&quot;5&quot;/&gt;&lt;property id=&quot;20300&quot; value=&quot;Slide 10 - &amp;quot;Existing Whitefly Pests in Florida  &amp;quot;&quot;/&gt;&lt;property id=&quot;20307&quot; value=&quot;1223&quot;/&gt;&lt;/object&gt;&lt;object type=&quot;3&quot; unique_id=&quot;10067&quot;&gt;&lt;property id=&quot;20148&quot; value=&quot;5&quot;/&gt;&lt;property id=&quot;20300&quot; value=&quot;Slide 11 - &amp;quot;Existing Whitefly Pests in Florida  &amp;quot;&quot;/&gt;&lt;property id=&quot;20307&quot; value=&quot;1239&quot;/&gt;&lt;/object&gt;&lt;object type=&quot;3&quot; unique_id=&quot;10069&quot;&gt;&lt;property id=&quot;20148&quot; value=&quot;5&quot;/&gt;&lt;property id=&quot;20300&quot; value=&quot;Slide 14 - &amp;quot;Bondar’s Nesting Whitefly&amp;#x0D;&amp;#x0A;Paraleyrodes bondari&amp;quot;&quot;/&gt;&lt;property id=&quot;20307&quot; value=&quot;1231&quot;/&gt;&lt;/object&gt;&lt;object type=&quot;3&quot; unique_id=&quot;10072&quot;&gt;&lt;property id=&quot;20148&quot; value=&quot;5&quot;/&gt;&lt;property id=&quot;20300&quot; value=&quot;Slide 16 - &amp;quot;Bondar’s Nesting Whitefly Damage&amp;quot;&quot;/&gt;&lt;property id=&quot;20307&quot; value=&quot;1234&quot;/&gt;&lt;/object&gt;&lt;object type=&quot;3&quot; unique_id=&quot;10076&quot;&gt;&lt;property id=&quot;20148&quot; value=&quot;5&quot;/&gt;&lt;property id=&quot;20300&quot; value=&quot;Slide 19 - &amp;quot;Ficus Whitefly &amp;#x0D;&amp;#x0A;Damage&amp;quot;&quot;/&gt;&lt;property id=&quot;20307&quot; value=&quot;1255&quot;/&gt;&lt;/object&gt;&lt;object type=&quot;3&quot; unique_id=&quot;10078&quot;&gt;&lt;property id=&quot;20148&quot; value=&quot;5&quot;/&gt;&lt;property id=&quot;20300&quot; value=&quot;Slide 21 - &amp;quot;Rugose Spiraling Whitefly  &amp;#x0D;&amp;#x0A;Aleurodicus rugioperculatus &amp;quot;&quot;/&gt;&lt;property id=&quot;20307&quot; value=&quot;1237&quot;/&gt;&lt;/object&gt;&lt;object type=&quot;3&quot; unique_id=&quot;10079&quot;&gt;&lt;property id=&quot;20148&quot; value=&quot;5&quot;/&gt;&lt;property id=&quot;20300&quot; value=&quot;Slide 22 - &amp;quot;Rugose Spiraling Whitefly &amp;#x0D;&amp;#x0A;Aleurodicus rugioperculatus &amp;quot;&quot;/&gt;&lt;property id=&quot;20307&quot; value=&quot;1236&quot;/&gt;&lt;/object&gt;&lt;object type=&quot;3&quot; unique_id=&quot;10080&quot;&gt;&lt;property id=&quot;20148&quot; value=&quot;5&quot;/&gt;&lt;property id=&quot;20300&quot; value=&quot;Slide 25&quot;/&gt;&lt;property id=&quot;20307&quot; value=&quot;1242&quot;/&gt;&lt;/object&gt;&lt;object type=&quot;3&quot; unique_id=&quot;10082&quot;&gt;&lt;property id=&quot;20148&quot; value=&quot;5&quot;/&gt;&lt;property id=&quot;20300&quot; value=&quot;Slide 26 - &amp;quot;Monitoring These Whiteflies&amp;quot;&quot;/&gt;&lt;property id=&quot;20307&quot; value=&quot;1243&quot;/&gt;&lt;/object&gt;&lt;object type=&quot;3&quot; unique_id=&quot;10083&quot;&gt;&lt;property id=&quot;20148&quot; value=&quot;5&quot;/&gt;&lt;property id=&quot;20300&quot; value=&quot;Slide 31 - &amp;quot;Parasitoids Associated with Ficus Whitefly&amp;quot;&quot;/&gt;&lt;property id=&quot;20307&quot; value=&quot;1244&quot;/&gt;&lt;/object&gt;&lt;object type=&quot;3&quot; unique_id=&quot;10084&quot;&gt;&lt;property id=&quot;20148&quot; value=&quot;5&quot;/&gt;&lt;property id=&quot;20300&quot; value=&quot;Slide 33 - &amp;quot;How to Tell if the Nymphs have been Parasitized&amp;quot;&quot;/&gt;&lt;property id=&quot;20307&quot; value=&quot;1267&quot;/&gt;&lt;/object&gt;&lt;object type=&quot;3&quot; unique_id=&quot;10085&quot;&gt;&lt;property id=&quot;20148&quot; value=&quot;5&quot;/&gt;&lt;property id=&quot;20300&quot; value=&quot;Slide 36 - &amp;quot;Predators Associated with Rugose Spiraling Whitefly&amp;quot;&quot;/&gt;&lt;property id=&quot;20307&quot; value=&quot;1245&quot;/&gt;&lt;/object&gt;&lt;object type=&quot;3&quot; unique_id=&quot;10086&quot;&gt;&lt;property id=&quot;20148&quot; value=&quot;5&quot;/&gt;&lt;property id=&quot;20300&quot; value=&quot;Slide 40 - &amp;quot;Insecticide Active Ingredients Used for Foliar Sprays&amp;#x0D;&amp;#x0A;Professional Use (Landscape and Nursery)&amp;quot;&quot;/&gt;&lt;property id=&quot;20307&quot; value=&quot;1257&quot;/&gt;&lt;/object&gt;&lt;object type=&quot;3&quot; unique_id=&quot;10087&quot;&gt;&lt;property id=&quot;20148&quot; value=&quot;5&quot;/&gt;&lt;property id=&quot;20300&quot; value=&quot;Slide 41&quot;/&gt;&lt;property id=&quot;20307&quot; value=&quot;1268&quot;/&gt;&lt;/object&gt;&lt;object type=&quot;3&quot; unique_id=&quot;10089&quot;&gt;&lt;property id=&quot;20148&quot; value=&quot;5&quot;/&gt;&lt;property id=&quot;20300&quot; value=&quot;Slide 43 - &amp;quot;How to Help Whitefly-Damaged Plants to Recover&amp;quot;&quot;/&gt;&lt;property id=&quot;20307&quot; value=&quot;1222&quot;/&gt;&lt;/object&gt;&lt;object type=&quot;3&quot; unique_id=&quot;10090&quot;&gt;&lt;property id=&quot;20148&quot; value=&quot;5&quot;/&gt;&lt;property id=&quot;20300&quot; value=&quot;Slide 29 - &amp;quot;Removing Honeydew &amp;#x0D;&amp;#x0A;and Sooty Mold&amp;quot;&quot;/&gt;&lt;property id=&quot;20307&quot; value=&quot;1270&quot;/&gt;&lt;/object&gt;&lt;object type=&quot;3&quot; unique_id=&quot;10091&quot;&gt;&lt;property id=&quot;20148&quot; value=&quot;5&quot;/&gt;&lt;property id=&quot;20300&quot; value=&quot;Slide 44 - &amp;quot;Content Contributors&amp;quot;&quot;/&gt;&lt;property id=&quot;20307&quot; value=&quot;1273&quot;/&gt;&lt;/object&gt;&lt;object type=&quot;3&quot; unique_id=&quot;10092&quot;&gt;&lt;property id=&quot;20148&quot; value=&quot;5&quot;/&gt;&lt;property id=&quot;20300&quot; value=&quot;Slide 47 - &amp;quot;References&amp;quot;&quot;/&gt;&lt;property id=&quot;20307&quot; value=&quot;1247&quot;/&gt;&lt;/object&gt;&lt;object type=&quot;3&quot; unique_id=&quot;10093&quot;&gt;&lt;property id=&quot;20148&quot; value=&quot;5&quot;/&gt;&lt;property id=&quot;20300&quot; value=&quot;Slide 48 - &amp;quot;References&amp;quot;&quot;/&gt;&lt;property id=&quot;20307&quot; value=&quot;1248&quot;/&gt;&lt;/object&gt;&lt;object type=&quot;3&quot; unique_id=&quot;10094&quot;&gt;&lt;property id=&quot;20148&quot; value=&quot;5&quot;/&gt;&lt;property id=&quot;20300&quot; value=&quot;Slide 49 - &amp;quot;References&amp;quot;&quot;/&gt;&lt;property id=&quot;20307&quot; value=&quot;1249&quot;/&gt;&lt;/object&gt;&lt;object type=&quot;3&quot; unique_id=&quot;10095&quot;&gt;&lt;property id=&quot;20148&quot; value=&quot;5&quot;/&gt;&lt;property id=&quot;20300&quot; value=&quot;Slide 50 - &amp;quot;References&amp;quot;&quot;/&gt;&lt;property id=&quot;20307&quot; value=&quot;1250&quot;/&gt;&lt;/object&gt;&lt;object type=&quot;3&quot; unique_id=&quot;10096&quot;&gt;&lt;property id=&quot;20148&quot; value=&quot;5&quot;/&gt;&lt;property id=&quot;20300&quot; value=&quot;Slide 51 - &amp;quot;References&amp;quot;&quot;/&gt;&lt;property id=&quot;20307&quot; value=&quot;1251&quot;/&gt;&lt;/object&gt;&lt;object type=&quot;3&quot; unique_id=&quot;10097&quot;&gt;&lt;property id=&quot;20148&quot; value=&quot;5&quot;/&gt;&lt;property id=&quot;20300&quot; value=&quot;Slide 52 - &amp;quot;References&amp;quot;&quot;/&gt;&lt;property id=&quot;20307&quot; value=&quot;1259&quot;/&gt;&lt;/object&gt;&lt;object type=&quot;3&quot; unique_id=&quot;10098&quot;&gt;&lt;property id=&quot;20148&quot; value=&quot;5&quot;/&gt;&lt;property id=&quot;20300&quot; value=&quot;Slide 53 - &amp;quot;References&amp;quot;&quot;/&gt;&lt;property id=&quot;20307&quot; value=&quot;1252&quot;/&gt;&lt;/object&gt;&lt;object type=&quot;3&quot; unique_id=&quot;10099&quot;&gt;&lt;property id=&quot;20148&quot; value=&quot;5&quot;/&gt;&lt;property id=&quot;20300&quot; value=&quot;Slide 54 - &amp;quot;References&amp;quot;&quot;/&gt;&lt;property id=&quot;20307&quot; value=&quot;1260&quot;/&gt;&lt;/object&gt;&lt;object type=&quot;3&quot; unique_id=&quot;10100&quot;&gt;&lt;property id=&quot;20148&quot; value=&quot;5&quot;/&gt;&lt;property id=&quot;20300&quot; value=&quot;Slide 55 - &amp;quot;References&amp;quot;&quot;/&gt;&lt;property id=&quot;20307&quot; value=&quot;1253&quot;/&gt;&lt;/object&gt;&lt;object type=&quot;3&quot; unique_id=&quot;10101&quot;&gt;&lt;property id=&quot;20148&quot; value=&quot;5&quot;/&gt;&lt;property id=&quot;20300&quot; value=&quot;Slide 56 - &amp;quot;References&amp;quot;&quot;/&gt;&lt;property id=&quot;20307&quot; value=&quot;1264&quot;/&gt;&lt;/object&gt;&lt;object type=&quot;3&quot; unique_id=&quot;10102&quot;&gt;&lt;property id=&quot;20148&quot; value=&quot;5&quot;/&gt;&lt;property id=&quot;20300&quot; value=&quot;Slide 57 - &amp;quot;References&amp;quot;&quot;/&gt;&lt;property id=&quot;20307&quot; value=&quot;1258&quot;/&gt;&lt;/object&gt;&lt;/object&gt;&lt;/object&gt;&lt;/database&gt;"/>
  <p:tag name="SECTOMILLISECCONVERTED" val="1"/>
</p:tagLst>
</file>

<file path=ppt/theme/theme1.xml><?xml version="1.0" encoding="utf-8"?>
<a:theme xmlns:a="http://schemas.openxmlformats.org/drawingml/2006/main" name="Custom Design">
  <a:themeElements>
    <a:clrScheme name="Custom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C000"/>
      </a:hlink>
      <a:folHlink>
        <a:srgbClr val="C0504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UF pp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27551</TotalTime>
  <Words>8827</Words>
  <Application>Microsoft Macintosh PowerPoint</Application>
  <PresentationFormat>On-screen Show (4:3)</PresentationFormat>
  <Paragraphs>752</Paragraphs>
  <Slides>45</Slides>
  <Notes>33</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45</vt:i4>
      </vt:variant>
    </vt:vector>
  </HeadingPairs>
  <TitlesOfParts>
    <vt:vector size="54" baseType="lpstr">
      <vt:lpstr>Arial</vt:lpstr>
      <vt:lpstr>Book Antiqua</vt:lpstr>
      <vt:lpstr>Calibri</vt:lpstr>
      <vt:lpstr>ＭＳ Ｐゴシック</vt:lpstr>
      <vt:lpstr>Times New Roman</vt:lpstr>
      <vt:lpstr>Custom Design</vt:lpstr>
      <vt:lpstr>1_Custom Design</vt:lpstr>
      <vt:lpstr>2_Custom Design</vt:lpstr>
      <vt:lpstr>UF ppt template</vt:lpstr>
      <vt:lpstr>PowerPoint Presentation</vt:lpstr>
      <vt:lpstr>Que son las Moscas Blancas</vt:lpstr>
      <vt:lpstr>Descripción de las Moscas Blancas</vt:lpstr>
      <vt:lpstr>Descripcion de las Moscas Blancas</vt:lpstr>
      <vt:lpstr> Moscas Blancas  Problemas recientes  en el Sur de la Florida </vt:lpstr>
      <vt:lpstr>  Mosca Blanca Anidadora de Bondar Paraleyrodes bondari</vt:lpstr>
      <vt:lpstr>Distribucion en La Florida de  La Mosca Blanca Anidadora de Bondar Bondar’s Nesting Whitefly </vt:lpstr>
      <vt:lpstr>La Mosca Blanca Anidadora de Bondar Paraleyrodes bondari</vt:lpstr>
      <vt:lpstr>Plantas Hospederas La Mosca Blanca Anidadora de Bondar</vt:lpstr>
      <vt:lpstr>Daños  La Mosca Blanca Anidadora de Bondar</vt:lpstr>
      <vt:lpstr>Mosca Blanca del Ficus  Singhiella simplex</vt:lpstr>
      <vt:lpstr>Distribución  La Mosca Blanca de los Ficus </vt:lpstr>
      <vt:lpstr>Mosca Blanca del Ficus  Singhiella simplex</vt:lpstr>
      <vt:lpstr>Plantas Hospederas de la Mosca Blanca del Ficus</vt:lpstr>
      <vt:lpstr>Daños ocacionados por  La mosca Blanca del Ficus </vt:lpstr>
      <vt:lpstr>Mosca Blanca de Espiral Rugosa Aleurodicus rugioperculatus </vt:lpstr>
      <vt:lpstr>Distribución   Mosca Blanca de Espiral Rugoso</vt:lpstr>
      <vt:lpstr>PowerPoint Presentation</vt:lpstr>
      <vt:lpstr>Plantas Hospederas  Mosca Blanca de Espiral Rugoso</vt:lpstr>
      <vt:lpstr>PowerPoint Presentation</vt:lpstr>
      <vt:lpstr>Monitoriando Mosca Blanca</vt:lpstr>
      <vt:lpstr>Removiendo la Melaza y el Moho</vt:lpstr>
      <vt:lpstr>Manejando las Moscas Blancas Control Biologico</vt:lpstr>
      <vt:lpstr>Ninfas Parasitadas </vt:lpstr>
      <vt:lpstr>Predatores de Mosca Blanca</vt:lpstr>
      <vt:lpstr>Manejo de las Moscas Blancas  Control Quimico</vt:lpstr>
      <vt:lpstr>Manejo de Moscas Blancas Control Quimico </vt:lpstr>
      <vt:lpstr>PowerPoint Presentation</vt:lpstr>
      <vt:lpstr>Condiciones que Afectan el Manejo de las Moscas Blancas</vt:lpstr>
      <vt:lpstr>Como ayudar en la recuperación de las plantas dañadas por las Moscas Blancas</vt:lpstr>
      <vt:lpstr>Manejo de las Moscas Blancas Practicas Culturales</vt:lpstr>
      <vt:lpstr>Contribuidores del Contenido</vt:lpstr>
      <vt:lpstr>Exención de responsabilidad y mención educativa </vt:lpstr>
      <vt:lpstr>Organizaciones Asociadas</vt:lpstr>
      <vt:lpstr>Referencias</vt:lpstr>
      <vt:lpstr>Referencias</vt:lpstr>
      <vt:lpstr>Referencias</vt:lpstr>
      <vt:lpstr>Referencias</vt:lpstr>
      <vt:lpstr>Referencias</vt:lpstr>
      <vt:lpstr>Referencias</vt:lpstr>
      <vt:lpstr>Referencias</vt:lpstr>
      <vt:lpstr>Referencias</vt:lpstr>
      <vt:lpstr>Referencias</vt:lpstr>
      <vt:lpstr>Referencias</vt:lpstr>
      <vt:lpstr>Referencias</vt:lpstr>
    </vt:vector>
  </TitlesOfParts>
  <LinksUpToDate>false</LinksUpToDate>
  <SharedDoc>false</SharedDoc>
  <HyperlinksChanged>false</HyperlinksChanged>
  <AppVersion>15.0025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Diaprepes Root Weevil</dc:title>
  <dc:creator>Valued Gateway Client</dc:creator>
  <cp:lastModifiedBy>Osborne,Lance S</cp:lastModifiedBy>
  <cp:revision>2287</cp:revision>
  <dcterms:created xsi:type="dcterms:W3CDTF">2001-04-24T01:48:50Z</dcterms:created>
  <dcterms:modified xsi:type="dcterms:W3CDTF">2017-07-27T12:24:41Z</dcterms:modified>
</cp:coreProperties>
</file>